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7" r:id="rId5"/>
  </p:sldMasterIdLst>
  <p:notesMasterIdLst>
    <p:notesMasterId r:id="rId71"/>
  </p:notesMasterIdLst>
  <p:handoutMasterIdLst>
    <p:handoutMasterId r:id="rId72"/>
  </p:handoutMasterIdLst>
  <p:sldIdLst>
    <p:sldId id="590" r:id="rId6"/>
    <p:sldId id="592" r:id="rId7"/>
    <p:sldId id="258" r:id="rId8"/>
    <p:sldId id="505" r:id="rId9"/>
    <p:sldId id="548" r:id="rId10"/>
    <p:sldId id="570" r:id="rId11"/>
    <p:sldId id="506" r:id="rId12"/>
    <p:sldId id="571" r:id="rId13"/>
    <p:sldId id="618" r:id="rId14"/>
    <p:sldId id="511" r:id="rId15"/>
    <p:sldId id="509" r:id="rId16"/>
    <p:sldId id="594" r:id="rId17"/>
    <p:sldId id="598" r:id="rId18"/>
    <p:sldId id="522" r:id="rId19"/>
    <p:sldId id="531" r:id="rId20"/>
    <p:sldId id="582" r:id="rId21"/>
    <p:sldId id="593" r:id="rId22"/>
    <p:sldId id="514" r:id="rId23"/>
    <p:sldId id="518" r:id="rId24"/>
    <p:sldId id="515" r:id="rId25"/>
    <p:sldId id="513" r:id="rId26"/>
    <p:sldId id="521" r:id="rId27"/>
    <p:sldId id="572" r:id="rId28"/>
    <p:sldId id="525" r:id="rId29"/>
    <p:sldId id="517" r:id="rId30"/>
    <p:sldId id="595" r:id="rId31"/>
    <p:sldId id="614" r:id="rId32"/>
    <p:sldId id="536" r:id="rId33"/>
    <p:sldId id="612" r:id="rId34"/>
    <p:sldId id="527" r:id="rId35"/>
    <p:sldId id="617" r:id="rId36"/>
    <p:sldId id="530" r:id="rId37"/>
    <p:sldId id="613" r:id="rId38"/>
    <p:sldId id="556" r:id="rId39"/>
    <p:sldId id="615" r:id="rId40"/>
    <p:sldId id="596" r:id="rId41"/>
    <p:sldId id="600" r:id="rId42"/>
    <p:sldId id="611" r:id="rId43"/>
    <p:sldId id="603" r:id="rId44"/>
    <p:sldId id="538" r:id="rId45"/>
    <p:sldId id="601" r:id="rId46"/>
    <p:sldId id="547" r:id="rId47"/>
    <p:sldId id="602" r:id="rId48"/>
    <p:sldId id="604" r:id="rId49"/>
    <p:sldId id="586" r:id="rId50"/>
    <p:sldId id="605" r:id="rId51"/>
    <p:sldId id="616" r:id="rId52"/>
    <p:sldId id="606" r:id="rId53"/>
    <p:sldId id="587" r:id="rId54"/>
    <p:sldId id="544" r:id="rId55"/>
    <p:sldId id="543" r:id="rId56"/>
    <p:sldId id="564" r:id="rId57"/>
    <p:sldId id="599" r:id="rId58"/>
    <p:sldId id="609" r:id="rId59"/>
    <p:sldId id="510" r:id="rId60"/>
    <p:sldId id="562" r:id="rId61"/>
    <p:sldId id="597" r:id="rId62"/>
    <p:sldId id="608" r:id="rId63"/>
    <p:sldId id="532" r:id="rId64"/>
    <p:sldId id="610" r:id="rId65"/>
    <p:sldId id="550" r:id="rId66"/>
    <p:sldId id="555" r:id="rId67"/>
    <p:sldId id="549" r:id="rId68"/>
    <p:sldId id="607" r:id="rId69"/>
    <p:sldId id="39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Waters" initials="CW" lastIdx="1" clrIdx="0">
    <p:extLst>
      <p:ext uri="{19B8F6BF-5375-455C-9EA6-DF929625EA0E}">
        <p15:presenceInfo xmlns:p15="http://schemas.microsoft.com/office/powerpoint/2012/main" userId="S::catherinew@knowledgeservices.com::3520404d-0088-44ab-a927-cebf952fb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8721"/>
    <a:srgbClr val="F4F6F8"/>
    <a:srgbClr val="5098D1"/>
    <a:srgbClr val="FEEDDE"/>
    <a:srgbClr val="FCDFC4"/>
    <a:srgbClr val="FCDABC"/>
    <a:srgbClr val="6B6B6B"/>
    <a:srgbClr val="EB9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E4AD2-C4AF-4FE9-AB91-E3E9023C85C5}" v="2" dt="2026-06-19T15:28:02.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38" y="1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ala Liou" userId="74080cd1-186b-4ea8-aec8-29c9d27b2019" providerId="ADAL" clId="{61AF1011-2EA3-4F23-9769-9E64BC4CF18B}"/>
    <pc:docChg chg="modSld">
      <pc:chgData name="Mykala Liou" userId="74080cd1-186b-4ea8-aec8-29c9d27b2019" providerId="ADAL" clId="{61AF1011-2EA3-4F23-9769-9E64BC4CF18B}" dt="2026-06-19T15:38:05.592" v="33" actId="20577"/>
      <pc:docMkLst>
        <pc:docMk/>
      </pc:docMkLst>
      <pc:sldChg chg="modSp mod">
        <pc:chgData name="Mykala Liou" userId="74080cd1-186b-4ea8-aec8-29c9d27b2019" providerId="ADAL" clId="{61AF1011-2EA3-4F23-9769-9E64BC4CF18B}" dt="2026-06-19T15:38:05.592" v="33" actId="20577"/>
        <pc:sldMkLst>
          <pc:docMk/>
          <pc:sldMk cId="1317021396" sldId="532"/>
        </pc:sldMkLst>
        <pc:spChg chg="mod">
          <ac:chgData name="Mykala Liou" userId="74080cd1-186b-4ea8-aec8-29c9d27b2019" providerId="ADAL" clId="{61AF1011-2EA3-4F23-9769-9E64BC4CF18B}" dt="2026-06-19T15:38:05.592" v="33" actId="20577"/>
          <ac:spMkLst>
            <pc:docMk/>
            <pc:sldMk cId="1317021396" sldId="532"/>
            <ac:spMk id="3" creationId="{C97E2800-8BB2-42CE-9AF3-AD54A8CDCB65}"/>
          </ac:spMkLst>
        </pc:spChg>
      </pc:sldChg>
      <pc:sldChg chg="modSp mod">
        <pc:chgData name="Mykala Liou" userId="74080cd1-186b-4ea8-aec8-29c9d27b2019" providerId="ADAL" clId="{61AF1011-2EA3-4F23-9769-9E64BC4CF18B}" dt="2026-06-19T15:24:20.714" v="1" actId="20577"/>
        <pc:sldMkLst>
          <pc:docMk/>
          <pc:sldMk cId="3335444780" sldId="590"/>
        </pc:sldMkLst>
        <pc:spChg chg="mod">
          <ac:chgData name="Mykala Liou" userId="74080cd1-186b-4ea8-aec8-29c9d27b2019" providerId="ADAL" clId="{61AF1011-2EA3-4F23-9769-9E64BC4CF18B}" dt="2026-06-19T15:24:20.714" v="1" actId="20577"/>
          <ac:spMkLst>
            <pc:docMk/>
            <pc:sldMk cId="3335444780" sldId="590"/>
            <ac:spMk id="2" creationId="{20F42F38-9564-4889-9D34-8D72CCAD1CC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4B1E9-FA1E-432B-8756-A8FFDEF662D4}" type="doc">
      <dgm:prSet loTypeId="urn:microsoft.com/office/officeart/2005/8/layout/process1" loCatId="process" qsTypeId="urn:microsoft.com/office/officeart/2005/8/quickstyle/simple1" qsCatId="simple" csTypeId="urn:microsoft.com/office/officeart/2005/8/colors/accent1_2" csCatId="accent1" phldr="1"/>
      <dgm:spPr/>
    </dgm:pt>
    <dgm:pt modelId="{18E421C1-A16F-419F-AFE7-E30CBD132A8A}">
      <dgm:prSet phldrT="[Text]"/>
      <dgm:spPr/>
      <dgm:t>
        <a:bodyPr/>
        <a:lstStyle/>
        <a:p>
          <a:r>
            <a:rPr lang="en-US" b="1" dirty="0"/>
            <a:t>0-3 Years </a:t>
          </a:r>
        </a:p>
        <a:p>
          <a:r>
            <a:rPr lang="en-US" dirty="0"/>
            <a:t>Accrual Rate: .0385</a:t>
          </a:r>
        </a:p>
        <a:p>
          <a:r>
            <a:rPr lang="en-US" dirty="0"/>
            <a:t>Projected PTO in Days: 10</a:t>
          </a:r>
        </a:p>
      </dgm:t>
    </dgm:pt>
    <dgm:pt modelId="{29F6B503-5765-4897-8719-B9518C1C16F7}" type="parTrans" cxnId="{03CD8D7D-64EB-4A91-ACB1-2F3C84637F50}">
      <dgm:prSet/>
      <dgm:spPr/>
      <dgm:t>
        <a:bodyPr/>
        <a:lstStyle/>
        <a:p>
          <a:endParaRPr lang="en-US"/>
        </a:p>
      </dgm:t>
    </dgm:pt>
    <dgm:pt modelId="{C2A21473-0663-498E-8D47-66173B58F3F1}" type="sibTrans" cxnId="{03CD8D7D-64EB-4A91-ACB1-2F3C84637F50}">
      <dgm:prSet/>
      <dgm:spPr/>
      <dgm:t>
        <a:bodyPr/>
        <a:lstStyle/>
        <a:p>
          <a:endParaRPr lang="en-US"/>
        </a:p>
      </dgm:t>
    </dgm:pt>
    <dgm:pt modelId="{BF06EED1-F96F-4EB6-983B-1984A93D4FE5}">
      <dgm:prSet phldrT="[Text]"/>
      <dgm:spPr/>
      <dgm:t>
        <a:bodyPr/>
        <a:lstStyle/>
        <a:p>
          <a:r>
            <a:rPr lang="en-US" b="1" dirty="0"/>
            <a:t>3 - 6 Years</a:t>
          </a:r>
          <a:endParaRPr lang="en-US" dirty="0"/>
        </a:p>
        <a:p>
          <a:r>
            <a:rPr lang="en-US" dirty="0"/>
            <a:t>Accrual Rate: .0577</a:t>
          </a:r>
        </a:p>
        <a:p>
          <a:r>
            <a:rPr lang="en-US" dirty="0"/>
            <a:t>Projected PTO in Days: 15</a:t>
          </a:r>
        </a:p>
      </dgm:t>
    </dgm:pt>
    <dgm:pt modelId="{E51A39A4-4ED1-46A1-B7E4-94BFB8F821CF}" type="parTrans" cxnId="{8882AA38-9051-42BB-89CB-AC8BEC085A9E}">
      <dgm:prSet/>
      <dgm:spPr/>
      <dgm:t>
        <a:bodyPr/>
        <a:lstStyle/>
        <a:p>
          <a:endParaRPr lang="en-US"/>
        </a:p>
      </dgm:t>
    </dgm:pt>
    <dgm:pt modelId="{B01014E9-96EC-44C9-B01D-51AA2435C95E}" type="sibTrans" cxnId="{8882AA38-9051-42BB-89CB-AC8BEC085A9E}">
      <dgm:prSet/>
      <dgm:spPr/>
      <dgm:t>
        <a:bodyPr/>
        <a:lstStyle/>
        <a:p>
          <a:endParaRPr lang="en-US"/>
        </a:p>
      </dgm:t>
    </dgm:pt>
    <dgm:pt modelId="{09A0E2DF-4756-4E13-BAD9-9A0C9B7A15E8}">
      <dgm:prSet phldrT="[Text]"/>
      <dgm:spPr/>
      <dgm:t>
        <a:bodyPr/>
        <a:lstStyle/>
        <a:p>
          <a:r>
            <a:rPr lang="en-US" b="1" dirty="0"/>
            <a:t>6 + Years </a:t>
          </a:r>
        </a:p>
        <a:p>
          <a:r>
            <a:rPr lang="en-US" dirty="0"/>
            <a:t>Accrual Rate: .077</a:t>
          </a:r>
        </a:p>
        <a:p>
          <a:r>
            <a:rPr lang="en-US" dirty="0"/>
            <a:t>Projected PTO in Days: 20</a:t>
          </a:r>
        </a:p>
      </dgm:t>
    </dgm:pt>
    <dgm:pt modelId="{C96D4925-B2FA-4A7C-A706-68F30973BA13}" type="parTrans" cxnId="{1DC5C6E8-0495-4926-949B-02D7BFEF0FB5}">
      <dgm:prSet/>
      <dgm:spPr/>
      <dgm:t>
        <a:bodyPr/>
        <a:lstStyle/>
        <a:p>
          <a:endParaRPr lang="en-US"/>
        </a:p>
      </dgm:t>
    </dgm:pt>
    <dgm:pt modelId="{D8FB145D-5BA0-46E8-B38F-78D6D0D725D2}" type="sibTrans" cxnId="{1DC5C6E8-0495-4926-949B-02D7BFEF0FB5}">
      <dgm:prSet/>
      <dgm:spPr/>
      <dgm:t>
        <a:bodyPr/>
        <a:lstStyle/>
        <a:p>
          <a:endParaRPr lang="en-US"/>
        </a:p>
      </dgm:t>
    </dgm:pt>
    <dgm:pt modelId="{46CA4432-4432-4F0F-A0E7-91542DDF8E24}" type="pres">
      <dgm:prSet presAssocID="{29F4B1E9-FA1E-432B-8756-A8FFDEF662D4}" presName="Name0" presStyleCnt="0">
        <dgm:presLayoutVars>
          <dgm:dir/>
          <dgm:resizeHandles val="exact"/>
        </dgm:presLayoutVars>
      </dgm:prSet>
      <dgm:spPr/>
    </dgm:pt>
    <dgm:pt modelId="{663F5576-5562-435B-AF43-C51B241E77F1}" type="pres">
      <dgm:prSet presAssocID="{18E421C1-A16F-419F-AFE7-E30CBD132A8A}" presName="node" presStyleLbl="node1" presStyleIdx="0" presStyleCnt="3">
        <dgm:presLayoutVars>
          <dgm:bulletEnabled val="1"/>
        </dgm:presLayoutVars>
      </dgm:prSet>
      <dgm:spPr/>
    </dgm:pt>
    <dgm:pt modelId="{7E437FEC-EC95-45E1-B357-C1F1E187FC81}" type="pres">
      <dgm:prSet presAssocID="{C2A21473-0663-498E-8D47-66173B58F3F1}" presName="sibTrans" presStyleLbl="sibTrans2D1" presStyleIdx="0" presStyleCnt="2"/>
      <dgm:spPr/>
    </dgm:pt>
    <dgm:pt modelId="{110FA257-17B7-4115-9390-E770F26733B2}" type="pres">
      <dgm:prSet presAssocID="{C2A21473-0663-498E-8D47-66173B58F3F1}" presName="connectorText" presStyleLbl="sibTrans2D1" presStyleIdx="0" presStyleCnt="2"/>
      <dgm:spPr/>
    </dgm:pt>
    <dgm:pt modelId="{6F617891-4F7B-4B33-B1EA-1EE37A0CF691}" type="pres">
      <dgm:prSet presAssocID="{BF06EED1-F96F-4EB6-983B-1984A93D4FE5}" presName="node" presStyleLbl="node1" presStyleIdx="1" presStyleCnt="3" custLinFactNeighborX="277">
        <dgm:presLayoutVars>
          <dgm:bulletEnabled val="1"/>
        </dgm:presLayoutVars>
      </dgm:prSet>
      <dgm:spPr/>
    </dgm:pt>
    <dgm:pt modelId="{62AFDD0D-D997-4DB5-857E-215D8B863D0C}" type="pres">
      <dgm:prSet presAssocID="{B01014E9-96EC-44C9-B01D-51AA2435C95E}" presName="sibTrans" presStyleLbl="sibTrans2D1" presStyleIdx="1" presStyleCnt="2"/>
      <dgm:spPr/>
    </dgm:pt>
    <dgm:pt modelId="{AD24B875-2208-4452-9AD1-21B60074E78C}" type="pres">
      <dgm:prSet presAssocID="{B01014E9-96EC-44C9-B01D-51AA2435C95E}" presName="connectorText" presStyleLbl="sibTrans2D1" presStyleIdx="1" presStyleCnt="2"/>
      <dgm:spPr/>
    </dgm:pt>
    <dgm:pt modelId="{81D1FCF9-941E-4AAD-9B96-93136D39009D}" type="pres">
      <dgm:prSet presAssocID="{09A0E2DF-4756-4E13-BAD9-9A0C9B7A15E8}" presName="node" presStyleLbl="node1" presStyleIdx="2" presStyleCnt="3">
        <dgm:presLayoutVars>
          <dgm:bulletEnabled val="1"/>
        </dgm:presLayoutVars>
      </dgm:prSet>
      <dgm:spPr/>
    </dgm:pt>
  </dgm:ptLst>
  <dgm:cxnLst>
    <dgm:cxn modelId="{1DFD8733-2391-443B-8194-0B6678F7C0E9}" type="presOf" srcId="{C2A21473-0663-498E-8D47-66173B58F3F1}" destId="{7E437FEC-EC95-45E1-B357-C1F1E187FC81}" srcOrd="0" destOrd="0" presId="urn:microsoft.com/office/officeart/2005/8/layout/process1"/>
    <dgm:cxn modelId="{8882AA38-9051-42BB-89CB-AC8BEC085A9E}" srcId="{29F4B1E9-FA1E-432B-8756-A8FFDEF662D4}" destId="{BF06EED1-F96F-4EB6-983B-1984A93D4FE5}" srcOrd="1" destOrd="0" parTransId="{E51A39A4-4ED1-46A1-B7E4-94BFB8F821CF}" sibTransId="{B01014E9-96EC-44C9-B01D-51AA2435C95E}"/>
    <dgm:cxn modelId="{961AC339-A6C8-494D-A0C4-336DC606293C}" type="presOf" srcId="{B01014E9-96EC-44C9-B01D-51AA2435C95E}" destId="{AD24B875-2208-4452-9AD1-21B60074E78C}" srcOrd="1" destOrd="0" presId="urn:microsoft.com/office/officeart/2005/8/layout/process1"/>
    <dgm:cxn modelId="{987E7E46-2A9F-4F41-A90F-258D3EBA6D3C}" type="presOf" srcId="{29F4B1E9-FA1E-432B-8756-A8FFDEF662D4}" destId="{46CA4432-4432-4F0F-A0E7-91542DDF8E24}" srcOrd="0" destOrd="0" presId="urn:microsoft.com/office/officeart/2005/8/layout/process1"/>
    <dgm:cxn modelId="{8A2B4279-B8C8-4C5F-926C-EF231FE78762}" type="presOf" srcId="{B01014E9-96EC-44C9-B01D-51AA2435C95E}" destId="{62AFDD0D-D997-4DB5-857E-215D8B863D0C}" srcOrd="0" destOrd="0" presId="urn:microsoft.com/office/officeart/2005/8/layout/process1"/>
    <dgm:cxn modelId="{03CD8D7D-64EB-4A91-ACB1-2F3C84637F50}" srcId="{29F4B1E9-FA1E-432B-8756-A8FFDEF662D4}" destId="{18E421C1-A16F-419F-AFE7-E30CBD132A8A}" srcOrd="0" destOrd="0" parTransId="{29F6B503-5765-4897-8719-B9518C1C16F7}" sibTransId="{C2A21473-0663-498E-8D47-66173B58F3F1}"/>
    <dgm:cxn modelId="{67EBA889-273B-4F95-82F8-8DD2DA7B0478}" type="presOf" srcId="{09A0E2DF-4756-4E13-BAD9-9A0C9B7A15E8}" destId="{81D1FCF9-941E-4AAD-9B96-93136D39009D}" srcOrd="0" destOrd="0" presId="urn:microsoft.com/office/officeart/2005/8/layout/process1"/>
    <dgm:cxn modelId="{3FD7FED3-B15D-47E0-B922-06D3247D631E}" type="presOf" srcId="{C2A21473-0663-498E-8D47-66173B58F3F1}" destId="{110FA257-17B7-4115-9390-E770F26733B2}" srcOrd="1" destOrd="0" presId="urn:microsoft.com/office/officeart/2005/8/layout/process1"/>
    <dgm:cxn modelId="{1DC5C6E8-0495-4926-949B-02D7BFEF0FB5}" srcId="{29F4B1E9-FA1E-432B-8756-A8FFDEF662D4}" destId="{09A0E2DF-4756-4E13-BAD9-9A0C9B7A15E8}" srcOrd="2" destOrd="0" parTransId="{C96D4925-B2FA-4A7C-A706-68F30973BA13}" sibTransId="{D8FB145D-5BA0-46E8-B38F-78D6D0D725D2}"/>
    <dgm:cxn modelId="{30808FF0-CF08-4F60-846E-6906A09AECC7}" type="presOf" srcId="{18E421C1-A16F-419F-AFE7-E30CBD132A8A}" destId="{663F5576-5562-435B-AF43-C51B241E77F1}" srcOrd="0" destOrd="0" presId="urn:microsoft.com/office/officeart/2005/8/layout/process1"/>
    <dgm:cxn modelId="{9ED82DFD-3A3A-458D-81A0-BD5C5CDD3B25}" type="presOf" srcId="{BF06EED1-F96F-4EB6-983B-1984A93D4FE5}" destId="{6F617891-4F7B-4B33-B1EA-1EE37A0CF691}" srcOrd="0" destOrd="0" presId="urn:microsoft.com/office/officeart/2005/8/layout/process1"/>
    <dgm:cxn modelId="{7ADCADDA-E49E-4FB6-9D26-786A0B77E3C5}" type="presParOf" srcId="{46CA4432-4432-4F0F-A0E7-91542DDF8E24}" destId="{663F5576-5562-435B-AF43-C51B241E77F1}" srcOrd="0" destOrd="0" presId="urn:microsoft.com/office/officeart/2005/8/layout/process1"/>
    <dgm:cxn modelId="{A47A033A-54F6-4BDF-A068-17147FA90167}" type="presParOf" srcId="{46CA4432-4432-4F0F-A0E7-91542DDF8E24}" destId="{7E437FEC-EC95-45E1-B357-C1F1E187FC81}" srcOrd="1" destOrd="0" presId="urn:microsoft.com/office/officeart/2005/8/layout/process1"/>
    <dgm:cxn modelId="{E3ED488F-05F4-4562-B36E-D095D27D5F1F}" type="presParOf" srcId="{7E437FEC-EC95-45E1-B357-C1F1E187FC81}" destId="{110FA257-17B7-4115-9390-E770F26733B2}" srcOrd="0" destOrd="0" presId="urn:microsoft.com/office/officeart/2005/8/layout/process1"/>
    <dgm:cxn modelId="{C2ADBAB7-6E6B-47A1-9097-6084CFB7B017}" type="presParOf" srcId="{46CA4432-4432-4F0F-A0E7-91542DDF8E24}" destId="{6F617891-4F7B-4B33-B1EA-1EE37A0CF691}" srcOrd="2" destOrd="0" presId="urn:microsoft.com/office/officeart/2005/8/layout/process1"/>
    <dgm:cxn modelId="{8EE7C54B-A980-479D-93FE-A6181049AAB1}" type="presParOf" srcId="{46CA4432-4432-4F0F-A0E7-91542DDF8E24}" destId="{62AFDD0D-D997-4DB5-857E-215D8B863D0C}" srcOrd="3" destOrd="0" presId="urn:microsoft.com/office/officeart/2005/8/layout/process1"/>
    <dgm:cxn modelId="{DA0546E8-1848-4FF6-BAAE-DC7002CF216C}" type="presParOf" srcId="{62AFDD0D-D997-4DB5-857E-215D8B863D0C}" destId="{AD24B875-2208-4452-9AD1-21B60074E78C}" srcOrd="0" destOrd="0" presId="urn:microsoft.com/office/officeart/2005/8/layout/process1"/>
    <dgm:cxn modelId="{EBECFDA5-0FF9-480E-9B8E-5F432F4D82C9}" type="presParOf" srcId="{46CA4432-4432-4F0F-A0E7-91542DDF8E24}" destId="{81D1FCF9-941E-4AAD-9B96-93136D39009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4A895-619E-4494-8C06-958B08816648}"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F0E2269F-A174-4EE7-AF70-D0216FB8DDD4}">
      <dgm:prSet phldrT="[Text]"/>
      <dgm: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Complete Timesheet</a:t>
          </a:r>
        </a:p>
      </dgm:t>
    </dgm:pt>
    <dgm:pt modelId="{B38FA1C3-57D5-42AB-B506-D4AABE6DDD1F}" type="sibTrans" cxnId="{2E00AB9F-1923-417B-8A7F-E24B43D0C238}">
      <dgm:prSet/>
      <dgm: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C8592C4A-6542-4F96-B036-3ECE83284FAF}" type="parTrans" cxnId="{2E00AB9F-1923-417B-8A7F-E24B43D0C238}">
      <dgm:prSet/>
      <dgm:spPr/>
      <dgm:t>
        <a:bodyPr/>
        <a:lstStyle/>
        <a:p>
          <a:endParaRPr lang="en-US"/>
        </a:p>
      </dgm:t>
    </dgm:pt>
    <dgm:pt modelId="{676E8F01-E965-44FF-A795-26D178EA6F11}">
      <dgm:prSet phldrT="[Text]"/>
      <dgm: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a:t>Checks are direct deposited on scheduled Fridays by BCforward</a:t>
          </a:r>
          <a:endParaRPr lang="en-US" dirty="0">
            <a:solidFill>
              <a:sysClr val="window" lastClr="FFFFFF"/>
            </a:solidFill>
            <a:latin typeface="Calibri"/>
            <a:ea typeface="+mn-ea"/>
            <a:cs typeface="+mn-cs"/>
          </a:endParaRPr>
        </a:p>
      </dgm:t>
    </dgm:pt>
    <dgm:pt modelId="{0E3D4BF0-57ED-46E5-B1DB-F55E5ACD5AE2}" type="sibTrans" cxnId="{8003FB1E-0685-4340-80AC-6744397D24A8}">
      <dgm:prSet/>
      <dgm:spPr/>
      <dgm:t>
        <a:bodyPr/>
        <a:lstStyle/>
        <a:p>
          <a:endParaRPr lang="en-US"/>
        </a:p>
      </dgm:t>
    </dgm:pt>
    <dgm:pt modelId="{B78DE6BF-0414-4725-9589-8A6784AC0435}" type="parTrans" cxnId="{8003FB1E-0685-4340-80AC-6744397D24A8}">
      <dgm:prSet/>
      <dgm:spPr/>
      <dgm:t>
        <a:bodyPr/>
        <a:lstStyle/>
        <a:p>
          <a:endParaRPr lang="en-US"/>
        </a:p>
      </dgm:t>
    </dgm:pt>
    <dgm:pt modelId="{A0076D6B-E461-4B4B-97EB-B0C17C74AB5A}">
      <dgm:prSet phldrT="[Tex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Payroll is processed based on your approved timesheet. </a:t>
          </a:r>
        </a:p>
      </dgm:t>
    </dgm:pt>
    <dgm:pt modelId="{4AB4ECFD-383F-48A2-888C-A484F32572EA}" type="sibTrans" cxnId="{0B5F86A6-2A01-4F3F-9EFD-7CC5DBC5A124}">
      <dgm:prSet/>
      <dgm: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4EC2330E-A297-4DC1-8527-F0ED9A725C35}" type="parTrans" cxnId="{0B5F86A6-2A01-4F3F-9EFD-7CC5DBC5A124}">
      <dgm:prSet/>
      <dgm:spPr/>
      <dgm:t>
        <a:bodyPr/>
        <a:lstStyle/>
        <a:p>
          <a:endParaRPr lang="en-US"/>
        </a:p>
      </dgm:t>
    </dgm:pt>
    <dgm:pt modelId="{99E89223-8966-41F6-9EFA-0E1A802847F8}">
      <dgm:prSet phldrT="[Text]"/>
      <dgm: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Submit Time for Approval  by Monday 10 AM EST</a:t>
          </a:r>
        </a:p>
      </dgm:t>
    </dgm:pt>
    <dgm:pt modelId="{6264D412-DA3E-4CA8-AC85-63385E6E108F}" type="sibTrans" cxnId="{A9215BD9-663C-4E65-BD5E-44C81B636369}">
      <dgm:prSet/>
      <dgm: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5E1E9A6D-1DB2-4F2C-AEE1-D5CE4DA3A3F8}" type="parTrans" cxnId="{A9215BD9-663C-4E65-BD5E-44C81B636369}">
      <dgm:prSet/>
      <dgm:spPr/>
      <dgm:t>
        <a:bodyPr/>
        <a:lstStyle/>
        <a:p>
          <a:endParaRPr lang="en-US"/>
        </a:p>
      </dgm:t>
    </dgm:pt>
    <dgm:pt modelId="{164A1AAB-3869-465D-83FC-D55116F6F1D3}">
      <dgm:prSe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Char char="•"/>
          </a:pPr>
          <a:r>
            <a:rPr lang="en-US">
              <a:solidFill>
                <a:sysClr val="window" lastClr="FFFFFF"/>
              </a:solidFill>
              <a:latin typeface="Calibri"/>
              <a:ea typeface="+mn-ea"/>
              <a:cs typeface="+mn-cs"/>
            </a:rPr>
            <a:t>If timesheet is denied by manager, it is employee’s responsibility to correct</a:t>
          </a:r>
        </a:p>
      </dgm:t>
    </dgm:pt>
    <dgm:pt modelId="{33BBE41A-65DD-4EA5-9215-41883821ADC3}" type="parTrans" cxnId="{AC7957D8-2A2D-45F8-89FA-9F4E4C611EFA}">
      <dgm:prSet/>
      <dgm:spPr/>
      <dgm:t>
        <a:bodyPr/>
        <a:lstStyle/>
        <a:p>
          <a:endParaRPr lang="en-US"/>
        </a:p>
      </dgm:t>
    </dgm:pt>
    <dgm:pt modelId="{880371A8-C84D-4A93-AA00-501C51FBE4D6}" type="sibTrans" cxnId="{AC7957D8-2A2D-45F8-89FA-9F4E4C611EFA}">
      <dgm:prSet/>
      <dgm:spPr/>
      <dgm:t>
        <a:bodyPr/>
        <a:lstStyle/>
        <a:p>
          <a:endParaRPr lang="en-US"/>
        </a:p>
      </dgm:t>
    </dgm:pt>
    <dgm:pt modelId="{E58AD047-5909-40B1-83A7-8CA0B605FC12}" type="pres">
      <dgm:prSet presAssocID="{1E44A895-619E-4494-8C06-958B08816648}" presName="outerComposite" presStyleCnt="0">
        <dgm:presLayoutVars>
          <dgm:chMax val="5"/>
          <dgm:dir/>
          <dgm:resizeHandles val="exact"/>
        </dgm:presLayoutVars>
      </dgm:prSet>
      <dgm:spPr/>
    </dgm:pt>
    <dgm:pt modelId="{56D3EF28-B0CF-4E70-9DA6-57ADFF99E44E}" type="pres">
      <dgm:prSet presAssocID="{1E44A895-619E-4494-8C06-958B08816648}" presName="dummyMaxCanvas" presStyleCnt="0">
        <dgm:presLayoutVars/>
      </dgm:prSet>
      <dgm:spPr/>
    </dgm:pt>
    <dgm:pt modelId="{75C12169-3134-45B0-878A-CEF31ECD4B24}" type="pres">
      <dgm:prSet presAssocID="{1E44A895-619E-4494-8C06-958B08816648}" presName="FourNodes_1" presStyleLbl="node1" presStyleIdx="0" presStyleCnt="4">
        <dgm:presLayoutVars>
          <dgm:bulletEnabled val="1"/>
        </dgm:presLayoutVars>
      </dgm:prSet>
      <dgm:spPr/>
    </dgm:pt>
    <dgm:pt modelId="{5BD9CF1B-9C9C-46E3-966B-8CACCFAEE606}" type="pres">
      <dgm:prSet presAssocID="{1E44A895-619E-4494-8C06-958B08816648}" presName="FourNodes_2" presStyleLbl="node1" presStyleIdx="1" presStyleCnt="4">
        <dgm:presLayoutVars>
          <dgm:bulletEnabled val="1"/>
        </dgm:presLayoutVars>
      </dgm:prSet>
      <dgm:spPr/>
    </dgm:pt>
    <dgm:pt modelId="{DE30CD0D-5360-4FA5-AA7A-F9790D103852}" type="pres">
      <dgm:prSet presAssocID="{1E44A895-619E-4494-8C06-958B08816648}" presName="FourNodes_3" presStyleLbl="node1" presStyleIdx="2" presStyleCnt="4">
        <dgm:presLayoutVars>
          <dgm:bulletEnabled val="1"/>
        </dgm:presLayoutVars>
      </dgm:prSet>
      <dgm:spPr/>
    </dgm:pt>
    <dgm:pt modelId="{0E59CB14-88E3-4DC2-958A-18BB21222C9E}" type="pres">
      <dgm:prSet presAssocID="{1E44A895-619E-4494-8C06-958B08816648}" presName="FourNodes_4" presStyleLbl="node1" presStyleIdx="3" presStyleCnt="4" custLinFactNeighborX="-313" custLinFactNeighborY="-3451">
        <dgm:presLayoutVars>
          <dgm:bulletEnabled val="1"/>
        </dgm:presLayoutVars>
      </dgm:prSet>
      <dgm:spPr/>
    </dgm:pt>
    <dgm:pt modelId="{E278BC8A-1AA8-4896-B2AC-9AD175E1984D}" type="pres">
      <dgm:prSet presAssocID="{1E44A895-619E-4494-8C06-958B08816648}" presName="FourConn_1-2" presStyleLbl="fgAccFollowNode1" presStyleIdx="0" presStyleCnt="3">
        <dgm:presLayoutVars>
          <dgm:bulletEnabled val="1"/>
        </dgm:presLayoutVars>
      </dgm:prSet>
      <dgm:spPr/>
    </dgm:pt>
    <dgm:pt modelId="{8B72E13D-7B77-4A13-B721-57902B74649B}" type="pres">
      <dgm:prSet presAssocID="{1E44A895-619E-4494-8C06-958B08816648}" presName="FourConn_2-3" presStyleLbl="fgAccFollowNode1" presStyleIdx="1" presStyleCnt="3">
        <dgm:presLayoutVars>
          <dgm:bulletEnabled val="1"/>
        </dgm:presLayoutVars>
      </dgm:prSet>
      <dgm:spPr/>
    </dgm:pt>
    <dgm:pt modelId="{91EE196D-2175-461B-BE43-24C39402DC0B}" type="pres">
      <dgm:prSet presAssocID="{1E44A895-619E-4494-8C06-958B08816648}" presName="FourConn_3-4" presStyleLbl="fgAccFollowNode1" presStyleIdx="2" presStyleCnt="3">
        <dgm:presLayoutVars>
          <dgm:bulletEnabled val="1"/>
        </dgm:presLayoutVars>
      </dgm:prSet>
      <dgm:spPr/>
    </dgm:pt>
    <dgm:pt modelId="{4AC9BE2A-FD92-41EE-8660-0BC65672D420}" type="pres">
      <dgm:prSet presAssocID="{1E44A895-619E-4494-8C06-958B08816648}" presName="FourNodes_1_text" presStyleLbl="node1" presStyleIdx="3" presStyleCnt="4">
        <dgm:presLayoutVars>
          <dgm:bulletEnabled val="1"/>
        </dgm:presLayoutVars>
      </dgm:prSet>
      <dgm:spPr/>
    </dgm:pt>
    <dgm:pt modelId="{709DA991-C167-4716-B172-DBF607210EBF}" type="pres">
      <dgm:prSet presAssocID="{1E44A895-619E-4494-8C06-958B08816648}" presName="FourNodes_2_text" presStyleLbl="node1" presStyleIdx="3" presStyleCnt="4">
        <dgm:presLayoutVars>
          <dgm:bulletEnabled val="1"/>
        </dgm:presLayoutVars>
      </dgm:prSet>
      <dgm:spPr/>
    </dgm:pt>
    <dgm:pt modelId="{C5DAFB7F-5299-4520-B87E-F4A446051F4D}" type="pres">
      <dgm:prSet presAssocID="{1E44A895-619E-4494-8C06-958B08816648}" presName="FourNodes_3_text" presStyleLbl="node1" presStyleIdx="3" presStyleCnt="4">
        <dgm:presLayoutVars>
          <dgm:bulletEnabled val="1"/>
        </dgm:presLayoutVars>
      </dgm:prSet>
      <dgm:spPr/>
    </dgm:pt>
    <dgm:pt modelId="{721A4652-A2DC-47C6-8C9E-5B061CE65AF0}" type="pres">
      <dgm:prSet presAssocID="{1E44A895-619E-4494-8C06-958B08816648}" presName="FourNodes_4_text" presStyleLbl="node1" presStyleIdx="3" presStyleCnt="4">
        <dgm:presLayoutVars>
          <dgm:bulletEnabled val="1"/>
        </dgm:presLayoutVars>
      </dgm:prSet>
      <dgm:spPr/>
    </dgm:pt>
  </dgm:ptLst>
  <dgm:cxnLst>
    <dgm:cxn modelId="{8003FB1E-0685-4340-80AC-6744397D24A8}" srcId="{1E44A895-619E-4494-8C06-958B08816648}" destId="{676E8F01-E965-44FF-A795-26D178EA6F11}" srcOrd="3" destOrd="0" parTransId="{B78DE6BF-0414-4725-9589-8A6784AC0435}" sibTransId="{0E3D4BF0-57ED-46E5-B1DB-F55E5ACD5AE2}"/>
    <dgm:cxn modelId="{14764C23-3D75-4451-989A-AB37EABEDD4C}" type="presOf" srcId="{A0076D6B-E461-4B4B-97EB-B0C17C74AB5A}" destId="{DE30CD0D-5360-4FA5-AA7A-F9790D103852}" srcOrd="0" destOrd="0" presId="urn:microsoft.com/office/officeart/2005/8/layout/vProcess5"/>
    <dgm:cxn modelId="{89AED226-95FF-48F6-9B52-84F260CEB6A9}" type="presOf" srcId="{4AB4ECFD-383F-48A2-888C-A484F32572EA}" destId="{91EE196D-2175-461B-BE43-24C39402DC0B}" srcOrd="0" destOrd="0" presId="urn:microsoft.com/office/officeart/2005/8/layout/vProcess5"/>
    <dgm:cxn modelId="{CA32CC4F-347E-4C6D-ADE8-94DDEF854993}" type="presOf" srcId="{6264D412-DA3E-4CA8-AC85-63385E6E108F}" destId="{8B72E13D-7B77-4A13-B721-57902B74649B}" srcOrd="0" destOrd="0" presId="urn:microsoft.com/office/officeart/2005/8/layout/vProcess5"/>
    <dgm:cxn modelId="{E4E38E71-1D18-49DC-BD8E-F2C0CF5DA4AF}" type="presOf" srcId="{676E8F01-E965-44FF-A795-26D178EA6F11}" destId="{0E59CB14-88E3-4DC2-958A-18BB21222C9E}" srcOrd="0" destOrd="0" presId="urn:microsoft.com/office/officeart/2005/8/layout/vProcess5"/>
    <dgm:cxn modelId="{F6B44877-8F14-4B01-8AFB-DD0ED5723BC8}" type="presOf" srcId="{F0E2269F-A174-4EE7-AF70-D0216FB8DDD4}" destId="{75C12169-3134-45B0-878A-CEF31ECD4B24}" srcOrd="0" destOrd="0" presId="urn:microsoft.com/office/officeart/2005/8/layout/vProcess5"/>
    <dgm:cxn modelId="{14C33381-3B29-4624-B51E-9EF7316F02A2}" type="presOf" srcId="{164A1AAB-3869-465D-83FC-D55116F6F1D3}" destId="{C5DAFB7F-5299-4520-B87E-F4A446051F4D}" srcOrd="1" destOrd="1" presId="urn:microsoft.com/office/officeart/2005/8/layout/vProcess5"/>
    <dgm:cxn modelId="{8D77CE93-DA77-4134-A624-453657383EBA}" type="presOf" srcId="{1E44A895-619E-4494-8C06-958B08816648}" destId="{E58AD047-5909-40B1-83A7-8CA0B605FC12}" srcOrd="0" destOrd="0" presId="urn:microsoft.com/office/officeart/2005/8/layout/vProcess5"/>
    <dgm:cxn modelId="{4CC81F98-052E-4702-B83E-0443F1920810}" type="presOf" srcId="{A0076D6B-E461-4B4B-97EB-B0C17C74AB5A}" destId="{C5DAFB7F-5299-4520-B87E-F4A446051F4D}" srcOrd="1" destOrd="0" presId="urn:microsoft.com/office/officeart/2005/8/layout/vProcess5"/>
    <dgm:cxn modelId="{2E00AB9F-1923-417B-8A7F-E24B43D0C238}" srcId="{1E44A895-619E-4494-8C06-958B08816648}" destId="{F0E2269F-A174-4EE7-AF70-D0216FB8DDD4}" srcOrd="0" destOrd="0" parTransId="{C8592C4A-6542-4F96-B036-3ECE83284FAF}" sibTransId="{B38FA1C3-57D5-42AB-B506-D4AABE6DDD1F}"/>
    <dgm:cxn modelId="{0B5F86A6-2A01-4F3F-9EFD-7CC5DBC5A124}" srcId="{1E44A895-619E-4494-8C06-958B08816648}" destId="{A0076D6B-E461-4B4B-97EB-B0C17C74AB5A}" srcOrd="2" destOrd="0" parTransId="{4EC2330E-A297-4DC1-8527-F0ED9A725C35}" sibTransId="{4AB4ECFD-383F-48A2-888C-A484F32572EA}"/>
    <dgm:cxn modelId="{07BFC4B9-7D35-44B3-BC82-96EFD335385D}" type="presOf" srcId="{F0E2269F-A174-4EE7-AF70-D0216FB8DDD4}" destId="{4AC9BE2A-FD92-41EE-8660-0BC65672D420}" srcOrd="1" destOrd="0" presId="urn:microsoft.com/office/officeart/2005/8/layout/vProcess5"/>
    <dgm:cxn modelId="{536AB9C0-274D-4532-8A69-8ED0E147427C}" type="presOf" srcId="{164A1AAB-3869-465D-83FC-D55116F6F1D3}" destId="{DE30CD0D-5360-4FA5-AA7A-F9790D103852}" srcOrd="0" destOrd="1" presId="urn:microsoft.com/office/officeart/2005/8/layout/vProcess5"/>
    <dgm:cxn modelId="{AC7957D8-2A2D-45F8-89FA-9F4E4C611EFA}" srcId="{A0076D6B-E461-4B4B-97EB-B0C17C74AB5A}" destId="{164A1AAB-3869-465D-83FC-D55116F6F1D3}" srcOrd="0" destOrd="0" parTransId="{33BBE41A-65DD-4EA5-9215-41883821ADC3}" sibTransId="{880371A8-C84D-4A93-AA00-501C51FBE4D6}"/>
    <dgm:cxn modelId="{A9215BD9-663C-4E65-BD5E-44C81B636369}" srcId="{1E44A895-619E-4494-8C06-958B08816648}" destId="{99E89223-8966-41F6-9EFA-0E1A802847F8}" srcOrd="1" destOrd="0" parTransId="{5E1E9A6D-1DB2-4F2C-AEE1-D5CE4DA3A3F8}" sibTransId="{6264D412-DA3E-4CA8-AC85-63385E6E108F}"/>
    <dgm:cxn modelId="{BA7117E6-AC9C-4C8D-AB8A-8DDD287403A7}" type="presOf" srcId="{99E89223-8966-41F6-9EFA-0E1A802847F8}" destId="{709DA991-C167-4716-B172-DBF607210EBF}" srcOrd="1" destOrd="0" presId="urn:microsoft.com/office/officeart/2005/8/layout/vProcess5"/>
    <dgm:cxn modelId="{B33DA1EA-022C-4666-9FE0-415F8E6894EA}" type="presOf" srcId="{99E89223-8966-41F6-9EFA-0E1A802847F8}" destId="{5BD9CF1B-9C9C-46E3-966B-8CACCFAEE606}" srcOrd="0" destOrd="0" presId="urn:microsoft.com/office/officeart/2005/8/layout/vProcess5"/>
    <dgm:cxn modelId="{03C372F7-A491-407E-878B-8BCD9836C141}" type="presOf" srcId="{676E8F01-E965-44FF-A795-26D178EA6F11}" destId="{721A4652-A2DC-47C6-8C9E-5B061CE65AF0}" srcOrd="1" destOrd="0" presId="urn:microsoft.com/office/officeart/2005/8/layout/vProcess5"/>
    <dgm:cxn modelId="{5A2565FF-C179-4FF0-A5EF-49CC2C2591B1}" type="presOf" srcId="{B38FA1C3-57D5-42AB-B506-D4AABE6DDD1F}" destId="{E278BC8A-1AA8-4896-B2AC-9AD175E1984D}" srcOrd="0" destOrd="0" presId="urn:microsoft.com/office/officeart/2005/8/layout/vProcess5"/>
    <dgm:cxn modelId="{485CF96F-44CB-40EA-8E0B-0F47AE17846F}" type="presParOf" srcId="{E58AD047-5909-40B1-83A7-8CA0B605FC12}" destId="{56D3EF28-B0CF-4E70-9DA6-57ADFF99E44E}" srcOrd="0" destOrd="0" presId="urn:microsoft.com/office/officeart/2005/8/layout/vProcess5"/>
    <dgm:cxn modelId="{D2A6BD94-10A3-4A4F-A5E4-7A488910C9CB}" type="presParOf" srcId="{E58AD047-5909-40B1-83A7-8CA0B605FC12}" destId="{75C12169-3134-45B0-878A-CEF31ECD4B24}" srcOrd="1" destOrd="0" presId="urn:microsoft.com/office/officeart/2005/8/layout/vProcess5"/>
    <dgm:cxn modelId="{294BF512-F0D8-4B47-A1AD-E464D663679C}" type="presParOf" srcId="{E58AD047-5909-40B1-83A7-8CA0B605FC12}" destId="{5BD9CF1B-9C9C-46E3-966B-8CACCFAEE606}" srcOrd="2" destOrd="0" presId="urn:microsoft.com/office/officeart/2005/8/layout/vProcess5"/>
    <dgm:cxn modelId="{B126342C-2CC0-4F14-942F-1B760FF7D00F}" type="presParOf" srcId="{E58AD047-5909-40B1-83A7-8CA0B605FC12}" destId="{DE30CD0D-5360-4FA5-AA7A-F9790D103852}" srcOrd="3" destOrd="0" presId="urn:microsoft.com/office/officeart/2005/8/layout/vProcess5"/>
    <dgm:cxn modelId="{48CCF38A-3D47-4BDE-8249-8F41368DCF5F}" type="presParOf" srcId="{E58AD047-5909-40B1-83A7-8CA0B605FC12}" destId="{0E59CB14-88E3-4DC2-958A-18BB21222C9E}" srcOrd="4" destOrd="0" presId="urn:microsoft.com/office/officeart/2005/8/layout/vProcess5"/>
    <dgm:cxn modelId="{71A602F2-5C91-486C-850E-FD44F0D43D19}" type="presParOf" srcId="{E58AD047-5909-40B1-83A7-8CA0B605FC12}" destId="{E278BC8A-1AA8-4896-B2AC-9AD175E1984D}" srcOrd="5" destOrd="0" presId="urn:microsoft.com/office/officeart/2005/8/layout/vProcess5"/>
    <dgm:cxn modelId="{FC3B3A9C-D9C5-4099-B2AD-AB734868C7FB}" type="presParOf" srcId="{E58AD047-5909-40B1-83A7-8CA0B605FC12}" destId="{8B72E13D-7B77-4A13-B721-57902B74649B}" srcOrd="6" destOrd="0" presId="urn:microsoft.com/office/officeart/2005/8/layout/vProcess5"/>
    <dgm:cxn modelId="{B110E049-3197-4D2D-B5BA-37B2E6BCD737}" type="presParOf" srcId="{E58AD047-5909-40B1-83A7-8CA0B605FC12}" destId="{91EE196D-2175-461B-BE43-24C39402DC0B}" srcOrd="7" destOrd="0" presId="urn:microsoft.com/office/officeart/2005/8/layout/vProcess5"/>
    <dgm:cxn modelId="{16EB5104-A3BC-4D27-9774-3D8AF4367C9E}" type="presParOf" srcId="{E58AD047-5909-40B1-83A7-8CA0B605FC12}" destId="{4AC9BE2A-FD92-41EE-8660-0BC65672D420}" srcOrd="8" destOrd="0" presId="urn:microsoft.com/office/officeart/2005/8/layout/vProcess5"/>
    <dgm:cxn modelId="{31304792-0498-4023-B97F-D64FA7BE0808}" type="presParOf" srcId="{E58AD047-5909-40B1-83A7-8CA0B605FC12}" destId="{709DA991-C167-4716-B172-DBF607210EBF}" srcOrd="9" destOrd="0" presId="urn:microsoft.com/office/officeart/2005/8/layout/vProcess5"/>
    <dgm:cxn modelId="{677D109B-BBBA-475D-8F5F-F5C9DA841DF8}" type="presParOf" srcId="{E58AD047-5909-40B1-83A7-8CA0B605FC12}" destId="{C5DAFB7F-5299-4520-B87E-F4A446051F4D}" srcOrd="10" destOrd="0" presId="urn:microsoft.com/office/officeart/2005/8/layout/vProcess5"/>
    <dgm:cxn modelId="{21881C88-D7DE-43BA-B735-A2A7C24C7788}" type="presParOf" srcId="{E58AD047-5909-40B1-83A7-8CA0B605FC12}" destId="{721A4652-A2DC-47C6-8C9E-5B061CE65A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C6A6E-F49D-4DD8-A86E-F538EBE5B1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12D871D-CEF7-4D5C-B3C4-EB7DB9113F5A}">
      <dgm:prSet phldrT="[Text]"/>
      <dgm:spPr/>
      <dgm:t>
        <a:bodyPr/>
        <a:lstStyle/>
        <a:p>
          <a:r>
            <a:rPr lang="en-US" dirty="0"/>
            <a:t>Report harassment to Knowledge Services</a:t>
          </a:r>
        </a:p>
      </dgm:t>
    </dgm:pt>
    <dgm:pt modelId="{8E84E8C3-14B3-4D85-9B66-CC63754A80C5}" type="parTrans" cxnId="{9364FEEF-D6EB-46F7-90D8-08906056F106}">
      <dgm:prSet/>
      <dgm:spPr/>
      <dgm:t>
        <a:bodyPr/>
        <a:lstStyle/>
        <a:p>
          <a:endParaRPr lang="en-US"/>
        </a:p>
      </dgm:t>
    </dgm:pt>
    <dgm:pt modelId="{15F872C6-222E-4FD7-B394-08CD25D79A21}" type="sibTrans" cxnId="{9364FEEF-D6EB-46F7-90D8-08906056F106}">
      <dgm:prSet/>
      <dgm:spPr/>
      <dgm:t>
        <a:bodyPr/>
        <a:lstStyle/>
        <a:p>
          <a:endParaRPr lang="en-US"/>
        </a:p>
      </dgm:t>
    </dgm:pt>
    <dgm:pt modelId="{33189A81-3397-411F-ABD2-D6BCEF5B759D}">
      <dgm:prSet phldrT="[Text]"/>
      <dgm:spPr/>
      <dgm:t>
        <a:bodyPr/>
        <a:lstStyle/>
        <a:p>
          <a:r>
            <a:rPr lang="en-US" dirty="0"/>
            <a:t>Investigation is conducted</a:t>
          </a:r>
        </a:p>
      </dgm:t>
    </dgm:pt>
    <dgm:pt modelId="{049CFA83-150E-4F61-B530-723CE2A8AC24}" type="parTrans" cxnId="{849481CB-EAC9-4F8A-BABE-388DE3E37A04}">
      <dgm:prSet/>
      <dgm:spPr/>
      <dgm:t>
        <a:bodyPr/>
        <a:lstStyle/>
        <a:p>
          <a:endParaRPr lang="en-US"/>
        </a:p>
      </dgm:t>
    </dgm:pt>
    <dgm:pt modelId="{85835C4E-1AE9-4280-8434-BBEE2A798ACD}" type="sibTrans" cxnId="{849481CB-EAC9-4F8A-BABE-388DE3E37A04}">
      <dgm:prSet/>
      <dgm:spPr/>
      <dgm:t>
        <a:bodyPr/>
        <a:lstStyle/>
        <a:p>
          <a:endParaRPr lang="en-US"/>
        </a:p>
      </dgm:t>
    </dgm:pt>
    <dgm:pt modelId="{983A5122-21E3-4B3A-8A04-8DAB4332EE81}">
      <dgm:prSet phldrT="[Text]"/>
      <dgm:spPr/>
      <dgm:t>
        <a:bodyPr/>
        <a:lstStyle/>
        <a:p>
          <a:r>
            <a:rPr lang="en-US" dirty="0"/>
            <a:t>Further action determined by KS in partnership with DFR</a:t>
          </a:r>
        </a:p>
      </dgm:t>
    </dgm:pt>
    <dgm:pt modelId="{F7B77B5C-5367-46B4-AD3E-94870D309C55}" type="parTrans" cxnId="{0C070AEA-68F1-4296-B966-C8AD0CB253A5}">
      <dgm:prSet/>
      <dgm:spPr/>
      <dgm:t>
        <a:bodyPr/>
        <a:lstStyle/>
        <a:p>
          <a:endParaRPr lang="en-US"/>
        </a:p>
      </dgm:t>
    </dgm:pt>
    <dgm:pt modelId="{8C2E8AB8-3B41-4634-9775-F8A877F5A8C6}" type="sibTrans" cxnId="{0C070AEA-68F1-4296-B966-C8AD0CB253A5}">
      <dgm:prSet/>
      <dgm:spPr/>
      <dgm:t>
        <a:bodyPr/>
        <a:lstStyle/>
        <a:p>
          <a:endParaRPr lang="en-US"/>
        </a:p>
      </dgm:t>
    </dgm:pt>
    <dgm:pt modelId="{AEFB6652-EFB2-4848-BC82-1DEC232612F3}" type="pres">
      <dgm:prSet presAssocID="{D54C6A6E-F49D-4DD8-A86E-F538EBE5B1FF}" presName="outerComposite" presStyleCnt="0">
        <dgm:presLayoutVars>
          <dgm:chMax val="5"/>
          <dgm:dir/>
          <dgm:resizeHandles val="exact"/>
        </dgm:presLayoutVars>
      </dgm:prSet>
      <dgm:spPr/>
    </dgm:pt>
    <dgm:pt modelId="{9CFDBCA7-63A3-42CD-BD4B-F4224849B8E3}" type="pres">
      <dgm:prSet presAssocID="{D54C6A6E-F49D-4DD8-A86E-F538EBE5B1FF}" presName="dummyMaxCanvas" presStyleCnt="0">
        <dgm:presLayoutVars/>
      </dgm:prSet>
      <dgm:spPr/>
    </dgm:pt>
    <dgm:pt modelId="{62EDD5CC-2061-4DBD-B154-B40A54A5550E}" type="pres">
      <dgm:prSet presAssocID="{D54C6A6E-F49D-4DD8-A86E-F538EBE5B1FF}" presName="ThreeNodes_1" presStyleLbl="node1" presStyleIdx="0" presStyleCnt="3" custLinFactNeighborY="3784">
        <dgm:presLayoutVars>
          <dgm:bulletEnabled val="1"/>
        </dgm:presLayoutVars>
      </dgm:prSet>
      <dgm:spPr/>
    </dgm:pt>
    <dgm:pt modelId="{8B5A6CBC-A59B-460D-980F-4E1C1157339F}" type="pres">
      <dgm:prSet presAssocID="{D54C6A6E-F49D-4DD8-A86E-F538EBE5B1FF}" presName="ThreeNodes_2" presStyleLbl="node1" presStyleIdx="1" presStyleCnt="3">
        <dgm:presLayoutVars>
          <dgm:bulletEnabled val="1"/>
        </dgm:presLayoutVars>
      </dgm:prSet>
      <dgm:spPr/>
    </dgm:pt>
    <dgm:pt modelId="{E00D130B-0FBD-4315-9BC9-2BB6243EE700}" type="pres">
      <dgm:prSet presAssocID="{D54C6A6E-F49D-4DD8-A86E-F538EBE5B1FF}" presName="ThreeNodes_3" presStyleLbl="node1" presStyleIdx="2" presStyleCnt="3">
        <dgm:presLayoutVars>
          <dgm:bulletEnabled val="1"/>
        </dgm:presLayoutVars>
      </dgm:prSet>
      <dgm:spPr/>
    </dgm:pt>
    <dgm:pt modelId="{BD2F01CF-A34E-43AF-BFBA-8319421A303F}" type="pres">
      <dgm:prSet presAssocID="{D54C6A6E-F49D-4DD8-A86E-F538EBE5B1FF}" presName="ThreeConn_1-2" presStyleLbl="fgAccFollowNode1" presStyleIdx="0" presStyleCnt="2">
        <dgm:presLayoutVars>
          <dgm:bulletEnabled val="1"/>
        </dgm:presLayoutVars>
      </dgm:prSet>
      <dgm:spPr/>
    </dgm:pt>
    <dgm:pt modelId="{6C503146-27ED-454C-9637-6FD1654264E8}" type="pres">
      <dgm:prSet presAssocID="{D54C6A6E-F49D-4DD8-A86E-F538EBE5B1FF}" presName="ThreeConn_2-3" presStyleLbl="fgAccFollowNode1" presStyleIdx="1" presStyleCnt="2">
        <dgm:presLayoutVars>
          <dgm:bulletEnabled val="1"/>
        </dgm:presLayoutVars>
      </dgm:prSet>
      <dgm:spPr/>
    </dgm:pt>
    <dgm:pt modelId="{9D126365-E260-4917-9568-E01ABC8131AE}" type="pres">
      <dgm:prSet presAssocID="{D54C6A6E-F49D-4DD8-A86E-F538EBE5B1FF}" presName="ThreeNodes_1_text" presStyleLbl="node1" presStyleIdx="2" presStyleCnt="3">
        <dgm:presLayoutVars>
          <dgm:bulletEnabled val="1"/>
        </dgm:presLayoutVars>
      </dgm:prSet>
      <dgm:spPr/>
    </dgm:pt>
    <dgm:pt modelId="{2F162D3C-D950-4117-BB16-82A1B42FF42B}" type="pres">
      <dgm:prSet presAssocID="{D54C6A6E-F49D-4DD8-A86E-F538EBE5B1FF}" presName="ThreeNodes_2_text" presStyleLbl="node1" presStyleIdx="2" presStyleCnt="3">
        <dgm:presLayoutVars>
          <dgm:bulletEnabled val="1"/>
        </dgm:presLayoutVars>
      </dgm:prSet>
      <dgm:spPr/>
    </dgm:pt>
    <dgm:pt modelId="{487A176F-8CA1-458B-B8B0-89AD9FFBE79B}" type="pres">
      <dgm:prSet presAssocID="{D54C6A6E-F49D-4DD8-A86E-F538EBE5B1FF}" presName="ThreeNodes_3_text" presStyleLbl="node1" presStyleIdx="2" presStyleCnt="3">
        <dgm:presLayoutVars>
          <dgm:bulletEnabled val="1"/>
        </dgm:presLayoutVars>
      </dgm:prSet>
      <dgm:spPr/>
    </dgm:pt>
  </dgm:ptLst>
  <dgm:cxnLst>
    <dgm:cxn modelId="{9236FB00-CF44-49A4-933F-D37738C038EE}" type="presOf" srcId="{33189A81-3397-411F-ABD2-D6BCEF5B759D}" destId="{2F162D3C-D950-4117-BB16-82A1B42FF42B}" srcOrd="1" destOrd="0" presId="urn:microsoft.com/office/officeart/2005/8/layout/vProcess5"/>
    <dgm:cxn modelId="{A8938606-2967-40FE-9020-CD41F57BC0BB}" type="presOf" srcId="{85835C4E-1AE9-4280-8434-BBEE2A798ACD}" destId="{6C503146-27ED-454C-9637-6FD1654264E8}" srcOrd="0" destOrd="0" presId="urn:microsoft.com/office/officeart/2005/8/layout/vProcess5"/>
    <dgm:cxn modelId="{C60D0F13-810E-4139-90A1-D68206B76345}" type="presOf" srcId="{15F872C6-222E-4FD7-B394-08CD25D79A21}" destId="{BD2F01CF-A34E-43AF-BFBA-8319421A303F}" srcOrd="0" destOrd="0" presId="urn:microsoft.com/office/officeart/2005/8/layout/vProcess5"/>
    <dgm:cxn modelId="{2115EA3A-A1A5-4659-B4F6-3BB3152E41B0}" type="presOf" srcId="{D54C6A6E-F49D-4DD8-A86E-F538EBE5B1FF}" destId="{AEFB6652-EFB2-4848-BC82-1DEC232612F3}" srcOrd="0" destOrd="0" presId="urn:microsoft.com/office/officeart/2005/8/layout/vProcess5"/>
    <dgm:cxn modelId="{8B36A63E-2B1D-4C30-82BF-5A0864E9C323}" type="presOf" srcId="{412D871D-CEF7-4D5C-B3C4-EB7DB9113F5A}" destId="{62EDD5CC-2061-4DBD-B154-B40A54A5550E}" srcOrd="0" destOrd="0" presId="urn:microsoft.com/office/officeart/2005/8/layout/vProcess5"/>
    <dgm:cxn modelId="{8C6EA061-9E4E-46ED-902C-C02F0F4FBD91}" type="presOf" srcId="{983A5122-21E3-4B3A-8A04-8DAB4332EE81}" destId="{487A176F-8CA1-458B-B8B0-89AD9FFBE79B}" srcOrd="1" destOrd="0" presId="urn:microsoft.com/office/officeart/2005/8/layout/vProcess5"/>
    <dgm:cxn modelId="{93E18AAF-8FC0-4E0B-A6CB-7872C2C4A1EC}" type="presOf" srcId="{412D871D-CEF7-4D5C-B3C4-EB7DB9113F5A}" destId="{9D126365-E260-4917-9568-E01ABC8131AE}" srcOrd="1" destOrd="0" presId="urn:microsoft.com/office/officeart/2005/8/layout/vProcess5"/>
    <dgm:cxn modelId="{849481CB-EAC9-4F8A-BABE-388DE3E37A04}" srcId="{D54C6A6E-F49D-4DD8-A86E-F538EBE5B1FF}" destId="{33189A81-3397-411F-ABD2-D6BCEF5B759D}" srcOrd="1" destOrd="0" parTransId="{049CFA83-150E-4F61-B530-723CE2A8AC24}" sibTransId="{85835C4E-1AE9-4280-8434-BBEE2A798ACD}"/>
    <dgm:cxn modelId="{93139DCF-983A-480E-84F3-96751181623B}" type="presOf" srcId="{983A5122-21E3-4B3A-8A04-8DAB4332EE81}" destId="{E00D130B-0FBD-4315-9BC9-2BB6243EE700}" srcOrd="0" destOrd="0" presId="urn:microsoft.com/office/officeart/2005/8/layout/vProcess5"/>
    <dgm:cxn modelId="{AF7848D6-CFC6-4ADD-9B91-0D04032C914B}" type="presOf" srcId="{33189A81-3397-411F-ABD2-D6BCEF5B759D}" destId="{8B5A6CBC-A59B-460D-980F-4E1C1157339F}" srcOrd="0" destOrd="0" presId="urn:microsoft.com/office/officeart/2005/8/layout/vProcess5"/>
    <dgm:cxn modelId="{0C070AEA-68F1-4296-B966-C8AD0CB253A5}" srcId="{D54C6A6E-F49D-4DD8-A86E-F538EBE5B1FF}" destId="{983A5122-21E3-4B3A-8A04-8DAB4332EE81}" srcOrd="2" destOrd="0" parTransId="{F7B77B5C-5367-46B4-AD3E-94870D309C55}" sibTransId="{8C2E8AB8-3B41-4634-9775-F8A877F5A8C6}"/>
    <dgm:cxn modelId="{9364FEEF-D6EB-46F7-90D8-08906056F106}" srcId="{D54C6A6E-F49D-4DD8-A86E-F538EBE5B1FF}" destId="{412D871D-CEF7-4D5C-B3C4-EB7DB9113F5A}" srcOrd="0" destOrd="0" parTransId="{8E84E8C3-14B3-4D85-9B66-CC63754A80C5}" sibTransId="{15F872C6-222E-4FD7-B394-08CD25D79A21}"/>
    <dgm:cxn modelId="{8FD550A7-5B0E-480F-80E8-8905093042A9}" type="presParOf" srcId="{AEFB6652-EFB2-4848-BC82-1DEC232612F3}" destId="{9CFDBCA7-63A3-42CD-BD4B-F4224849B8E3}" srcOrd="0" destOrd="0" presId="urn:microsoft.com/office/officeart/2005/8/layout/vProcess5"/>
    <dgm:cxn modelId="{5C96E180-C113-4908-AB3D-B470D8D58FA1}" type="presParOf" srcId="{AEFB6652-EFB2-4848-BC82-1DEC232612F3}" destId="{62EDD5CC-2061-4DBD-B154-B40A54A5550E}" srcOrd="1" destOrd="0" presId="urn:microsoft.com/office/officeart/2005/8/layout/vProcess5"/>
    <dgm:cxn modelId="{4C3A9F8F-4249-48A2-867E-B9B8CB9BF170}" type="presParOf" srcId="{AEFB6652-EFB2-4848-BC82-1DEC232612F3}" destId="{8B5A6CBC-A59B-460D-980F-4E1C1157339F}" srcOrd="2" destOrd="0" presId="urn:microsoft.com/office/officeart/2005/8/layout/vProcess5"/>
    <dgm:cxn modelId="{27C3F522-13CF-46BE-8D14-D6C836291C7F}" type="presParOf" srcId="{AEFB6652-EFB2-4848-BC82-1DEC232612F3}" destId="{E00D130B-0FBD-4315-9BC9-2BB6243EE700}" srcOrd="3" destOrd="0" presId="urn:microsoft.com/office/officeart/2005/8/layout/vProcess5"/>
    <dgm:cxn modelId="{A5A7FF38-D202-4DE1-9F10-17B532805240}" type="presParOf" srcId="{AEFB6652-EFB2-4848-BC82-1DEC232612F3}" destId="{BD2F01CF-A34E-43AF-BFBA-8319421A303F}" srcOrd="4" destOrd="0" presId="urn:microsoft.com/office/officeart/2005/8/layout/vProcess5"/>
    <dgm:cxn modelId="{96E92688-2EC8-4FFC-8D03-80C7DFE7995F}" type="presParOf" srcId="{AEFB6652-EFB2-4848-BC82-1DEC232612F3}" destId="{6C503146-27ED-454C-9637-6FD1654264E8}" srcOrd="5" destOrd="0" presId="urn:microsoft.com/office/officeart/2005/8/layout/vProcess5"/>
    <dgm:cxn modelId="{71429ED1-6527-40F1-AF90-316CBD837797}" type="presParOf" srcId="{AEFB6652-EFB2-4848-BC82-1DEC232612F3}" destId="{9D126365-E260-4917-9568-E01ABC8131AE}" srcOrd="6" destOrd="0" presId="urn:microsoft.com/office/officeart/2005/8/layout/vProcess5"/>
    <dgm:cxn modelId="{8AE06C5A-FACC-4AFD-8521-033CB5D3371B}" type="presParOf" srcId="{AEFB6652-EFB2-4848-BC82-1DEC232612F3}" destId="{2F162D3C-D950-4117-BB16-82A1B42FF42B}" srcOrd="7" destOrd="0" presId="urn:microsoft.com/office/officeart/2005/8/layout/vProcess5"/>
    <dgm:cxn modelId="{82F16EA8-5C9D-41C2-B9A9-B80AF5C9E391}" type="presParOf" srcId="{AEFB6652-EFB2-4848-BC82-1DEC232612F3}" destId="{487A176F-8CA1-458B-B8B0-89AD9FFBE7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1163A6-1DE2-4D48-A775-0EC672928D1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73357C4-70EC-494E-BC7A-8F16C3D32F98}">
      <dgm:prSet phldrT="[Text]"/>
      <dgm:spPr>
        <a:xfrm>
          <a:off x="1406435" y="2266757"/>
          <a:ext cx="1108062" cy="522390"/>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Working Leads</a:t>
          </a:r>
        </a:p>
      </dgm:t>
    </dgm:pt>
    <dgm:pt modelId="{EF972697-CF6F-40FD-A92F-39DD6EEFA3F0}" type="parTrans" cxnId="{2DDA6806-B118-4EB3-952F-39FBA4BCFBC8}">
      <dgm:prSet/>
      <dgm:spPr/>
      <dgm:t>
        <a:bodyPr/>
        <a:lstStyle/>
        <a:p>
          <a:endParaRPr lang="en-US"/>
        </a:p>
      </dgm:t>
    </dgm:pt>
    <dgm:pt modelId="{3404D13E-6B12-4370-9E03-5BAD99CA122D}" type="sibTrans" cxnId="{2DDA6806-B118-4EB3-952F-39FBA4BCFBC8}">
      <dgm:prSet/>
      <dgm:spPr/>
      <dgm:t>
        <a:bodyPr/>
        <a:lstStyle/>
        <a:p>
          <a:endParaRPr lang="en-US"/>
        </a:p>
      </dgm:t>
    </dgm:pt>
    <dgm:pt modelId="{D9AC7F7C-43BB-4BC6-8BB7-505E97BEEC4A}">
      <dgm:prSet phldrT="[Text]"/>
      <dgm:spPr>
        <a:xfrm>
          <a:off x="1435402" y="282789"/>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DFR Management</a:t>
          </a:r>
        </a:p>
      </dgm:t>
    </dgm:pt>
    <dgm:pt modelId="{C13D7623-244C-4171-A767-180B8326D926}" type="parTrans" cxnId="{FF69A8EA-05EC-43E2-8DD1-3C0B414083D6}">
      <dgm:prSet/>
      <dgm:spPr/>
      <dgm:t>
        <a:bodyPr/>
        <a:lstStyle/>
        <a:p>
          <a:endParaRPr lang="en-US"/>
        </a:p>
      </dgm:t>
    </dgm:pt>
    <dgm:pt modelId="{939A67AA-1DC0-4FC2-93DD-CD3871341231}" type="sibTrans" cxnId="{FF69A8EA-05EC-43E2-8DD1-3C0B414083D6}">
      <dgm:prSet/>
      <dgm:spPr>
        <a:xfrm>
          <a:off x="285858" y="789289"/>
          <a:ext cx="3390683" cy="339068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gm:spPr>
      <dgm:t>
        <a:bodyPr/>
        <a:lstStyle/>
        <a:p>
          <a:endParaRPr lang="en-US"/>
        </a:p>
      </dgm:t>
    </dgm:pt>
    <dgm:pt modelId="{C16AF068-0D0E-442D-84CC-846FA0B5269E}">
      <dgm:prSet phldrT="[Text]"/>
      <dgm:spPr>
        <a:xfrm>
          <a:off x="2869579"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Knowledge Services</a:t>
          </a:r>
        </a:p>
      </dgm:t>
    </dgm:pt>
    <dgm:pt modelId="{07A36332-70E2-4E42-B0C9-C85291248BEC}" type="parTrans" cxnId="{FF9C820C-C371-4321-94D4-76B463744E1F}">
      <dgm:prSet/>
      <dgm:spPr/>
      <dgm:t>
        <a:bodyPr/>
        <a:lstStyle/>
        <a:p>
          <a:endParaRPr lang="en-US"/>
        </a:p>
      </dgm:t>
    </dgm:pt>
    <dgm:pt modelId="{19A72647-1F09-48BC-94ED-E02E35E6825B}" type="sibTrans" cxnId="{FF9C820C-C371-4321-94D4-76B463744E1F}">
      <dgm:prSet/>
      <dgm:spPr>
        <a:xfrm>
          <a:off x="285858" y="789289"/>
          <a:ext cx="3390683" cy="339068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gm:spPr>
      <dgm:t>
        <a:bodyPr/>
        <a:lstStyle/>
        <a:p>
          <a:endParaRPr lang="en-US"/>
        </a:p>
      </dgm:t>
    </dgm:pt>
    <dgm:pt modelId="{CF917062-B6BB-42EF-BE5D-A9B5F08861D8}">
      <dgm:prSet phldrT="[Text]"/>
      <dgm:spPr>
        <a:xfrm>
          <a:off x="1226"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EA and ES</a:t>
          </a:r>
        </a:p>
      </dgm:t>
    </dgm:pt>
    <dgm:pt modelId="{27D218A2-B267-4B6C-AC79-59A2D924D75A}" type="parTrans" cxnId="{EE6D9AAC-41C1-4072-9FAE-A50965B839F1}">
      <dgm:prSet/>
      <dgm:spPr/>
      <dgm:t>
        <a:bodyPr/>
        <a:lstStyle/>
        <a:p>
          <a:endParaRPr lang="en-US"/>
        </a:p>
      </dgm:t>
    </dgm:pt>
    <dgm:pt modelId="{2214FFCD-7C55-4C54-BE83-FECB7BB67177}" type="sibTrans" cxnId="{EE6D9AAC-41C1-4072-9FAE-A50965B839F1}">
      <dgm:prSet/>
      <dgm:spPr>
        <a:xfrm>
          <a:off x="285858" y="789289"/>
          <a:ext cx="3390683" cy="339068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gm:spPr>
      <dgm:t>
        <a:bodyPr/>
        <a:lstStyle/>
        <a:p>
          <a:endParaRPr lang="en-US"/>
        </a:p>
      </dgm:t>
    </dgm:pt>
    <dgm:pt modelId="{F0F272F8-DD21-40B2-8877-1EEE09039F02}">
      <dgm:prSet/>
      <dgm:spPr/>
      <dgm:t>
        <a:bodyPr/>
        <a:lstStyle/>
        <a:p>
          <a:endParaRPr lang="en-US"/>
        </a:p>
      </dgm:t>
    </dgm:pt>
    <dgm:pt modelId="{D93CA170-E88A-407D-A4D4-A56194B12C4F}" type="parTrans" cxnId="{A6F62CA9-8A65-491B-B64A-0D6CB5DC259D}">
      <dgm:prSet/>
      <dgm:spPr/>
      <dgm:t>
        <a:bodyPr/>
        <a:lstStyle/>
        <a:p>
          <a:endParaRPr lang="en-US"/>
        </a:p>
      </dgm:t>
    </dgm:pt>
    <dgm:pt modelId="{B44054CA-FFD6-4A29-90E4-7193C3AF5DBE}" type="sibTrans" cxnId="{A6F62CA9-8A65-491B-B64A-0D6CB5DC259D}">
      <dgm:prSet/>
      <dgm:spPr/>
      <dgm:t>
        <a:bodyPr/>
        <a:lstStyle/>
        <a:p>
          <a:endParaRPr lang="en-US"/>
        </a:p>
      </dgm:t>
    </dgm:pt>
    <dgm:pt modelId="{ABB26E8F-BAF1-4E49-9E53-86EAD3E479DB}">
      <dgm:prSet/>
      <dgm:spPr/>
      <dgm:t>
        <a:bodyPr/>
        <a:lstStyle/>
        <a:p>
          <a:endParaRPr lang="en-US"/>
        </a:p>
      </dgm:t>
    </dgm:pt>
    <dgm:pt modelId="{03ED681B-6F2D-4E14-9133-1C8DFE7E41C5}" type="parTrans" cxnId="{21695130-5DF3-4E7E-A803-397EB054BF8D}">
      <dgm:prSet/>
      <dgm:spPr/>
      <dgm:t>
        <a:bodyPr/>
        <a:lstStyle/>
        <a:p>
          <a:endParaRPr lang="en-US"/>
        </a:p>
      </dgm:t>
    </dgm:pt>
    <dgm:pt modelId="{8A43B3A3-C190-4041-883E-DA9D02E9D210}" type="sibTrans" cxnId="{21695130-5DF3-4E7E-A803-397EB054BF8D}">
      <dgm:prSet/>
      <dgm:spPr/>
      <dgm:t>
        <a:bodyPr/>
        <a:lstStyle/>
        <a:p>
          <a:endParaRPr lang="en-US"/>
        </a:p>
      </dgm:t>
    </dgm:pt>
    <dgm:pt modelId="{5329444B-C328-44D5-9605-07A300D43D1F}">
      <dgm:prSet/>
      <dgm:spPr/>
      <dgm:t>
        <a:bodyPr/>
        <a:lstStyle/>
        <a:p>
          <a:endParaRPr lang="en-US"/>
        </a:p>
      </dgm:t>
    </dgm:pt>
    <dgm:pt modelId="{4F4E5236-EF45-4C06-A387-322164EE4B34}" type="parTrans" cxnId="{90073E5A-861D-4394-9F1E-B8EFF41216BD}">
      <dgm:prSet/>
      <dgm:spPr/>
      <dgm:t>
        <a:bodyPr/>
        <a:lstStyle/>
        <a:p>
          <a:endParaRPr lang="en-US"/>
        </a:p>
      </dgm:t>
    </dgm:pt>
    <dgm:pt modelId="{E21873EC-49AA-4E3D-95E5-D1A94635F1DA}" type="sibTrans" cxnId="{90073E5A-861D-4394-9F1E-B8EFF41216BD}">
      <dgm:prSet/>
      <dgm:spPr/>
      <dgm:t>
        <a:bodyPr/>
        <a:lstStyle/>
        <a:p>
          <a:endParaRPr lang="en-US"/>
        </a:p>
      </dgm:t>
    </dgm:pt>
    <dgm:pt modelId="{7BCEEC2B-EB82-468D-A978-EB9E3646D393}">
      <dgm:prSet/>
      <dgm:spPr/>
      <dgm:t>
        <a:bodyPr/>
        <a:lstStyle/>
        <a:p>
          <a:endParaRPr lang="en-US"/>
        </a:p>
      </dgm:t>
    </dgm:pt>
    <dgm:pt modelId="{01944553-569C-47E3-B417-60E18FB1AD32}" type="parTrans" cxnId="{FCC16F49-A45F-48BA-9AF3-E53D1AE1CAFF}">
      <dgm:prSet/>
      <dgm:spPr/>
      <dgm:t>
        <a:bodyPr/>
        <a:lstStyle/>
        <a:p>
          <a:endParaRPr lang="en-US"/>
        </a:p>
      </dgm:t>
    </dgm:pt>
    <dgm:pt modelId="{62A4B269-BC3C-42B1-935F-EBC28E12914A}" type="sibTrans" cxnId="{FCC16F49-A45F-48BA-9AF3-E53D1AE1CAFF}">
      <dgm:prSet/>
      <dgm:spPr/>
      <dgm:t>
        <a:bodyPr/>
        <a:lstStyle/>
        <a:p>
          <a:endParaRPr lang="en-US"/>
        </a:p>
      </dgm:t>
    </dgm:pt>
    <dgm:pt modelId="{A2958B52-8A0C-49CD-AABE-875A591F9184}">
      <dgm:prSet/>
      <dgm:spPr/>
      <dgm:t>
        <a:bodyPr/>
        <a:lstStyle/>
        <a:p>
          <a:endParaRPr lang="en-US"/>
        </a:p>
      </dgm:t>
    </dgm:pt>
    <dgm:pt modelId="{892A5216-2408-49F3-8DB0-3E6E41368F04}" type="parTrans" cxnId="{FE3DE702-4645-4638-9742-E1C7937957D2}">
      <dgm:prSet/>
      <dgm:spPr/>
      <dgm:t>
        <a:bodyPr/>
        <a:lstStyle/>
        <a:p>
          <a:endParaRPr lang="en-US"/>
        </a:p>
      </dgm:t>
    </dgm:pt>
    <dgm:pt modelId="{A13DC1F9-C2C5-438C-AA92-F22141B74B4D}" type="sibTrans" cxnId="{FE3DE702-4645-4638-9742-E1C7937957D2}">
      <dgm:prSet/>
      <dgm:spPr/>
      <dgm:t>
        <a:bodyPr/>
        <a:lstStyle/>
        <a:p>
          <a:endParaRPr lang="en-US"/>
        </a:p>
      </dgm:t>
    </dgm:pt>
    <dgm:pt modelId="{4ED83832-4AED-4F8F-924A-EF11BEFEF81C}">
      <dgm:prSet/>
      <dgm:spPr/>
      <dgm:t>
        <a:bodyPr/>
        <a:lstStyle/>
        <a:p>
          <a:endParaRPr lang="en-US"/>
        </a:p>
      </dgm:t>
    </dgm:pt>
    <dgm:pt modelId="{EE684A42-FB35-46AC-AB6F-EF6887296BD5}" type="parTrans" cxnId="{246E600F-D186-41A0-AA25-9306F240107C}">
      <dgm:prSet/>
      <dgm:spPr/>
      <dgm:t>
        <a:bodyPr/>
        <a:lstStyle/>
        <a:p>
          <a:endParaRPr lang="en-US"/>
        </a:p>
      </dgm:t>
    </dgm:pt>
    <dgm:pt modelId="{68091779-A1D7-4BA5-ABDF-FE3F8F68E319}" type="sibTrans" cxnId="{246E600F-D186-41A0-AA25-9306F240107C}">
      <dgm:prSet/>
      <dgm:spPr/>
      <dgm:t>
        <a:bodyPr/>
        <a:lstStyle/>
        <a:p>
          <a:endParaRPr lang="en-US"/>
        </a:p>
      </dgm:t>
    </dgm:pt>
    <dgm:pt modelId="{297268A7-6001-4C16-85DA-3204EE29F8AD}">
      <dgm:prSet/>
      <dgm:spPr/>
      <dgm:t>
        <a:bodyPr/>
        <a:lstStyle/>
        <a:p>
          <a:endParaRPr lang="en-US"/>
        </a:p>
      </dgm:t>
    </dgm:pt>
    <dgm:pt modelId="{FC160DEA-66BF-4C0E-B9BB-28617DE4B20B}" type="parTrans" cxnId="{954DFDB7-7DC6-4D0B-BCAC-7E87F87067A8}">
      <dgm:prSet/>
      <dgm:spPr/>
      <dgm:t>
        <a:bodyPr/>
        <a:lstStyle/>
        <a:p>
          <a:endParaRPr lang="en-US"/>
        </a:p>
      </dgm:t>
    </dgm:pt>
    <dgm:pt modelId="{6520FB47-3443-4EE9-AFAF-1D5ADE3D1AE5}" type="sibTrans" cxnId="{954DFDB7-7DC6-4D0B-BCAC-7E87F87067A8}">
      <dgm:prSet/>
      <dgm:spPr/>
      <dgm:t>
        <a:bodyPr/>
        <a:lstStyle/>
        <a:p>
          <a:endParaRPr lang="en-US"/>
        </a:p>
      </dgm:t>
    </dgm:pt>
    <dgm:pt modelId="{F36575E4-D5BA-4E88-9DD0-EFACF026CBF3}">
      <dgm:prSet/>
      <dgm:spPr/>
      <dgm:t>
        <a:bodyPr/>
        <a:lstStyle/>
        <a:p>
          <a:endParaRPr lang="en-US"/>
        </a:p>
      </dgm:t>
    </dgm:pt>
    <dgm:pt modelId="{01FD0942-2497-45B7-8504-CEFFAD5276B0}" type="parTrans" cxnId="{F8D01225-7229-4371-B183-AEBAE72CE29E}">
      <dgm:prSet/>
      <dgm:spPr/>
      <dgm:t>
        <a:bodyPr/>
        <a:lstStyle/>
        <a:p>
          <a:endParaRPr lang="en-US"/>
        </a:p>
      </dgm:t>
    </dgm:pt>
    <dgm:pt modelId="{9314F4B1-4DF4-4475-9015-3DFE6AB81989}" type="sibTrans" cxnId="{F8D01225-7229-4371-B183-AEBAE72CE29E}">
      <dgm:prSet/>
      <dgm:spPr/>
      <dgm:t>
        <a:bodyPr/>
        <a:lstStyle/>
        <a:p>
          <a:endParaRPr lang="en-US"/>
        </a:p>
      </dgm:t>
    </dgm:pt>
    <dgm:pt modelId="{520E8CC5-71C6-4D08-A6A2-4DB6E16F1611}">
      <dgm:prSet/>
      <dgm:spPr/>
      <dgm:t>
        <a:bodyPr/>
        <a:lstStyle/>
        <a:p>
          <a:endParaRPr lang="en-US"/>
        </a:p>
      </dgm:t>
    </dgm:pt>
    <dgm:pt modelId="{4019DC56-87E1-478A-A0D4-55C56E8BFBBC}" type="parTrans" cxnId="{33C373E2-69B9-4A30-8F0A-941A34C97A9A}">
      <dgm:prSet/>
      <dgm:spPr/>
      <dgm:t>
        <a:bodyPr/>
        <a:lstStyle/>
        <a:p>
          <a:endParaRPr lang="en-US"/>
        </a:p>
      </dgm:t>
    </dgm:pt>
    <dgm:pt modelId="{513E4FFD-4DC2-4ADA-9607-FE07B1A566C3}" type="sibTrans" cxnId="{33C373E2-69B9-4A30-8F0A-941A34C97A9A}">
      <dgm:prSet/>
      <dgm:spPr/>
      <dgm:t>
        <a:bodyPr/>
        <a:lstStyle/>
        <a:p>
          <a:endParaRPr lang="en-US"/>
        </a:p>
      </dgm:t>
    </dgm:pt>
    <dgm:pt modelId="{8DA7ECD0-4C71-4F67-84EB-8C37E6E8A717}" type="pres">
      <dgm:prSet presAssocID="{D71163A6-1DE2-4D48-A775-0EC672928D1D}" presName="Name0" presStyleCnt="0">
        <dgm:presLayoutVars>
          <dgm:chMax val="1"/>
          <dgm:dir/>
          <dgm:animLvl val="ctr"/>
          <dgm:resizeHandles val="exact"/>
        </dgm:presLayoutVars>
      </dgm:prSet>
      <dgm:spPr/>
    </dgm:pt>
    <dgm:pt modelId="{E58416E5-CCA7-4B1A-BF4A-B160D939AD94}" type="pres">
      <dgm:prSet presAssocID="{173357C4-70EC-494E-BC7A-8F16C3D32F98}" presName="centerShape" presStyleLbl="node0" presStyleIdx="0" presStyleCnt="1" custScaleX="71056" custScaleY="33499" custLinFactNeighborX="-626" custLinFactNeighborY="1308"/>
      <dgm:spPr/>
    </dgm:pt>
    <dgm:pt modelId="{B5A4C096-398A-496A-9FE4-12055E6B9959}" type="pres">
      <dgm:prSet presAssocID="{D9AC7F7C-43BB-4BC6-8BB7-505E97BEEC4A}" presName="node" presStyleLbl="node1" presStyleIdx="0" presStyleCnt="3">
        <dgm:presLayoutVars>
          <dgm:bulletEnabled val="1"/>
        </dgm:presLayoutVars>
      </dgm:prSet>
      <dgm:spPr/>
    </dgm:pt>
    <dgm:pt modelId="{5A91B869-1B9C-4E64-8913-197C1C01C0EE}" type="pres">
      <dgm:prSet presAssocID="{D9AC7F7C-43BB-4BC6-8BB7-505E97BEEC4A}" presName="dummy" presStyleCnt="0"/>
      <dgm:spPr/>
    </dgm:pt>
    <dgm:pt modelId="{A9DAF987-B70D-41A3-9436-BB417C6196CD}" type="pres">
      <dgm:prSet presAssocID="{939A67AA-1DC0-4FC2-93DD-CD3871341231}" presName="sibTrans" presStyleLbl="sibTrans2D1" presStyleIdx="0" presStyleCnt="3"/>
      <dgm:spPr/>
    </dgm:pt>
    <dgm:pt modelId="{CBCC1EC8-EE0D-4B8B-A0BB-7EA5D9C70C3E}" type="pres">
      <dgm:prSet presAssocID="{C16AF068-0D0E-442D-84CC-846FA0B5269E}" presName="node" presStyleLbl="node1" presStyleIdx="1" presStyleCnt="3">
        <dgm:presLayoutVars>
          <dgm:bulletEnabled val="1"/>
        </dgm:presLayoutVars>
      </dgm:prSet>
      <dgm:spPr/>
    </dgm:pt>
    <dgm:pt modelId="{BF2CCAD6-00D8-4920-B8E0-A78365254478}" type="pres">
      <dgm:prSet presAssocID="{C16AF068-0D0E-442D-84CC-846FA0B5269E}" presName="dummy" presStyleCnt="0"/>
      <dgm:spPr/>
    </dgm:pt>
    <dgm:pt modelId="{A2099B70-28FF-43B0-940E-817BB5D0DD27}" type="pres">
      <dgm:prSet presAssocID="{19A72647-1F09-48BC-94ED-E02E35E6825B}" presName="sibTrans" presStyleLbl="sibTrans2D1" presStyleIdx="1" presStyleCnt="3"/>
      <dgm:spPr/>
    </dgm:pt>
    <dgm:pt modelId="{3CE3B309-B682-4297-A8A6-A8866F730213}" type="pres">
      <dgm:prSet presAssocID="{CF917062-B6BB-42EF-BE5D-A9B5F08861D8}" presName="node" presStyleLbl="node1" presStyleIdx="2" presStyleCnt="3" custRadScaleRad="98391" custRadScaleInc="9288">
        <dgm:presLayoutVars>
          <dgm:bulletEnabled val="1"/>
        </dgm:presLayoutVars>
      </dgm:prSet>
      <dgm:spPr/>
    </dgm:pt>
    <dgm:pt modelId="{190921D2-E646-4BE8-B86E-DC045042B690}" type="pres">
      <dgm:prSet presAssocID="{CF917062-B6BB-42EF-BE5D-A9B5F08861D8}" presName="dummy" presStyleCnt="0"/>
      <dgm:spPr/>
    </dgm:pt>
    <dgm:pt modelId="{DA35D853-AE4A-4289-A7B3-93A5524346DE}" type="pres">
      <dgm:prSet presAssocID="{2214FFCD-7C55-4C54-BE83-FECB7BB67177}" presName="sibTrans" presStyleLbl="sibTrans2D1" presStyleIdx="2" presStyleCnt="3"/>
      <dgm:spPr/>
    </dgm:pt>
  </dgm:ptLst>
  <dgm:cxnLst>
    <dgm:cxn modelId="{FE3DE702-4645-4638-9742-E1C7937957D2}" srcId="{5329444B-C328-44D5-9605-07A300D43D1F}" destId="{A2958B52-8A0C-49CD-AABE-875A591F9184}" srcOrd="1" destOrd="0" parTransId="{892A5216-2408-49F3-8DB0-3E6E41368F04}" sibTransId="{A13DC1F9-C2C5-438C-AA92-F22141B74B4D}"/>
    <dgm:cxn modelId="{2DDA6806-B118-4EB3-952F-39FBA4BCFBC8}" srcId="{D71163A6-1DE2-4D48-A775-0EC672928D1D}" destId="{173357C4-70EC-494E-BC7A-8F16C3D32F98}" srcOrd="0" destOrd="0" parTransId="{EF972697-CF6F-40FD-A92F-39DD6EEFA3F0}" sibTransId="{3404D13E-6B12-4370-9E03-5BAD99CA122D}"/>
    <dgm:cxn modelId="{FF9C820C-C371-4321-94D4-76B463744E1F}" srcId="{173357C4-70EC-494E-BC7A-8F16C3D32F98}" destId="{C16AF068-0D0E-442D-84CC-846FA0B5269E}" srcOrd="1" destOrd="0" parTransId="{07A36332-70E2-4E42-B0C9-C85291248BEC}" sibTransId="{19A72647-1F09-48BC-94ED-E02E35E6825B}"/>
    <dgm:cxn modelId="{246E600F-D186-41A0-AA25-9306F240107C}" srcId="{5329444B-C328-44D5-9605-07A300D43D1F}" destId="{4ED83832-4AED-4F8F-924A-EF11BEFEF81C}" srcOrd="2" destOrd="0" parTransId="{EE684A42-FB35-46AC-AB6F-EF6887296BD5}" sibTransId="{68091779-A1D7-4BA5-ABDF-FE3F8F68E319}"/>
    <dgm:cxn modelId="{F8D01225-7229-4371-B183-AEBAE72CE29E}" srcId="{297268A7-6001-4C16-85DA-3204EE29F8AD}" destId="{F36575E4-D5BA-4E88-9DD0-EFACF026CBF3}" srcOrd="0" destOrd="0" parTransId="{01FD0942-2497-45B7-8504-CEFFAD5276B0}" sibTransId="{9314F4B1-4DF4-4475-9015-3DFE6AB81989}"/>
    <dgm:cxn modelId="{16A54B28-5AA6-48FA-A674-5C685B129CA3}" type="presOf" srcId="{C16AF068-0D0E-442D-84CC-846FA0B5269E}" destId="{CBCC1EC8-EE0D-4B8B-A0BB-7EA5D9C70C3E}" srcOrd="0" destOrd="0" presId="urn:microsoft.com/office/officeart/2005/8/layout/radial6"/>
    <dgm:cxn modelId="{21695130-5DF3-4E7E-A803-397EB054BF8D}" srcId="{F0F272F8-DD21-40B2-8877-1EEE09039F02}" destId="{ABB26E8F-BAF1-4E49-9E53-86EAD3E479DB}" srcOrd="0" destOrd="0" parTransId="{03ED681B-6F2D-4E14-9133-1C8DFE7E41C5}" sibTransId="{8A43B3A3-C190-4041-883E-DA9D02E9D210}"/>
    <dgm:cxn modelId="{E6C2575E-6239-4B02-81EC-FFD8AA4A373C}" type="presOf" srcId="{19A72647-1F09-48BC-94ED-E02E35E6825B}" destId="{A2099B70-28FF-43B0-940E-817BB5D0DD27}" srcOrd="0" destOrd="0" presId="urn:microsoft.com/office/officeart/2005/8/layout/radial6"/>
    <dgm:cxn modelId="{1A643A68-CF56-4063-A167-DB31AEDB8146}" type="presOf" srcId="{D71163A6-1DE2-4D48-A775-0EC672928D1D}" destId="{8DA7ECD0-4C71-4F67-84EB-8C37E6E8A717}" srcOrd="0" destOrd="0" presId="urn:microsoft.com/office/officeart/2005/8/layout/radial6"/>
    <dgm:cxn modelId="{FCC16F49-A45F-48BA-9AF3-E53D1AE1CAFF}" srcId="{5329444B-C328-44D5-9605-07A300D43D1F}" destId="{7BCEEC2B-EB82-468D-A978-EB9E3646D393}" srcOrd="0" destOrd="0" parTransId="{01944553-569C-47E3-B417-60E18FB1AD32}" sibTransId="{62A4B269-BC3C-42B1-935F-EBC28E12914A}"/>
    <dgm:cxn modelId="{40F8BC4F-502C-44D1-BFAC-D95100CE718C}" type="presOf" srcId="{CF917062-B6BB-42EF-BE5D-A9B5F08861D8}" destId="{3CE3B309-B682-4297-A8A6-A8866F730213}" srcOrd="0" destOrd="0" presId="urn:microsoft.com/office/officeart/2005/8/layout/radial6"/>
    <dgm:cxn modelId="{B8653B53-3880-4C71-97B0-442C54375E4F}" type="presOf" srcId="{D9AC7F7C-43BB-4BC6-8BB7-505E97BEEC4A}" destId="{B5A4C096-398A-496A-9FE4-12055E6B9959}" srcOrd="0" destOrd="0" presId="urn:microsoft.com/office/officeart/2005/8/layout/radial6"/>
    <dgm:cxn modelId="{90073E5A-861D-4394-9F1E-B8EFF41216BD}" srcId="{D71163A6-1DE2-4D48-A775-0EC672928D1D}" destId="{5329444B-C328-44D5-9605-07A300D43D1F}" srcOrd="2" destOrd="0" parTransId="{4F4E5236-EF45-4C06-A387-322164EE4B34}" sibTransId="{E21873EC-49AA-4E3D-95E5-D1A94635F1DA}"/>
    <dgm:cxn modelId="{A6F62CA9-8A65-491B-B64A-0D6CB5DC259D}" srcId="{D71163A6-1DE2-4D48-A775-0EC672928D1D}" destId="{F0F272F8-DD21-40B2-8877-1EEE09039F02}" srcOrd="1" destOrd="0" parTransId="{D93CA170-E88A-407D-A4D4-A56194B12C4F}" sibTransId="{B44054CA-FFD6-4A29-90E4-7193C3AF5DBE}"/>
    <dgm:cxn modelId="{EE6D9AAC-41C1-4072-9FAE-A50965B839F1}" srcId="{173357C4-70EC-494E-BC7A-8F16C3D32F98}" destId="{CF917062-B6BB-42EF-BE5D-A9B5F08861D8}" srcOrd="2" destOrd="0" parTransId="{27D218A2-B267-4B6C-AC79-59A2D924D75A}" sibTransId="{2214FFCD-7C55-4C54-BE83-FECB7BB67177}"/>
    <dgm:cxn modelId="{954DFDB7-7DC6-4D0B-BCAC-7E87F87067A8}" srcId="{D71163A6-1DE2-4D48-A775-0EC672928D1D}" destId="{297268A7-6001-4C16-85DA-3204EE29F8AD}" srcOrd="3" destOrd="0" parTransId="{FC160DEA-66BF-4C0E-B9BB-28617DE4B20B}" sibTransId="{6520FB47-3443-4EE9-AFAF-1D5ADE3D1AE5}"/>
    <dgm:cxn modelId="{7C864ABB-D221-4582-A662-9B781833FBBB}" type="presOf" srcId="{939A67AA-1DC0-4FC2-93DD-CD3871341231}" destId="{A9DAF987-B70D-41A3-9436-BB417C6196CD}" srcOrd="0" destOrd="0" presId="urn:microsoft.com/office/officeart/2005/8/layout/radial6"/>
    <dgm:cxn modelId="{0DD865CE-B76B-46AF-9AD6-C42771105412}" type="presOf" srcId="{173357C4-70EC-494E-BC7A-8F16C3D32F98}" destId="{E58416E5-CCA7-4B1A-BF4A-B160D939AD94}" srcOrd="0" destOrd="0" presId="urn:microsoft.com/office/officeart/2005/8/layout/radial6"/>
    <dgm:cxn modelId="{C3B747E2-FA1C-4F60-B2FC-526BDAFA6B7F}" type="presOf" srcId="{2214FFCD-7C55-4C54-BE83-FECB7BB67177}" destId="{DA35D853-AE4A-4289-A7B3-93A5524346DE}" srcOrd="0" destOrd="0" presId="urn:microsoft.com/office/officeart/2005/8/layout/radial6"/>
    <dgm:cxn modelId="{33C373E2-69B9-4A30-8F0A-941A34C97A9A}" srcId="{297268A7-6001-4C16-85DA-3204EE29F8AD}" destId="{520E8CC5-71C6-4D08-A6A2-4DB6E16F1611}" srcOrd="1" destOrd="0" parTransId="{4019DC56-87E1-478A-A0D4-55C56E8BFBBC}" sibTransId="{513E4FFD-4DC2-4ADA-9607-FE07B1A566C3}"/>
    <dgm:cxn modelId="{FF69A8EA-05EC-43E2-8DD1-3C0B414083D6}" srcId="{173357C4-70EC-494E-BC7A-8F16C3D32F98}" destId="{D9AC7F7C-43BB-4BC6-8BB7-505E97BEEC4A}" srcOrd="0" destOrd="0" parTransId="{C13D7623-244C-4171-A767-180B8326D926}" sibTransId="{939A67AA-1DC0-4FC2-93DD-CD3871341231}"/>
    <dgm:cxn modelId="{0076D4BE-24DF-4734-B19A-125F8E6E82EC}" type="presParOf" srcId="{8DA7ECD0-4C71-4F67-84EB-8C37E6E8A717}" destId="{E58416E5-CCA7-4B1A-BF4A-B160D939AD94}" srcOrd="0" destOrd="0" presId="urn:microsoft.com/office/officeart/2005/8/layout/radial6"/>
    <dgm:cxn modelId="{CDD473AB-DC4A-4588-825D-A6B3C062B8BD}" type="presParOf" srcId="{8DA7ECD0-4C71-4F67-84EB-8C37E6E8A717}" destId="{B5A4C096-398A-496A-9FE4-12055E6B9959}" srcOrd="1" destOrd="0" presId="urn:microsoft.com/office/officeart/2005/8/layout/radial6"/>
    <dgm:cxn modelId="{6AEB29CE-F04E-47DE-9EE1-0B25B037D815}" type="presParOf" srcId="{8DA7ECD0-4C71-4F67-84EB-8C37E6E8A717}" destId="{5A91B869-1B9C-4E64-8913-197C1C01C0EE}" srcOrd="2" destOrd="0" presId="urn:microsoft.com/office/officeart/2005/8/layout/radial6"/>
    <dgm:cxn modelId="{9CFB75D7-49AD-4E56-A0CC-2C790BD09481}" type="presParOf" srcId="{8DA7ECD0-4C71-4F67-84EB-8C37E6E8A717}" destId="{A9DAF987-B70D-41A3-9436-BB417C6196CD}" srcOrd="3" destOrd="0" presId="urn:microsoft.com/office/officeart/2005/8/layout/radial6"/>
    <dgm:cxn modelId="{673E04D3-CF92-434F-AC27-4C3ED0C86D74}" type="presParOf" srcId="{8DA7ECD0-4C71-4F67-84EB-8C37E6E8A717}" destId="{CBCC1EC8-EE0D-4B8B-A0BB-7EA5D9C70C3E}" srcOrd="4" destOrd="0" presId="urn:microsoft.com/office/officeart/2005/8/layout/radial6"/>
    <dgm:cxn modelId="{47011208-5F3F-481D-8BE1-20F14CD812FA}" type="presParOf" srcId="{8DA7ECD0-4C71-4F67-84EB-8C37E6E8A717}" destId="{BF2CCAD6-00D8-4920-B8E0-A78365254478}" srcOrd="5" destOrd="0" presId="urn:microsoft.com/office/officeart/2005/8/layout/radial6"/>
    <dgm:cxn modelId="{DD9C906A-8F87-431D-912A-CDCC92DD35E6}" type="presParOf" srcId="{8DA7ECD0-4C71-4F67-84EB-8C37E6E8A717}" destId="{A2099B70-28FF-43B0-940E-817BB5D0DD27}" srcOrd="6" destOrd="0" presId="urn:microsoft.com/office/officeart/2005/8/layout/radial6"/>
    <dgm:cxn modelId="{7B664823-8D07-47F5-ADFA-394D95238E2A}" type="presParOf" srcId="{8DA7ECD0-4C71-4F67-84EB-8C37E6E8A717}" destId="{3CE3B309-B682-4297-A8A6-A8866F730213}" srcOrd="7" destOrd="0" presId="urn:microsoft.com/office/officeart/2005/8/layout/radial6"/>
    <dgm:cxn modelId="{73B3A89D-47BE-44E2-995B-5660036D4D2C}" type="presParOf" srcId="{8DA7ECD0-4C71-4F67-84EB-8C37E6E8A717}" destId="{190921D2-E646-4BE8-B86E-DC045042B690}" srcOrd="8" destOrd="0" presId="urn:microsoft.com/office/officeart/2005/8/layout/radial6"/>
    <dgm:cxn modelId="{7946200D-58B2-4885-8682-967694C3FC4C}" type="presParOf" srcId="{8DA7ECD0-4C71-4F67-84EB-8C37E6E8A717}" destId="{DA35D853-AE4A-4289-A7B3-93A5524346DE}"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5576-5562-435B-AF43-C51B241E77F1}">
      <dsp:nvSpPr>
        <dsp:cNvPr id="0" name=""/>
        <dsp:cNvSpPr/>
      </dsp:nvSpPr>
      <dsp:spPr>
        <a:xfrm>
          <a:off x="833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0-3 Years </a:t>
          </a:r>
        </a:p>
        <a:p>
          <a:pPr marL="0" lvl="0" indent="0" algn="ctr" defTabSz="800100">
            <a:lnSpc>
              <a:spcPct val="90000"/>
            </a:lnSpc>
            <a:spcBef>
              <a:spcPct val="0"/>
            </a:spcBef>
            <a:spcAft>
              <a:spcPct val="35000"/>
            </a:spcAft>
            <a:buNone/>
          </a:pPr>
          <a:r>
            <a:rPr lang="en-US" sz="1800" kern="1200" dirty="0"/>
            <a:t>Accrual Rate: .0385</a:t>
          </a:r>
        </a:p>
        <a:p>
          <a:pPr marL="0" lvl="0" indent="0" algn="ctr" defTabSz="800100">
            <a:lnSpc>
              <a:spcPct val="90000"/>
            </a:lnSpc>
            <a:spcBef>
              <a:spcPct val="0"/>
            </a:spcBef>
            <a:spcAft>
              <a:spcPct val="35000"/>
            </a:spcAft>
            <a:buNone/>
          </a:pPr>
          <a:r>
            <a:rPr lang="en-US" sz="1800" kern="1200" dirty="0"/>
            <a:t>Projected PTO in Days: 10</a:t>
          </a:r>
        </a:p>
      </dsp:txBody>
      <dsp:txXfrm>
        <a:off x="52113" y="2005741"/>
        <a:ext cx="2403677" cy="1407183"/>
      </dsp:txXfrm>
    </dsp:sp>
    <dsp:sp modelId="{7E437FEC-EC95-45E1-B357-C1F1E187FC81}">
      <dsp:nvSpPr>
        <dsp:cNvPr id="0" name=""/>
        <dsp:cNvSpPr/>
      </dsp:nvSpPr>
      <dsp:spPr>
        <a:xfrm>
          <a:off x="2749383" y="2400420"/>
          <a:ext cx="529604"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49383" y="2523985"/>
        <a:ext cx="370723" cy="370696"/>
      </dsp:txXfrm>
    </dsp:sp>
    <dsp:sp modelId="{6F617891-4F7B-4B33-B1EA-1EE37A0CF691}">
      <dsp:nvSpPr>
        <dsp:cNvPr id="0" name=""/>
        <dsp:cNvSpPr/>
      </dsp:nvSpPr>
      <dsp:spPr>
        <a:xfrm>
          <a:off x="349882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3 - 6 Years</a:t>
          </a:r>
          <a:endParaRPr lang="en-US" sz="1800" kern="1200" dirty="0"/>
        </a:p>
        <a:p>
          <a:pPr marL="0" lvl="0" indent="0" algn="ctr" defTabSz="800100">
            <a:lnSpc>
              <a:spcPct val="90000"/>
            </a:lnSpc>
            <a:spcBef>
              <a:spcPct val="0"/>
            </a:spcBef>
            <a:spcAft>
              <a:spcPct val="35000"/>
            </a:spcAft>
            <a:buNone/>
          </a:pPr>
          <a:r>
            <a:rPr lang="en-US" sz="1800" kern="1200" dirty="0"/>
            <a:t>Accrual Rate: .0577</a:t>
          </a:r>
        </a:p>
        <a:p>
          <a:pPr marL="0" lvl="0" indent="0" algn="ctr" defTabSz="800100">
            <a:lnSpc>
              <a:spcPct val="90000"/>
            </a:lnSpc>
            <a:spcBef>
              <a:spcPct val="0"/>
            </a:spcBef>
            <a:spcAft>
              <a:spcPct val="35000"/>
            </a:spcAft>
            <a:buNone/>
          </a:pPr>
          <a:r>
            <a:rPr lang="en-US" sz="1800" kern="1200" dirty="0"/>
            <a:t>Projected PTO in Days: 15</a:t>
          </a:r>
        </a:p>
      </dsp:txBody>
      <dsp:txXfrm>
        <a:off x="3542603" y="2005741"/>
        <a:ext cx="2403677" cy="1407183"/>
      </dsp:txXfrm>
    </dsp:sp>
    <dsp:sp modelId="{62AFDD0D-D997-4DB5-857E-215D8B863D0C}">
      <dsp:nvSpPr>
        <dsp:cNvPr id="0" name=""/>
        <dsp:cNvSpPr/>
      </dsp:nvSpPr>
      <dsp:spPr>
        <a:xfrm>
          <a:off x="6238493" y="2400420"/>
          <a:ext cx="526678"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38493" y="2523985"/>
        <a:ext cx="368675" cy="370696"/>
      </dsp:txXfrm>
    </dsp:sp>
    <dsp:sp modelId="{81D1FCF9-941E-4AAD-9B96-93136D39009D}">
      <dsp:nvSpPr>
        <dsp:cNvPr id="0" name=""/>
        <dsp:cNvSpPr/>
      </dsp:nvSpPr>
      <dsp:spPr>
        <a:xfrm>
          <a:off x="6983793"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6 + Years </a:t>
          </a:r>
        </a:p>
        <a:p>
          <a:pPr marL="0" lvl="0" indent="0" algn="ctr" defTabSz="800100">
            <a:lnSpc>
              <a:spcPct val="90000"/>
            </a:lnSpc>
            <a:spcBef>
              <a:spcPct val="0"/>
            </a:spcBef>
            <a:spcAft>
              <a:spcPct val="35000"/>
            </a:spcAft>
            <a:buNone/>
          </a:pPr>
          <a:r>
            <a:rPr lang="en-US" sz="1800" kern="1200" dirty="0"/>
            <a:t>Accrual Rate: .077</a:t>
          </a:r>
        </a:p>
        <a:p>
          <a:pPr marL="0" lvl="0" indent="0" algn="ctr" defTabSz="800100">
            <a:lnSpc>
              <a:spcPct val="90000"/>
            </a:lnSpc>
            <a:spcBef>
              <a:spcPct val="0"/>
            </a:spcBef>
            <a:spcAft>
              <a:spcPct val="35000"/>
            </a:spcAft>
            <a:buNone/>
          </a:pPr>
          <a:r>
            <a:rPr lang="en-US" sz="1800" kern="1200" dirty="0"/>
            <a:t>Projected PTO in Days: 20</a:t>
          </a:r>
        </a:p>
      </dsp:txBody>
      <dsp:txXfrm>
        <a:off x="7027572" y="2005741"/>
        <a:ext cx="2403677" cy="1407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2169-3134-45B0-878A-CEF31ECD4B24}">
      <dsp:nvSpPr>
        <dsp:cNvPr id="0" name=""/>
        <dsp:cNvSpPr/>
      </dsp:nvSpPr>
      <dsp: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Complete Timesheet</a:t>
          </a:r>
        </a:p>
      </dsp:txBody>
      <dsp:txXfrm>
        <a:off x="21359" y="21359"/>
        <a:ext cx="4515957" cy="686516"/>
      </dsp:txXfrm>
    </dsp:sp>
    <dsp:sp modelId="{5BD9CF1B-9C9C-46E3-966B-8CACCFAEE606}">
      <dsp:nvSpPr>
        <dsp:cNvPr id="0" name=""/>
        <dsp:cNvSpPr/>
      </dsp:nvSpPr>
      <dsp: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Submit Time for Approval  by Monday 10 AM EST</a:t>
          </a:r>
        </a:p>
      </dsp:txBody>
      <dsp:txXfrm>
        <a:off x="470634" y="883181"/>
        <a:ext cx="4398483" cy="686516"/>
      </dsp:txXfrm>
    </dsp:sp>
    <dsp:sp modelId="{DE30CD0D-5360-4FA5-AA7A-F9790D103852}">
      <dsp:nvSpPr>
        <dsp:cNvPr id="0" name=""/>
        <dsp:cNvSpPr/>
      </dsp:nvSpPr>
      <dsp: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Payroll is processed based on your approved timesheet. </a:t>
          </a:r>
        </a:p>
        <a:p>
          <a:pPr marL="57150" lvl="1" indent="-57150" algn="l" defTabSz="488950">
            <a:lnSpc>
              <a:spcPct val="90000"/>
            </a:lnSpc>
            <a:spcBef>
              <a:spcPct val="0"/>
            </a:spcBef>
            <a:spcAft>
              <a:spcPct val="15000"/>
            </a:spcAft>
            <a:buChar char="•"/>
          </a:pPr>
          <a:r>
            <a:rPr lang="en-US" sz="1100" kern="1200">
              <a:solidFill>
                <a:sysClr val="window" lastClr="FFFFFF"/>
              </a:solidFill>
              <a:latin typeface="Calibri"/>
              <a:ea typeface="+mn-ea"/>
              <a:cs typeface="+mn-cs"/>
            </a:rPr>
            <a:t>If timesheet is denied by manager, it is employee’s responsibility to correct</a:t>
          </a:r>
        </a:p>
      </dsp:txBody>
      <dsp:txXfrm>
        <a:off x="913203" y="1745003"/>
        <a:ext cx="4405189" cy="686516"/>
      </dsp:txXfrm>
    </dsp:sp>
    <dsp:sp modelId="{0E59CB14-88E3-4DC2-958A-18BB21222C9E}">
      <dsp:nvSpPr>
        <dsp:cNvPr id="0" name=""/>
        <dsp:cNvSpPr/>
      </dsp:nvSpPr>
      <dsp:spPr>
        <a:xfrm>
          <a:off x="1324328" y="256030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Checks are direct deposited on scheduled Fridays by BCforward</a:t>
          </a:r>
          <a:endParaRPr lang="en-US" sz="1400" kern="1200" dirty="0">
            <a:solidFill>
              <a:sysClr val="window" lastClr="FFFFFF"/>
            </a:solidFill>
            <a:latin typeface="Calibri"/>
            <a:ea typeface="+mn-ea"/>
            <a:cs typeface="+mn-cs"/>
          </a:endParaRPr>
        </a:p>
      </dsp:txBody>
      <dsp:txXfrm>
        <a:off x="1345687" y="2581659"/>
        <a:ext cx="4398483" cy="686516"/>
      </dsp:txXfrm>
    </dsp:sp>
    <dsp:sp modelId="{E278BC8A-1AA8-4896-B2AC-9AD175E1984D}">
      <dsp:nvSpPr>
        <dsp:cNvPr id="0" name=""/>
        <dsp:cNvSpPr/>
      </dsp:nvSpPr>
      <dsp: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4997126" y="558527"/>
        <a:ext cx="260702" cy="356687"/>
      </dsp:txXfrm>
    </dsp:sp>
    <dsp:sp modelId="{8B72E13D-7B77-4A13-B721-57902B74649B}">
      <dsp:nvSpPr>
        <dsp:cNvPr id="0" name=""/>
        <dsp:cNvSpPr/>
      </dsp:nvSpPr>
      <dsp: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446402" y="1420349"/>
        <a:ext cx="260702" cy="356687"/>
      </dsp:txXfrm>
    </dsp:sp>
    <dsp:sp modelId="{91EE196D-2175-461B-BE43-24C39402DC0B}">
      <dsp:nvSpPr>
        <dsp:cNvPr id="0" name=""/>
        <dsp:cNvSpPr/>
      </dsp:nvSpPr>
      <dsp: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888971" y="2282171"/>
        <a:ext cx="260702" cy="356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D5CC-2061-4DBD-B154-B40A54A5550E}">
      <dsp:nvSpPr>
        <dsp:cNvPr id="0" name=""/>
        <dsp:cNvSpPr/>
      </dsp:nvSpPr>
      <dsp:spPr>
        <a:xfrm>
          <a:off x="0" y="40842"/>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Report harassment to Knowledge Services</a:t>
          </a:r>
        </a:p>
      </dsp:txBody>
      <dsp:txXfrm>
        <a:off x="31613" y="72455"/>
        <a:ext cx="2486438" cy="1016117"/>
      </dsp:txXfrm>
    </dsp:sp>
    <dsp:sp modelId="{8B5A6CBC-A59B-460D-980F-4E1C1157339F}">
      <dsp:nvSpPr>
        <dsp:cNvPr id="0" name=""/>
        <dsp:cNvSpPr/>
      </dsp:nvSpPr>
      <dsp:spPr>
        <a:xfrm>
          <a:off x="322158" y="1259233"/>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Investigation is conducted</a:t>
          </a:r>
        </a:p>
      </dsp:txBody>
      <dsp:txXfrm>
        <a:off x="353771" y="1290846"/>
        <a:ext cx="2564176" cy="1016117"/>
      </dsp:txXfrm>
    </dsp:sp>
    <dsp:sp modelId="{E00D130B-0FBD-4315-9BC9-2BB6243EE700}">
      <dsp:nvSpPr>
        <dsp:cNvPr id="0" name=""/>
        <dsp:cNvSpPr/>
      </dsp:nvSpPr>
      <dsp:spPr>
        <a:xfrm>
          <a:off x="644317" y="2518466"/>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Further action determined by KS in partnership with DFR</a:t>
          </a:r>
        </a:p>
      </dsp:txBody>
      <dsp:txXfrm>
        <a:off x="675930" y="2550079"/>
        <a:ext cx="2564176" cy="1016117"/>
      </dsp:txXfrm>
    </dsp:sp>
    <dsp:sp modelId="{BD2F01CF-A34E-43AF-BFBA-8319421A303F}">
      <dsp:nvSpPr>
        <dsp:cNvPr id="0" name=""/>
        <dsp:cNvSpPr/>
      </dsp:nvSpPr>
      <dsp:spPr>
        <a:xfrm>
          <a:off x="2949561" y="818501"/>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07415" y="818501"/>
        <a:ext cx="385864" cy="527933"/>
      </dsp:txXfrm>
    </dsp:sp>
    <dsp:sp modelId="{6C503146-27ED-454C-9637-6FD1654264E8}">
      <dsp:nvSpPr>
        <dsp:cNvPr id="0" name=""/>
        <dsp:cNvSpPr/>
      </dsp:nvSpPr>
      <dsp:spPr>
        <a:xfrm>
          <a:off x="3271720" y="2070539"/>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29574" y="2070539"/>
        <a:ext cx="385864" cy="527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5D853-AE4A-4289-A7B3-93A5524346DE}">
      <dsp:nvSpPr>
        <dsp:cNvPr id="0" name=""/>
        <dsp:cNvSpPr/>
      </dsp:nvSpPr>
      <dsp:spPr>
        <a:xfrm>
          <a:off x="381556" y="617165"/>
          <a:ext cx="3797943" cy="379794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099B70-28FF-43B0-940E-817BB5D0DD27}">
      <dsp:nvSpPr>
        <dsp:cNvPr id="0" name=""/>
        <dsp:cNvSpPr/>
      </dsp:nvSpPr>
      <dsp:spPr>
        <a:xfrm>
          <a:off x="353875" y="562397"/>
          <a:ext cx="3797943" cy="379794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9DAF987-B70D-41A3-9436-BB417C6196CD}">
      <dsp:nvSpPr>
        <dsp:cNvPr id="0" name=""/>
        <dsp:cNvSpPr/>
      </dsp:nvSpPr>
      <dsp:spPr>
        <a:xfrm>
          <a:off x="320353" y="618175"/>
          <a:ext cx="3797943" cy="379794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58416E5-CCA7-4B1A-BF4A-B160D939AD94}">
      <dsp:nvSpPr>
        <dsp:cNvPr id="0" name=""/>
        <dsp:cNvSpPr/>
      </dsp:nvSpPr>
      <dsp:spPr>
        <a:xfrm>
          <a:off x="1575479" y="2273083"/>
          <a:ext cx="1241242" cy="585177"/>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Working Leads</a:t>
          </a:r>
        </a:p>
      </dsp:txBody>
      <dsp:txXfrm>
        <a:off x="1757255" y="2358780"/>
        <a:ext cx="877690" cy="413783"/>
      </dsp:txXfrm>
    </dsp:sp>
    <dsp:sp modelId="{B5A4C096-398A-496A-9FE4-12055E6B9959}">
      <dsp:nvSpPr>
        <dsp:cNvPr id="0" name=""/>
        <dsp:cNvSpPr/>
      </dsp:nvSpPr>
      <dsp:spPr>
        <a:xfrm>
          <a:off x="1607926" y="50798"/>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DFR Management</a:t>
          </a:r>
        </a:p>
      </dsp:txBody>
      <dsp:txXfrm>
        <a:off x="1787000" y="229872"/>
        <a:ext cx="864648" cy="864648"/>
      </dsp:txXfrm>
    </dsp:sp>
    <dsp:sp modelId="{CBCC1EC8-EE0D-4B8B-A0BB-7EA5D9C70C3E}">
      <dsp:nvSpPr>
        <dsp:cNvPr id="0" name=""/>
        <dsp:cNvSpPr/>
      </dsp:nvSpPr>
      <dsp:spPr>
        <a:xfrm>
          <a:off x="3214361" y="2833224"/>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Knowledge Services</a:t>
          </a:r>
        </a:p>
      </dsp:txBody>
      <dsp:txXfrm>
        <a:off x="3393435" y="3012298"/>
        <a:ext cx="864648" cy="864648"/>
      </dsp:txXfrm>
    </dsp:sp>
    <dsp:sp modelId="{3CE3B309-B682-4297-A8A6-A8866F730213}">
      <dsp:nvSpPr>
        <dsp:cNvPr id="0" name=""/>
        <dsp:cNvSpPr/>
      </dsp:nvSpPr>
      <dsp:spPr>
        <a:xfrm>
          <a:off x="0" y="2713966"/>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EA and ES</a:t>
          </a:r>
        </a:p>
      </dsp:txBody>
      <dsp:txXfrm>
        <a:off x="179074" y="2893040"/>
        <a:ext cx="864648" cy="8646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58C455-7D95-4F3E-B077-B5189F12EC01}" type="datetimeFigureOut">
              <a:rPr lang="en-US" smtClean="0"/>
              <a:t>6/19/2026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D8DF6-98B1-407E-BFF8-B01D530E4A8B}" type="slidenum">
              <a:rPr lang="en-US" smtClean="0"/>
              <a:t>‹#›</a:t>
            </a:fld>
            <a:endParaRPr lang="en-US"/>
          </a:p>
        </p:txBody>
      </p:sp>
    </p:spTree>
    <p:extLst>
      <p:ext uri="{BB962C8B-B14F-4D97-AF65-F5344CB8AC3E}">
        <p14:creationId xmlns:p14="http://schemas.microsoft.com/office/powerpoint/2010/main" val="38188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7691-4E00-46D6-983A-59B9D576B133}" type="datetimeFigureOut">
              <a:rPr lang="en-US" smtClean="0"/>
              <a:t>6/19/2026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84CD-3FBC-4403-881F-FA43C3E7C354}" type="slidenum">
              <a:rPr lang="en-US" smtClean="0"/>
              <a:t>‹#›</a:t>
            </a:fld>
            <a:endParaRPr lang="en-US"/>
          </a:p>
        </p:txBody>
      </p:sp>
    </p:spTree>
    <p:extLst>
      <p:ext uri="{BB962C8B-B14F-4D97-AF65-F5344CB8AC3E}">
        <p14:creationId xmlns:p14="http://schemas.microsoft.com/office/powerpoint/2010/main" val="12454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a:t>
            </a:fld>
            <a:endParaRPr lang="en-US"/>
          </a:p>
        </p:txBody>
      </p:sp>
    </p:spTree>
    <p:extLst>
      <p:ext uri="{BB962C8B-B14F-4D97-AF65-F5344CB8AC3E}">
        <p14:creationId xmlns:p14="http://schemas.microsoft.com/office/powerpoint/2010/main" val="82541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47</a:t>
            </a:fld>
            <a:endParaRPr lang="en-US"/>
          </a:p>
        </p:txBody>
      </p:sp>
    </p:spTree>
    <p:extLst>
      <p:ext uri="{BB962C8B-B14F-4D97-AF65-F5344CB8AC3E}">
        <p14:creationId xmlns:p14="http://schemas.microsoft.com/office/powerpoint/2010/main" val="29520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48</a:t>
            </a:fld>
            <a:endParaRPr lang="en-US"/>
          </a:p>
        </p:txBody>
      </p:sp>
    </p:spTree>
    <p:extLst>
      <p:ext uri="{BB962C8B-B14F-4D97-AF65-F5344CB8AC3E}">
        <p14:creationId xmlns:p14="http://schemas.microsoft.com/office/powerpoint/2010/main" val="3184084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53</a:t>
            </a:fld>
            <a:endParaRPr lang="en-US"/>
          </a:p>
        </p:txBody>
      </p:sp>
    </p:spTree>
    <p:extLst>
      <p:ext uri="{BB962C8B-B14F-4D97-AF65-F5344CB8AC3E}">
        <p14:creationId xmlns:p14="http://schemas.microsoft.com/office/powerpoint/2010/main" val="73228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57</a:t>
            </a:fld>
            <a:endParaRPr lang="en-US"/>
          </a:p>
        </p:txBody>
      </p:sp>
    </p:spTree>
    <p:extLst>
      <p:ext uri="{BB962C8B-B14F-4D97-AF65-F5344CB8AC3E}">
        <p14:creationId xmlns:p14="http://schemas.microsoft.com/office/powerpoint/2010/main" val="308620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58</a:t>
            </a:fld>
            <a:endParaRPr lang="en-US"/>
          </a:p>
        </p:txBody>
      </p:sp>
    </p:spTree>
    <p:extLst>
      <p:ext uri="{BB962C8B-B14F-4D97-AF65-F5344CB8AC3E}">
        <p14:creationId xmlns:p14="http://schemas.microsoft.com/office/powerpoint/2010/main" val="35795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5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13</a:t>
            </a:fld>
            <a:endParaRPr lang="en-US"/>
          </a:p>
        </p:txBody>
      </p:sp>
    </p:spTree>
    <p:extLst>
      <p:ext uri="{BB962C8B-B14F-4D97-AF65-F5344CB8AC3E}">
        <p14:creationId xmlns:p14="http://schemas.microsoft.com/office/powerpoint/2010/main" val="245579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31</a:t>
            </a:fld>
            <a:endParaRPr lang="en-US"/>
          </a:p>
        </p:txBody>
      </p:sp>
    </p:spTree>
    <p:extLst>
      <p:ext uri="{BB962C8B-B14F-4D97-AF65-F5344CB8AC3E}">
        <p14:creationId xmlns:p14="http://schemas.microsoft.com/office/powerpoint/2010/main" val="266960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68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39</a:t>
            </a:fld>
            <a:endParaRPr lang="en-US"/>
          </a:p>
        </p:txBody>
      </p:sp>
    </p:spTree>
    <p:extLst>
      <p:ext uri="{BB962C8B-B14F-4D97-AF65-F5344CB8AC3E}">
        <p14:creationId xmlns:p14="http://schemas.microsoft.com/office/powerpoint/2010/main" val="210605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43</a:t>
            </a:fld>
            <a:endParaRPr lang="en-US"/>
          </a:p>
        </p:txBody>
      </p:sp>
    </p:spTree>
    <p:extLst>
      <p:ext uri="{BB962C8B-B14F-4D97-AF65-F5344CB8AC3E}">
        <p14:creationId xmlns:p14="http://schemas.microsoft.com/office/powerpoint/2010/main" val="344961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44</a:t>
            </a:fld>
            <a:endParaRPr lang="en-US"/>
          </a:p>
        </p:txBody>
      </p:sp>
    </p:spTree>
    <p:extLst>
      <p:ext uri="{BB962C8B-B14F-4D97-AF65-F5344CB8AC3E}">
        <p14:creationId xmlns:p14="http://schemas.microsoft.com/office/powerpoint/2010/main" val="426514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46</a:t>
            </a:fld>
            <a:endParaRPr lang="en-US"/>
          </a:p>
        </p:txBody>
      </p:sp>
    </p:spTree>
    <p:extLst>
      <p:ext uri="{BB962C8B-B14F-4D97-AF65-F5344CB8AC3E}">
        <p14:creationId xmlns:p14="http://schemas.microsoft.com/office/powerpoint/2010/main" val="3057885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01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848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8942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87526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587572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832143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6418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07328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290808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7612914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Paragraph with pictur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36E81D-2E84-4254-BE67-1C1A8DD8286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66BDE53-A6CB-46C1-82BE-BAEE134E851B}"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8E6424ED-FE72-4FFC-9EBA-A5D9148C660E}"/>
              </a:ext>
            </a:extLst>
          </p:cNvPr>
          <p:cNvSpPr>
            <a:spLocks noGrp="1"/>
          </p:cNvSpPr>
          <p:nvPr>
            <p:ph type="body" idx="1" hasCustomPrompt="1"/>
          </p:nvPr>
        </p:nvSpPr>
        <p:spPr>
          <a:xfrm>
            <a:off x="514350" y="1762126"/>
            <a:ext cx="5730586" cy="4389437"/>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endParaRPr lang="en-US"/>
          </a:p>
        </p:txBody>
      </p:sp>
      <p:sp>
        <p:nvSpPr>
          <p:cNvPr id="15" name="Content Placeholder 6">
            <a:extLst>
              <a:ext uri="{FF2B5EF4-FFF2-40B4-BE49-F238E27FC236}">
                <a16:creationId xmlns:a16="http://schemas.microsoft.com/office/drawing/2014/main" id="{456F04D1-447A-4C89-BD30-2652AB4FB03E}"/>
              </a:ext>
            </a:extLst>
          </p:cNvPr>
          <p:cNvSpPr>
            <a:spLocks noGrp="1"/>
          </p:cNvSpPr>
          <p:nvPr>
            <p:ph sz="quarter" idx="15" hasCustomPrompt="1"/>
          </p:nvPr>
        </p:nvSpPr>
        <p:spPr>
          <a:xfrm>
            <a:off x="514350" y="504826"/>
            <a:ext cx="5730586" cy="571500"/>
          </a:xfrm>
        </p:spPr>
        <p:txBody>
          <a:bodyPr>
            <a:noAutofit/>
          </a:bodyPr>
          <a:lstStyle>
            <a:lvl1pPr marL="0" indent="0" algn="l">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9">
            <a:extLst>
              <a:ext uri="{FF2B5EF4-FFF2-40B4-BE49-F238E27FC236}">
                <a16:creationId xmlns:a16="http://schemas.microsoft.com/office/drawing/2014/main" id="{376604BF-5F89-44EA-AFA8-74D28C7B921A}"/>
              </a:ext>
            </a:extLst>
          </p:cNvPr>
          <p:cNvSpPr>
            <a:spLocks noGrp="1"/>
          </p:cNvSpPr>
          <p:nvPr>
            <p:ph type="body" sz="quarter" idx="16" hasCustomPrompt="1"/>
          </p:nvPr>
        </p:nvSpPr>
        <p:spPr>
          <a:xfrm>
            <a:off x="514350" y="1000125"/>
            <a:ext cx="6244670" cy="495300"/>
          </a:xfrm>
        </p:spPr>
        <p:txBody>
          <a:bodyPr>
            <a:normAutofit/>
          </a:bodyPr>
          <a:lstStyle>
            <a:lvl1pPr marL="0" indent="0" algn="l">
              <a:buNone/>
              <a:defRPr sz="2000" b="1" baseline="0">
                <a:solidFill>
                  <a:srgbClr val="5098D1"/>
                </a:solidFill>
              </a:defRPr>
            </a:lvl1pPr>
          </a:lstStyle>
          <a:p>
            <a:pPr lvl="0"/>
            <a:r>
              <a:rPr lang="en-US"/>
              <a:t>Title</a:t>
            </a:r>
          </a:p>
        </p:txBody>
      </p:sp>
      <p:sp>
        <p:nvSpPr>
          <p:cNvPr id="13" name="Slide Number Placeholder 24">
            <a:extLst>
              <a:ext uri="{FF2B5EF4-FFF2-40B4-BE49-F238E27FC236}">
                <a16:creationId xmlns:a16="http://schemas.microsoft.com/office/drawing/2014/main" id="{6E586E23-9087-4FAD-818D-6E2F89AF49F0}"/>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7686DA06-AFC4-4D47-9FC6-F6CC164F0EA4}" type="slidenum">
              <a:rPr lang="en-US" smtClean="0"/>
              <a:pPr/>
              <a:t>‹#›</a:t>
            </a:fld>
            <a:endParaRPr lang="en-US"/>
          </a:p>
        </p:txBody>
      </p:sp>
      <p:pic>
        <p:nvPicPr>
          <p:cNvPr id="17" name="Picture 16">
            <a:extLst>
              <a:ext uri="{FF2B5EF4-FFF2-40B4-BE49-F238E27FC236}">
                <a16:creationId xmlns:a16="http://schemas.microsoft.com/office/drawing/2014/main" id="{512992A4-B3A7-417A-AE3C-AD94765BD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44704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hart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F18340-7A3D-4E86-87FC-ADCA0754D1F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Chart 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Chart Subtitle</a:t>
            </a:r>
          </a:p>
        </p:txBody>
      </p:sp>
      <p:sp>
        <p:nvSpPr>
          <p:cNvPr id="15" name="Slide Number Placeholder 24">
            <a:extLst>
              <a:ext uri="{FF2B5EF4-FFF2-40B4-BE49-F238E27FC236}">
                <a16:creationId xmlns:a16="http://schemas.microsoft.com/office/drawing/2014/main" id="{82AC9973-520F-4BDE-A4EB-BB39C96816D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3BEE2CE-73BB-44F1-A87F-C69F02ACB840}" type="slidenum">
              <a:rPr lang="en-US" smtClean="0"/>
              <a:pPr/>
              <a:t>‹#›</a:t>
            </a:fld>
            <a:endParaRPr lang="en-US"/>
          </a:p>
        </p:txBody>
      </p:sp>
      <p:pic>
        <p:nvPicPr>
          <p:cNvPr id="13" name="Picture 12">
            <a:extLst>
              <a:ext uri="{FF2B5EF4-FFF2-40B4-BE49-F238E27FC236}">
                <a16:creationId xmlns:a16="http://schemas.microsoft.com/office/drawing/2014/main" id="{995E8618-37E0-4535-8189-0F801627A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4487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472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266855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38188699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4022710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enter preheader, title, content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1BE9D7-EAF7-4C31-85E2-3B26CA3EFE8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9802B55-5390-4999-97E9-FA534D943487}" type="datetime1">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11" name="Text Placeholder 10"/>
          <p:cNvSpPr>
            <a:spLocks noGrp="1"/>
          </p:cNvSpPr>
          <p:nvPr>
            <p:ph type="body" sz="quarter" idx="15" hasCustomPrompt="1"/>
          </p:nvPr>
        </p:nvSpPr>
        <p:spPr>
          <a:xfrm>
            <a:off x="2505075" y="2705100"/>
            <a:ext cx="7181850" cy="674688"/>
          </a:xfrm>
        </p:spPr>
        <p:txBody>
          <a:bodyPr/>
          <a:lstStyle>
            <a:lvl1pPr marL="0" indent="0" algn="ctr">
              <a:buNone/>
              <a:defRPr b="1"/>
            </a:lvl1pPr>
          </a:lstStyle>
          <a:p>
            <a:pPr lvl="0"/>
            <a:r>
              <a:rPr lang="en-US"/>
              <a:t>Closing Title</a:t>
            </a:r>
          </a:p>
        </p:txBody>
      </p:sp>
      <p:sp>
        <p:nvSpPr>
          <p:cNvPr id="13" name="Text Placeholder 12"/>
          <p:cNvSpPr>
            <a:spLocks noGrp="1"/>
          </p:cNvSpPr>
          <p:nvPr>
            <p:ph type="body" sz="quarter" idx="16" hasCustomPrompt="1"/>
          </p:nvPr>
        </p:nvSpPr>
        <p:spPr>
          <a:xfrm>
            <a:off x="2505075" y="3379788"/>
            <a:ext cx="7181850" cy="2030412"/>
          </a:xfrm>
        </p:spPr>
        <p:txBody>
          <a:bodyPr>
            <a:normAutofit/>
          </a:bodyPr>
          <a:lstStyle>
            <a:lvl1pPr marL="0" indent="0" algn="ctr">
              <a:buNone/>
              <a:defRPr sz="1800"/>
            </a:lvl1pPr>
          </a:lstStyle>
          <a:p>
            <a:pPr marL="0" indent="0" algn="ctr">
              <a:buNone/>
            </a:pPr>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a:t>
            </a:r>
          </a:p>
        </p:txBody>
      </p:sp>
      <p:sp>
        <p:nvSpPr>
          <p:cNvPr id="16" name="Text Placeholder 15"/>
          <p:cNvSpPr>
            <a:spLocks noGrp="1"/>
          </p:cNvSpPr>
          <p:nvPr>
            <p:ph type="body" sz="quarter" idx="17" hasCustomPrompt="1"/>
          </p:nvPr>
        </p:nvSpPr>
        <p:spPr>
          <a:xfrm>
            <a:off x="3286125" y="2181225"/>
            <a:ext cx="5629275" cy="381000"/>
          </a:xfrm>
        </p:spPr>
        <p:txBody>
          <a:bodyPr>
            <a:normAutofit/>
          </a:bodyPr>
          <a:lstStyle>
            <a:lvl1pPr marL="0" indent="0" algn="ctr">
              <a:buNone/>
              <a:defRPr sz="1800" b="1">
                <a:solidFill>
                  <a:srgbClr val="5098D1"/>
                </a:solidFill>
              </a:defRPr>
            </a:lvl1pPr>
            <a:lvl2pPr>
              <a:defRPr b="1"/>
            </a:lvl2pPr>
            <a:lvl3pPr>
              <a:defRPr b="1"/>
            </a:lvl3pPr>
            <a:lvl4pPr>
              <a:defRPr b="1"/>
            </a:lvl4pPr>
            <a:lvl5pPr>
              <a:defRPr b="1"/>
            </a:lvl5pPr>
          </a:lstStyle>
          <a:p>
            <a:pPr lvl="0"/>
            <a:r>
              <a:rPr lang="en-US" err="1"/>
              <a:t>Preheader</a:t>
            </a:r>
            <a:endParaRPr lang="en-US"/>
          </a:p>
        </p:txBody>
      </p:sp>
      <p:sp>
        <p:nvSpPr>
          <p:cNvPr id="14" name="Slide Number Placeholder 24">
            <a:extLst>
              <a:ext uri="{FF2B5EF4-FFF2-40B4-BE49-F238E27FC236}">
                <a16:creationId xmlns:a16="http://schemas.microsoft.com/office/drawing/2014/main" id="{CFCC6E9B-8543-44A6-91C9-35BE433DD3FF}"/>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DB45AC6E-67BA-40C2-A6DC-9616ADEF884C}" type="slidenum">
              <a:rPr lang="en-US" smtClean="0"/>
              <a:pPr/>
              <a:t>‹#›</a:t>
            </a:fld>
            <a:endParaRPr lang="en-US"/>
          </a:p>
        </p:txBody>
      </p:sp>
      <p:pic>
        <p:nvPicPr>
          <p:cNvPr id="15" name="Picture 14">
            <a:extLst>
              <a:ext uri="{FF2B5EF4-FFF2-40B4-BE49-F238E27FC236}">
                <a16:creationId xmlns:a16="http://schemas.microsoft.com/office/drawing/2014/main" id="{90F45E26-6A07-4FDA-A235-A962C3849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975605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307473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312435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3447498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82555905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23714140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3645149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04230811"/>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2572151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3698106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3936006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336786396"/>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177322348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439362056"/>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2983843049"/>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2860476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71509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3193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712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5416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4711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3864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852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6/19/2026</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00450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49352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144730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06069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0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61328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114762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036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9209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2063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4885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566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6083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4492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5173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4835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9574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250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55473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1935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10664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97264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136755938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54178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268320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212376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82738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4495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4091690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189231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513445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88559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10270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1912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1096989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4082269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4600950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2886908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429197823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0513730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220426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730094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Tree>
    <p:extLst>
      <p:ext uri="{BB962C8B-B14F-4D97-AF65-F5344CB8AC3E}">
        <p14:creationId xmlns:p14="http://schemas.microsoft.com/office/powerpoint/2010/main" val="414438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7971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316919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6/19/2026</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212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681818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248913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309542081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bout KS bullets &amp;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B1029-8801-48B3-876A-BCA973D9C70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3" name="Content Placeholder 2"/>
          <p:cNvSpPr>
            <a:spLocks noGrp="1"/>
          </p:cNvSpPr>
          <p:nvPr>
            <p:ph sz="half" idx="1" hasCustomPrompt="1"/>
          </p:nvPr>
        </p:nvSpPr>
        <p:spPr>
          <a:xfrm>
            <a:off x="514348" y="1547847"/>
            <a:ext cx="5581652"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sp>
        <p:nvSpPr>
          <p:cNvPr id="2" name="TextBox 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8" name="Slide Number Placeholder 24">
            <a:extLst>
              <a:ext uri="{FF2B5EF4-FFF2-40B4-BE49-F238E27FC236}">
                <a16:creationId xmlns:a16="http://schemas.microsoft.com/office/drawing/2014/main" id="{CDCED452-0594-4A2C-AB7A-692EC6BC7B1B}"/>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B752C28-2ABF-47C0-9B91-B8FDB6CEA09A}" type="slidenum">
              <a:rPr lang="en-US" smtClean="0"/>
              <a:pPr/>
              <a:t>‹#›</a:t>
            </a:fld>
            <a:endParaRPr lang="en-US"/>
          </a:p>
        </p:txBody>
      </p:sp>
      <p:pic>
        <p:nvPicPr>
          <p:cNvPr id="15" name="Picture 14">
            <a:extLst>
              <a:ext uri="{FF2B5EF4-FFF2-40B4-BE49-F238E27FC236}">
                <a16:creationId xmlns:a16="http://schemas.microsoft.com/office/drawing/2014/main" id="{334EBF25-8EAA-4C49-A7E7-31A2889964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9256186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bout KS w/picture &amp;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55D66-DEE4-4AAF-A8B0-FFC6F5C071ED}"/>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514348" y="1638812"/>
            <a:ext cx="5581652" cy="4531766"/>
          </a:xfrm>
        </p:spPr>
        <p:txBody>
          <a:bodyPr>
            <a:normAutofit/>
          </a:bodyPr>
          <a:lstStyle>
            <a:lvl1pPr marL="0" indent="0">
              <a:buFontTx/>
              <a:buNone/>
              <a:defRPr sz="1800" baseline="0"/>
            </a:lvl1pPr>
          </a:lstStyle>
          <a:p>
            <a:pPr lvl="0"/>
            <a:r>
              <a:rPr lang="en-US" sz="1800"/>
              <a:t>Our workforce management solutions and technology enable forward-thinking public servants in the local and state governments to innovate, increase transparency, and ultimately improve the lives of everyday Americans. </a:t>
            </a: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7" name="Slide Number Placeholder 24">
            <a:extLst>
              <a:ext uri="{FF2B5EF4-FFF2-40B4-BE49-F238E27FC236}">
                <a16:creationId xmlns:a16="http://schemas.microsoft.com/office/drawing/2014/main" id="{7AFFE0AB-1A4B-464C-960B-FFACC761C4E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C6D9D3BD-B603-426A-83BA-61C0171BD46C}" type="slidenum">
              <a:rPr lang="en-US" smtClean="0"/>
              <a:pPr/>
              <a:t>‹#›</a:t>
            </a:fld>
            <a:endParaRPr lang="en-US"/>
          </a:p>
        </p:txBody>
      </p:sp>
      <p:pic>
        <p:nvPicPr>
          <p:cNvPr id="18" name="Picture 17">
            <a:extLst>
              <a:ext uri="{FF2B5EF4-FFF2-40B4-BE49-F238E27FC236}">
                <a16:creationId xmlns:a16="http://schemas.microsoft.com/office/drawing/2014/main" id="{2509587E-B365-4B67-8D5E-2BB1D7549B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pic>
        <p:nvPicPr>
          <p:cNvPr id="15" name="Picture 14">
            <a:extLst>
              <a:ext uri="{FF2B5EF4-FFF2-40B4-BE49-F238E27FC236}">
                <a16:creationId xmlns:a16="http://schemas.microsoft.com/office/drawing/2014/main" id="{BD1501A8-11FC-422F-BD4A-2AB7E589CB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322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ull Bullet Poi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02EF06-57BD-44F6-B1AA-81515B3391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7B7E031-5073-4A33-865D-1FD10299B7CE}"/>
              </a:ext>
            </a:extLst>
          </p:cNvPr>
          <p:cNvSpPr>
            <a:spLocks noGrp="1"/>
          </p:cNvSpPr>
          <p:nvPr>
            <p:ph sz="quarter" idx="15" hasCustomPrompt="1"/>
          </p:nvPr>
        </p:nvSpPr>
        <p:spPr>
          <a:xfrm>
            <a:off x="514349" y="506093"/>
            <a:ext cx="1112161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999330"/>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Content Placeholder 2">
            <a:extLst>
              <a:ext uri="{FF2B5EF4-FFF2-40B4-BE49-F238E27FC236}">
                <a16:creationId xmlns:a16="http://schemas.microsoft.com/office/drawing/2014/main" id="{F5018682-14F7-4D84-865B-CCCA0D9AB869}"/>
              </a:ext>
            </a:extLst>
          </p:cNvPr>
          <p:cNvSpPr>
            <a:spLocks noGrp="1"/>
          </p:cNvSpPr>
          <p:nvPr>
            <p:ph sz="half" idx="17" hasCustomPrompt="1"/>
          </p:nvPr>
        </p:nvSpPr>
        <p:spPr>
          <a:xfrm>
            <a:off x="514348" y="1547847"/>
            <a:ext cx="11121614"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7427A66B-B006-4EDD-AAB9-C6817D102AF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D68AF516-3CFA-46FC-93F3-B3BFDED76FAE}" type="slidenum">
              <a:rPr lang="en-US" smtClean="0"/>
              <a:pPr/>
              <a:t>‹#›</a:t>
            </a:fld>
            <a:endParaRPr lang="en-US"/>
          </a:p>
        </p:txBody>
      </p:sp>
      <p:pic>
        <p:nvPicPr>
          <p:cNvPr id="14" name="Picture 13">
            <a:extLst>
              <a:ext uri="{FF2B5EF4-FFF2-40B4-BE49-F238E27FC236}">
                <a16:creationId xmlns:a16="http://schemas.microsoft.com/office/drawing/2014/main" id="{17AC62DB-2EAF-45AE-BA82-E4E2BF950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4943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bout Knowledge Server Narrativ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4B98B-67FF-4891-8DD6-A4712D36B7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647825"/>
            <a:ext cx="11121615" cy="4441825"/>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t>Click to edit </a:t>
            </a:r>
          </a:p>
          <a:p>
            <a:pPr>
              <a:spcBef>
                <a:spcPts val="1200"/>
              </a:spcBef>
              <a:spcAft>
                <a:spcPts val="1200"/>
              </a:spcAft>
              <a:buClr>
                <a:srgbClr val="2B3339"/>
              </a:buClr>
              <a:buSzPct val="85000"/>
            </a:pPr>
            <a:r>
              <a:rPr lang="en-US"/>
              <a:t>Our workforce management solutions and technology enable forward-thinking public servants in the local and state governments to innovate, increase transparency, and ultimately improve the lives of everyday Americans. </a:t>
            </a:r>
          </a:p>
          <a:p>
            <a:pPr>
              <a:spcBef>
                <a:spcPts val="1200"/>
              </a:spcBef>
              <a:spcAft>
                <a:spcPts val="1200"/>
              </a:spcAft>
              <a:buClr>
                <a:srgbClr val="2B3339"/>
              </a:buClr>
              <a:buSzPct val="85000"/>
            </a:pPr>
            <a:r>
              <a:rPr lang="en-US"/>
              <a:t>Loren ipsum dolor sit </a:t>
            </a:r>
            <a:r>
              <a:rPr lang="en-US" err="1"/>
              <a:t>amet</a:t>
            </a:r>
            <a:r>
              <a:rPr lang="en-US"/>
              <a:t>, </a:t>
            </a:r>
            <a:r>
              <a:rPr lang="en-US" err="1"/>
              <a:t>consectetur</a:t>
            </a:r>
            <a:r>
              <a:rPr lang="en-US"/>
              <a:t> </a:t>
            </a:r>
            <a:r>
              <a:rPr lang="en-US" err="1"/>
              <a:t>adispsicling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aligqua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sunt</a:t>
            </a:r>
            <a:r>
              <a:rPr lang="en-US"/>
              <a: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5" name="Slide Number Placeholder 24">
            <a:extLst>
              <a:ext uri="{FF2B5EF4-FFF2-40B4-BE49-F238E27FC236}">
                <a16:creationId xmlns:a16="http://schemas.microsoft.com/office/drawing/2014/main" id="{2A576C79-11DF-499B-B8E9-7B9CA3B5088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19EA4AAB-BE59-45FC-ADD4-E5F7F85BD602}" type="slidenum">
              <a:rPr lang="en-US" smtClean="0"/>
              <a:pPr/>
              <a:t>‹#›</a:t>
            </a:fld>
            <a:endParaRPr lang="en-US"/>
          </a:p>
        </p:txBody>
      </p:sp>
      <p:pic>
        <p:nvPicPr>
          <p:cNvPr id="13" name="Picture 12">
            <a:extLst>
              <a:ext uri="{FF2B5EF4-FFF2-40B4-BE49-F238E27FC236}">
                <a16:creationId xmlns:a16="http://schemas.microsoft.com/office/drawing/2014/main" id="{D10E18A9-A75F-4F8A-9477-2F498944C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4761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oca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45B78A-698A-4E29-B825-D62FE8A0D03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40" t="11170" r="24653" b="339"/>
          <a:stretch/>
        </p:blipFill>
        <p:spPr>
          <a:xfrm>
            <a:off x="0" y="811243"/>
            <a:ext cx="5623812" cy="5425031"/>
          </a:xfrm>
          <a:prstGeom prst="rect">
            <a:avLst/>
          </a:prstGeom>
        </p:spPr>
      </p:pic>
      <p:sp>
        <p:nvSpPr>
          <p:cNvPr id="3" name="Text Placeholder 2"/>
          <p:cNvSpPr>
            <a:spLocks noGrp="1"/>
          </p:cNvSpPr>
          <p:nvPr>
            <p:ph type="body" sz="quarter" idx="14" hasCustomPrompt="1"/>
          </p:nvPr>
        </p:nvSpPr>
        <p:spPr>
          <a:xfrm>
            <a:off x="6457950" y="1698625"/>
            <a:ext cx="5178425" cy="4443413"/>
          </a:xfrm>
        </p:spPr>
        <p:txBody>
          <a:bodyPr>
            <a:normAutofit/>
          </a:bodyPr>
          <a:lstStyle>
            <a:lvl1pPr marL="457200" indent="-457200">
              <a:lnSpc>
                <a:spcPct val="150000"/>
              </a:lnSpc>
              <a:spcBef>
                <a:spcPts val="0"/>
              </a:spcBef>
              <a:spcAft>
                <a:spcPts val="1200"/>
              </a:spcAft>
              <a:buClr>
                <a:schemeClr val="bg1">
                  <a:lumMod val="65000"/>
                </a:schemeClr>
              </a:buClr>
              <a:buSzPct val="85000"/>
              <a:buFont typeface="Calibri Light" panose="020F0302020204030204" pitchFamily="34" charset="0"/>
              <a:buChar char="­"/>
              <a:defRPr sz="1800" baseline="0"/>
            </a:lvl1pPr>
          </a:lstStyle>
          <a:p>
            <a:pPr lvl="0"/>
            <a:r>
              <a:rPr lang="en-US"/>
              <a:t>Indianapolis, IN (Headquarters)</a:t>
            </a:r>
          </a:p>
          <a:p>
            <a:pPr lvl="0"/>
            <a:r>
              <a:rPr lang="en-US"/>
              <a:t>Nashville, TN</a:t>
            </a:r>
          </a:p>
          <a:p>
            <a:pPr lvl="0"/>
            <a:r>
              <a:rPr lang="en-US"/>
              <a:t>Phoenix, AZ</a:t>
            </a:r>
          </a:p>
          <a:p>
            <a:pPr lvl="0"/>
            <a:r>
              <a:rPr lang="en-US"/>
              <a:t>Salt Lake City, UT</a:t>
            </a:r>
          </a:p>
          <a:p>
            <a:pPr lvl="0"/>
            <a:r>
              <a:rPr lang="en-US"/>
              <a:t>Tallahassee, FL</a:t>
            </a:r>
          </a:p>
          <a:p>
            <a:pPr lvl="0"/>
            <a:r>
              <a:rPr lang="en-US"/>
              <a:t>Augusta, ME</a:t>
            </a:r>
          </a:p>
          <a:p>
            <a:pPr lvl="0"/>
            <a:r>
              <a:rPr lang="en-US"/>
              <a:t>Columbus, OH</a:t>
            </a:r>
          </a:p>
          <a:p>
            <a:pPr lvl="0"/>
            <a:r>
              <a:rPr lang="en-US"/>
              <a:t>Jackson, MS</a:t>
            </a:r>
          </a:p>
        </p:txBody>
      </p:sp>
      <p:sp>
        <p:nvSpPr>
          <p:cNvPr id="9" name="Title 1">
            <a:extLst>
              <a:ext uri="{FF2B5EF4-FFF2-40B4-BE49-F238E27FC236}">
                <a16:creationId xmlns:a16="http://schemas.microsoft.com/office/drawing/2014/main" id="{71688B1E-E0E2-497B-81DE-EA3B6BC09873}"/>
              </a:ext>
            </a:extLst>
          </p:cNvPr>
          <p:cNvSpPr txBox="1">
            <a:spLocks/>
          </p:cNvSpPr>
          <p:nvPr userDrawn="1"/>
        </p:nvSpPr>
        <p:spPr>
          <a:xfrm>
            <a:off x="6459682" y="457200"/>
            <a:ext cx="4378036" cy="1074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gn="l">
              <a:lnSpc>
                <a:spcPct val="150000"/>
              </a:lnSpc>
              <a:spcAft>
                <a:spcPts val="800"/>
              </a:spcAft>
            </a:pPr>
            <a:r>
              <a:rPr lang="en-US" sz="3200">
                <a:solidFill>
                  <a:schemeClr val="tx1"/>
                </a:solidFill>
              </a:rPr>
              <a:t>About Knowledge Services</a:t>
            </a:r>
            <a:br>
              <a:rPr lang="en-US" sz="2400"/>
            </a:br>
            <a:r>
              <a:rPr lang="en-US" sz="2000">
                <a:solidFill>
                  <a:srgbClr val="5098D1"/>
                </a:solidFill>
              </a:rPr>
              <a:t>Where we’re located</a:t>
            </a:r>
          </a:p>
        </p:txBody>
      </p:sp>
      <p:sp>
        <p:nvSpPr>
          <p:cNvPr id="15" name="Slide Number Placeholder 24">
            <a:extLst>
              <a:ext uri="{FF2B5EF4-FFF2-40B4-BE49-F238E27FC236}">
                <a16:creationId xmlns:a16="http://schemas.microsoft.com/office/drawing/2014/main" id="{78E829D7-7CDA-4912-915A-0B057D521331}"/>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780C79F-7865-4E3E-96C7-4665A2D9B144}" type="slidenum">
              <a:rPr lang="en-US" smtClean="0"/>
              <a:pPr/>
              <a:t>‹#›</a:t>
            </a:fld>
            <a:endParaRPr lang="en-US"/>
          </a:p>
        </p:txBody>
      </p:sp>
      <p:pic>
        <p:nvPicPr>
          <p:cNvPr id="11" name="Picture 10">
            <a:extLst>
              <a:ext uri="{FF2B5EF4-FFF2-40B4-BE49-F238E27FC236}">
                <a16:creationId xmlns:a16="http://schemas.microsoft.com/office/drawing/2014/main" id="{A1B6201A-06D3-41D8-A6F7-2DCB0DEFE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331255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enter Preheader, Header, Description, C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5959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03310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599976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18357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871192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73315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5302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68107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039940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nest w/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78732342"/>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6868009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73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2524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34528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9440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595309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71521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Full Paragraph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18E7C3-6ACC-4321-BBFD-06C8E62CDA5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762126"/>
            <a:ext cx="11121615" cy="4095749"/>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Date Placeholder 3"/>
          <p:cNvSpPr>
            <a:spLocks noGrp="1"/>
          </p:cNvSpPr>
          <p:nvPr>
            <p:ph type="dt" sz="half" idx="10"/>
          </p:nvPr>
        </p:nvSpPr>
        <p:spPr/>
        <p:txBody>
          <a:bodyPr/>
          <a:lstStyle/>
          <a:p>
            <a:fld id="{649E1123-535B-42B2-8937-F58864A65732}" type="datetime1">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5E0366F9-E00F-445E-ABD4-348BA83CA5F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56D481F-9059-41EA-8E84-6B9DB2CA2BB8}"/>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3" name="Slide Number Placeholder 24">
            <a:extLst>
              <a:ext uri="{FF2B5EF4-FFF2-40B4-BE49-F238E27FC236}">
                <a16:creationId xmlns:a16="http://schemas.microsoft.com/office/drawing/2014/main" id="{46A57318-6292-45F0-87DC-5021F5969103}"/>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37168C5-3314-46C6-9549-96B8279BC8D5}" type="slidenum">
              <a:rPr lang="en-US" smtClean="0"/>
              <a:pPr/>
              <a:t>‹#›</a:t>
            </a:fld>
            <a:endParaRPr lang="en-US"/>
          </a:p>
        </p:txBody>
      </p:sp>
      <p:pic>
        <p:nvPicPr>
          <p:cNvPr id="15" name="Picture 14">
            <a:extLst>
              <a:ext uri="{FF2B5EF4-FFF2-40B4-BE49-F238E27FC236}">
                <a16:creationId xmlns:a16="http://schemas.microsoft.com/office/drawing/2014/main" id="{5D0BF079-8A29-4130-9BD5-2F881277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566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2652004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103952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880510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2230349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13628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016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091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9711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549471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70085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051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064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89850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576027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539151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96686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 Type="http://schemas.openxmlformats.org/officeDocument/2006/relationships/slideLayout" Target="../slideLayouts/slideLayout64.xml"/><Relationship Id="rId71" Type="http://schemas.openxmlformats.org/officeDocument/2006/relationships/theme" Target="../theme/theme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6/19/2026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159179247"/>
      </p:ext>
    </p:extLst>
  </p:cSld>
  <p:clrMap bg1="lt1" tx1="dk1" bg2="lt2" tx2="dk2" accent1="accent1" accent2="accent2" accent3="accent3" accent4="accent4" accent5="accent5" accent6="accent6" hlink="hlink" folHlink="folHlink"/>
  <p:sldLayoutIdLst>
    <p:sldLayoutId id="2147483750" r:id="rId1"/>
    <p:sldLayoutId id="2147483693" r:id="rId2"/>
    <p:sldLayoutId id="2147483751" r:id="rId3"/>
    <p:sldLayoutId id="2147483725" r:id="rId4"/>
    <p:sldLayoutId id="2147483752" r:id="rId5"/>
    <p:sldLayoutId id="2147483739" r:id="rId6"/>
    <p:sldLayoutId id="2147483753" r:id="rId7"/>
    <p:sldLayoutId id="2147483721" r:id="rId8"/>
    <p:sldLayoutId id="2147483754" r:id="rId9"/>
    <p:sldLayoutId id="2147483720" r:id="rId10"/>
    <p:sldLayoutId id="2147483755" r:id="rId11"/>
    <p:sldLayoutId id="2147483756" r:id="rId12"/>
    <p:sldLayoutId id="2147483719" r:id="rId13"/>
    <p:sldLayoutId id="2147483757" r:id="rId14"/>
    <p:sldLayoutId id="2147483718" r:id="rId15"/>
    <p:sldLayoutId id="2147483705" r:id="rId16"/>
    <p:sldLayoutId id="2147483717" r:id="rId17"/>
    <p:sldLayoutId id="2147483742" r:id="rId18"/>
    <p:sldLayoutId id="2147483758" r:id="rId19"/>
    <p:sldLayoutId id="2147483745" r:id="rId20"/>
    <p:sldLayoutId id="2147483746" r:id="rId21"/>
    <p:sldLayoutId id="2147483747" r:id="rId22"/>
    <p:sldLayoutId id="2147483748" r:id="rId23"/>
    <p:sldLayoutId id="2147483759" r:id="rId24"/>
    <p:sldLayoutId id="2147483743" r:id="rId25"/>
    <p:sldLayoutId id="2147483760" r:id="rId26"/>
    <p:sldLayoutId id="2147483744" r:id="rId27"/>
    <p:sldLayoutId id="2147483740" r:id="rId28"/>
    <p:sldLayoutId id="2147483741" r:id="rId29"/>
    <p:sldLayoutId id="2147483761" r:id="rId30"/>
    <p:sldLayoutId id="2147483736" r:id="rId31"/>
    <p:sldLayoutId id="2147483762" r:id="rId32"/>
    <p:sldLayoutId id="2147483722" r:id="rId33"/>
    <p:sldLayoutId id="2147483763" r:id="rId34"/>
    <p:sldLayoutId id="2147483735" r:id="rId35"/>
    <p:sldLayoutId id="2147483764" r:id="rId36"/>
    <p:sldLayoutId id="2147483723" r:id="rId37"/>
    <p:sldLayoutId id="2147483765" r:id="rId38"/>
    <p:sldLayoutId id="2147483709" r:id="rId39"/>
    <p:sldLayoutId id="2147483716" r:id="rId40"/>
    <p:sldLayoutId id="2147483737" r:id="rId41"/>
    <p:sldLayoutId id="2147483738" r:id="rId42"/>
    <p:sldLayoutId id="2147483749" r:id="rId43"/>
    <p:sldLayoutId id="2147483766" r:id="rId44"/>
    <p:sldLayoutId id="2147483724" r:id="rId45"/>
    <p:sldLayoutId id="2147483679" r:id="rId46"/>
    <p:sldLayoutId id="2147483730" r:id="rId47"/>
    <p:sldLayoutId id="2147483729" r:id="rId48"/>
    <p:sldLayoutId id="2147483728" r:id="rId49"/>
    <p:sldLayoutId id="2147483727" r:id="rId50"/>
    <p:sldLayoutId id="2147483726" r:id="rId51"/>
    <p:sldLayoutId id="2147483734" r:id="rId52"/>
    <p:sldLayoutId id="2147483733" r:id="rId53"/>
    <p:sldLayoutId id="2147483732" r:id="rId54"/>
    <p:sldLayoutId id="2147483731" r:id="rId55"/>
    <p:sldLayoutId id="2147483838" r:id="rId56"/>
    <p:sldLayoutId id="2147483839" r:id="rId5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6/19/2026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7392742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 id="2147483827" r:id="rId60"/>
    <p:sldLayoutId id="2147483828" r:id="rId61"/>
    <p:sldLayoutId id="2147483829" r:id="rId62"/>
    <p:sldLayoutId id="2147483830" r:id="rId63"/>
    <p:sldLayoutId id="2147483831" r:id="rId64"/>
    <p:sldLayoutId id="2147483832" r:id="rId65"/>
    <p:sldLayoutId id="2147483833" r:id="rId66"/>
    <p:sldLayoutId id="2147483834" r:id="rId67"/>
    <p:sldLayoutId id="2147483835" r:id="rId68"/>
    <p:sldLayoutId id="2147483836" r:id="rId69"/>
    <p:sldLayoutId id="2147483837" r:id="rId7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programs.knowledgeservices.com/dfr/bcforward-employees-with-soin-df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62.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8.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3.xml"/><Relationship Id="rId7" Type="http://schemas.openxmlformats.org/officeDocument/2006/relationships/slide" Target="slide36.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slide" Target="slide26.xml"/><Relationship Id="rId11" Type="http://schemas.openxmlformats.org/officeDocument/2006/relationships/slide" Target="slide60.xml"/><Relationship Id="rId5" Type="http://schemas.openxmlformats.org/officeDocument/2006/relationships/slide" Target="slide17.xml"/><Relationship Id="rId10" Type="http://schemas.openxmlformats.org/officeDocument/2006/relationships/slide" Target="slide54.xml"/><Relationship Id="rId4" Type="http://schemas.openxmlformats.org/officeDocument/2006/relationships/slide" Target="slide12.xml"/><Relationship Id="rId9" Type="http://schemas.openxmlformats.org/officeDocument/2006/relationships/slide" Target="slide4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35.xml"/><Relationship Id="rId2" Type="http://schemas.openxmlformats.org/officeDocument/2006/relationships/slide" Target="slide27.xml"/><Relationship Id="rId1" Type="http://schemas.openxmlformats.org/officeDocument/2006/relationships/slideLayout" Target="../slideLayouts/slideLayout6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6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rograms.knowledgeservices.com/docs/dfr/DFR_Time_Off_Policy.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slide" Target="slide44.xml"/><Relationship Id="rId2" Type="http://schemas.openxmlformats.org/officeDocument/2006/relationships/slide" Target="slide38.xml"/><Relationship Id="rId1" Type="http://schemas.openxmlformats.org/officeDocument/2006/relationships/slideLayout" Target="../slideLayouts/slideLayout62.xml"/><Relationship Id="rId6" Type="http://schemas.openxmlformats.org/officeDocument/2006/relationships/slide" Target="slide42.xml"/><Relationship Id="rId5" Type="http://schemas.openxmlformats.org/officeDocument/2006/relationships/slide" Target="slide41.xml"/><Relationship Id="rId4" Type="http://schemas.openxmlformats.org/officeDocument/2006/relationships/slide" Target="slide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6.xml"/><Relationship Id="rId1" Type="http://schemas.openxmlformats.org/officeDocument/2006/relationships/slideLayout" Target="../slideLayouts/slideLayout62.xml"/><Relationship Id="rId4" Type="http://schemas.openxmlformats.org/officeDocument/2006/relationships/slide" Target="slide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50.xml"/><Relationship Id="rId1" Type="http://schemas.openxmlformats.org/officeDocument/2006/relationships/slideLayout" Target="../slideLayouts/slideLayout62.xml"/><Relationship Id="rId5" Type="http://schemas.openxmlformats.org/officeDocument/2006/relationships/slide" Target="slide53.xml"/><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HR@bcforward.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55.xml"/><Relationship Id="rId1" Type="http://schemas.openxmlformats.org/officeDocument/2006/relationships/slideLayout" Target="../slideLayouts/slideLayout62.xml"/><Relationship Id="rId6" Type="http://schemas.openxmlformats.org/officeDocument/2006/relationships/slide" Target="slide59.xml"/><Relationship Id="rId5" Type="http://schemas.openxmlformats.org/officeDocument/2006/relationships/slide" Target="slide57.xml"/><Relationship Id="rId4" Type="http://schemas.openxmlformats.org/officeDocument/2006/relationships/slide" Target="slide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3" Type="http://schemas.openxmlformats.org/officeDocument/2006/relationships/hyperlink" Target="mailto:DFRTPR@knowledgeservice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emily.edgemon@bcforward.com" TargetMode="External"/><Relationship Id="rId2" Type="http://schemas.openxmlformats.org/officeDocument/2006/relationships/hyperlink" Target="mailto:KSDFR@KnowledgeService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4.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5636B-B82E-47BE-A889-55519A9F862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1557" y="2154338"/>
            <a:ext cx="11288884" cy="1600200"/>
          </a:xfrm>
        </p:spPr>
      </p:pic>
      <p:sp>
        <p:nvSpPr>
          <p:cNvPr id="7" name="TextBox 6">
            <a:extLst>
              <a:ext uri="{FF2B5EF4-FFF2-40B4-BE49-F238E27FC236}">
                <a16:creationId xmlns:a16="http://schemas.microsoft.com/office/drawing/2014/main" id="{6BB0239A-3A04-4E0B-BE14-1082F9317478}"/>
              </a:ext>
            </a:extLst>
          </p:cNvPr>
          <p:cNvSpPr txBox="1"/>
          <p:nvPr/>
        </p:nvSpPr>
        <p:spPr>
          <a:xfrm>
            <a:off x="939477" y="4008660"/>
            <a:ext cx="10313043" cy="954107"/>
          </a:xfrm>
          <a:prstGeom prst="rect">
            <a:avLst/>
          </a:prstGeom>
          <a:noFill/>
        </p:spPr>
        <p:txBody>
          <a:bodyPr wrap="square">
            <a:spAutoFit/>
          </a:bodyPr>
          <a:lstStyle/>
          <a:p>
            <a:pPr algn="ctr"/>
            <a:r>
              <a:rPr lang="en-US" sz="2800" b="1" dirty="0">
                <a:solidFill>
                  <a:schemeClr val="tx1"/>
                </a:solidFill>
                <a:ea typeface="Open Sans" panose="020B0606030504020204" pitchFamily="34" charset="0"/>
                <a:cs typeface="Open Sans" panose="020B0606030504020204" pitchFamily="34" charset="0"/>
              </a:rPr>
              <a:t>Knowledge Services Orientation for Division of Family Resources</a:t>
            </a:r>
          </a:p>
          <a:p>
            <a:pPr algn="ctr"/>
            <a:r>
              <a:rPr lang="en-US" sz="2800" b="1" dirty="0">
                <a:ea typeface="Open Sans" panose="020B0606030504020204" pitchFamily="34" charset="0"/>
                <a:cs typeface="Open Sans" panose="020B0606030504020204" pitchFamily="34" charset="0"/>
              </a:rPr>
              <a:t>Eligibility Assistants &amp; Eligibility Specialists</a:t>
            </a:r>
            <a:endParaRPr lang="en-US" sz="2800" b="1" dirty="0">
              <a:solidFill>
                <a:schemeClr val="tx1"/>
              </a:solidFill>
            </a:endParaRPr>
          </a:p>
        </p:txBody>
      </p:sp>
      <p:sp>
        <p:nvSpPr>
          <p:cNvPr id="2" name="TextBox 1">
            <a:extLst>
              <a:ext uri="{FF2B5EF4-FFF2-40B4-BE49-F238E27FC236}">
                <a16:creationId xmlns:a16="http://schemas.microsoft.com/office/drawing/2014/main" id="{20F42F38-9564-4889-9D34-8D72CCAD1CC5}"/>
              </a:ext>
            </a:extLst>
          </p:cNvPr>
          <p:cNvSpPr txBox="1"/>
          <p:nvPr/>
        </p:nvSpPr>
        <p:spPr>
          <a:xfrm>
            <a:off x="5591664" y="6457890"/>
            <a:ext cx="1008668" cy="400110"/>
          </a:xfrm>
          <a:prstGeom prst="rect">
            <a:avLst/>
          </a:prstGeom>
          <a:noFill/>
        </p:spPr>
        <p:txBody>
          <a:bodyPr wrap="square" rtlCol="0">
            <a:spAutoFit/>
          </a:bodyPr>
          <a:lstStyle/>
          <a:p>
            <a:pPr algn="ctr"/>
            <a:r>
              <a:rPr lang="en-US" sz="2000" b="1" dirty="0">
                <a:solidFill>
                  <a:srgbClr val="F58721"/>
                </a:solidFill>
              </a:rPr>
              <a:t>2026</a:t>
            </a:r>
            <a:endParaRPr lang="en-US" b="1" dirty="0">
              <a:solidFill>
                <a:srgbClr val="F58721"/>
              </a:solidFill>
            </a:endParaRPr>
          </a:p>
        </p:txBody>
      </p:sp>
    </p:spTree>
    <p:extLst>
      <p:ext uri="{BB962C8B-B14F-4D97-AF65-F5344CB8AC3E}">
        <p14:creationId xmlns:p14="http://schemas.microsoft.com/office/powerpoint/2010/main" val="333544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Knowledge Services, BCforward &amp; DFR Roles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15562"/>
            <a:ext cx="11121616" cy="4817457"/>
          </a:xfrm>
        </p:spPr>
        <p:txBody>
          <a:bodyPr>
            <a:noAutofit/>
          </a:bodyPr>
          <a:lstStyle/>
          <a:p>
            <a:pPr>
              <a:lnSpc>
                <a:spcPct val="90000"/>
              </a:lnSpc>
              <a:spcAft>
                <a:spcPts val="600"/>
              </a:spcAft>
            </a:pPr>
            <a:r>
              <a:rPr lang="en-US" sz="2400" dirty="0"/>
              <a:t>Knowledge Services’ Role</a:t>
            </a:r>
          </a:p>
          <a:p>
            <a:pPr lvl="1">
              <a:lnSpc>
                <a:spcPct val="90000"/>
              </a:lnSpc>
              <a:spcBef>
                <a:spcPts val="400"/>
              </a:spcBef>
              <a:spcAft>
                <a:spcPts val="400"/>
              </a:spcAft>
            </a:pPr>
            <a:r>
              <a:rPr lang="en-US" sz="1800" dirty="0"/>
              <a:t>Employee Relations Coordinator</a:t>
            </a:r>
          </a:p>
          <a:p>
            <a:pPr lvl="1">
              <a:lnSpc>
                <a:spcPct val="90000"/>
              </a:lnSpc>
              <a:spcBef>
                <a:spcPts val="400"/>
              </a:spcBef>
              <a:spcAft>
                <a:spcPts val="400"/>
              </a:spcAft>
            </a:pPr>
            <a:r>
              <a:rPr lang="en-US" sz="1800" dirty="0"/>
              <a:t>Performance Management </a:t>
            </a:r>
          </a:p>
          <a:p>
            <a:pPr lvl="1">
              <a:lnSpc>
                <a:spcPct val="90000"/>
              </a:lnSpc>
              <a:spcBef>
                <a:spcPts val="400"/>
              </a:spcBef>
              <a:spcAft>
                <a:spcPts val="400"/>
              </a:spcAft>
            </a:pPr>
            <a:r>
              <a:rPr lang="en-US" sz="1800" dirty="0"/>
              <a:t>Employee Onboarding and Off-boarding*</a:t>
            </a:r>
          </a:p>
          <a:p>
            <a:pPr>
              <a:lnSpc>
                <a:spcPct val="90000"/>
              </a:lnSpc>
              <a:spcBef>
                <a:spcPts val="400"/>
              </a:spcBef>
              <a:spcAft>
                <a:spcPts val="400"/>
              </a:spcAft>
            </a:pPr>
            <a:r>
              <a:rPr lang="en-US" sz="2400" dirty="0"/>
              <a:t>BCforward’s Role</a:t>
            </a:r>
          </a:p>
          <a:p>
            <a:pPr lvl="1">
              <a:lnSpc>
                <a:spcPct val="90000"/>
              </a:lnSpc>
              <a:spcBef>
                <a:spcPts val="400"/>
              </a:spcBef>
              <a:spcAft>
                <a:spcPts val="400"/>
              </a:spcAft>
            </a:pPr>
            <a:r>
              <a:rPr lang="en-US" sz="1800" dirty="0"/>
              <a:t>Payroll Processing</a:t>
            </a:r>
          </a:p>
          <a:p>
            <a:pPr lvl="1">
              <a:lnSpc>
                <a:spcPct val="90000"/>
              </a:lnSpc>
              <a:spcBef>
                <a:spcPts val="400"/>
              </a:spcBef>
              <a:spcAft>
                <a:spcPts val="400"/>
              </a:spcAft>
            </a:pPr>
            <a:r>
              <a:rPr lang="en-US" sz="1800" dirty="0"/>
              <a:t>Provides Benefits</a:t>
            </a:r>
          </a:p>
          <a:p>
            <a:pPr lvl="1">
              <a:lnSpc>
                <a:spcPct val="90000"/>
              </a:lnSpc>
              <a:spcBef>
                <a:spcPts val="400"/>
              </a:spcBef>
              <a:spcAft>
                <a:spcPts val="400"/>
              </a:spcAft>
            </a:pPr>
            <a:r>
              <a:rPr lang="en-US" sz="1800" dirty="0"/>
              <a:t>Employee Onboarding and Off-boarding*</a:t>
            </a:r>
          </a:p>
          <a:p>
            <a:pPr>
              <a:lnSpc>
                <a:spcPct val="90000"/>
              </a:lnSpc>
              <a:spcBef>
                <a:spcPts val="400"/>
              </a:spcBef>
              <a:spcAft>
                <a:spcPts val="400"/>
              </a:spcAft>
            </a:pPr>
            <a:r>
              <a:rPr lang="en-US" sz="2400" dirty="0"/>
              <a:t>DFR Manager’s Role</a:t>
            </a:r>
          </a:p>
          <a:p>
            <a:pPr lvl="1">
              <a:lnSpc>
                <a:spcPct val="90000"/>
              </a:lnSpc>
              <a:spcBef>
                <a:spcPts val="400"/>
              </a:spcBef>
              <a:spcAft>
                <a:spcPts val="400"/>
              </a:spcAft>
            </a:pPr>
            <a:r>
              <a:rPr lang="en-US" sz="1800" dirty="0"/>
              <a:t>Manage the day-to-day work product</a:t>
            </a:r>
          </a:p>
          <a:p>
            <a:pPr lvl="1">
              <a:lnSpc>
                <a:spcPct val="90000"/>
              </a:lnSpc>
              <a:spcBef>
                <a:spcPts val="400"/>
              </a:spcBef>
              <a:spcAft>
                <a:spcPts val="400"/>
              </a:spcAft>
            </a:pPr>
            <a:r>
              <a:rPr lang="en-US" sz="1800" dirty="0"/>
              <a:t>Approve/deny time submitted by employee</a:t>
            </a:r>
          </a:p>
          <a:p>
            <a:pPr marL="457200" lvl="1" indent="0">
              <a:lnSpc>
                <a:spcPct val="90000"/>
              </a:lnSpc>
              <a:spcBef>
                <a:spcPts val="400"/>
              </a:spcBef>
              <a:spcAft>
                <a:spcPts val="400"/>
              </a:spcAft>
              <a:buNone/>
            </a:pPr>
            <a:endParaRPr lang="en-US" sz="2400" dirty="0"/>
          </a:p>
          <a:p>
            <a:pPr marL="0" lvl="0" indent="0">
              <a:lnSpc>
                <a:spcPct val="90000"/>
              </a:lnSpc>
              <a:spcBef>
                <a:spcPts val="400"/>
              </a:spcBef>
              <a:spcAft>
                <a:spcPts val="400"/>
              </a:spcAft>
              <a:buNone/>
            </a:pPr>
            <a:r>
              <a:rPr lang="en-US" dirty="0">
                <a:solidFill>
                  <a:prstClr val="black">
                    <a:lumMod val="85000"/>
                    <a:lumOff val="15000"/>
                  </a:prstClr>
                </a:solidFill>
              </a:rPr>
              <a:t>*Responsibility will be shared between KS and BCforward</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10</a:t>
            </a:fld>
            <a:endParaRPr lang="en-US"/>
          </a:p>
        </p:txBody>
      </p:sp>
    </p:spTree>
    <p:extLst>
      <p:ext uri="{BB962C8B-B14F-4D97-AF65-F5344CB8AC3E}">
        <p14:creationId xmlns:p14="http://schemas.microsoft.com/office/powerpoint/2010/main" val="35800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Employee Website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031804"/>
            <a:ext cx="11121616" cy="4983059"/>
          </a:xfrm>
        </p:spPr>
        <p:txBody>
          <a:bodyPr anchor="ctr">
            <a:normAutofit/>
          </a:bodyPr>
          <a:lstStyle/>
          <a:p>
            <a:r>
              <a:rPr lang="en-US" sz="2000" dirty="0"/>
              <a:t>In your Welcome Email that you received on your first day from your Point of Contact, you received a link to the Employee Website: </a:t>
            </a:r>
            <a:r>
              <a:rPr lang="en-US" sz="2000" dirty="0">
                <a:hlinkClick r:id="rId2"/>
              </a:rPr>
              <a:t>https://programs.knowledgeservices.com/dfr/bcforward-employees-with-soin-dfr/</a:t>
            </a:r>
            <a:endParaRPr lang="en-US" sz="2000" dirty="0"/>
          </a:p>
          <a:p>
            <a:r>
              <a:rPr lang="en-US" sz="2000" dirty="0"/>
              <a:t>The Employee Website is an excellent tool for you to reference during your position, so please be sure to add it to your ‘Favorites’ by clicking the star icon on your tool bar.</a:t>
            </a:r>
          </a:p>
          <a:p>
            <a:r>
              <a:rPr lang="en-US" sz="2000" dirty="0"/>
              <a:t>This website provides the following:</a:t>
            </a:r>
          </a:p>
          <a:p>
            <a:pPr lvl="1"/>
            <a:r>
              <a:rPr lang="en-US" sz="1800" dirty="0"/>
              <a:t>Time Entry guidelines and instructions</a:t>
            </a:r>
          </a:p>
          <a:p>
            <a:pPr lvl="1"/>
            <a:r>
              <a:rPr lang="en-US" sz="1800" dirty="0"/>
              <a:t>Paid Time Off (PTO) Submission Form link</a:t>
            </a:r>
          </a:p>
          <a:p>
            <a:pPr lvl="1"/>
            <a:r>
              <a:rPr lang="en-US" sz="1800" dirty="0"/>
              <a:t>Guides and Policies, including a copy of this orientation</a:t>
            </a:r>
          </a:p>
          <a:p>
            <a:pPr lvl="1"/>
            <a:r>
              <a:rPr lang="en-US" sz="1800" dirty="0"/>
              <a:t>State Holiday Calendar</a:t>
            </a:r>
          </a:p>
          <a:p>
            <a:pPr lvl="1"/>
            <a:r>
              <a:rPr lang="en-US" sz="1800" dirty="0"/>
              <a:t>Community Resources</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11</a:t>
            </a:fld>
            <a:endParaRPr lang="en-US"/>
          </a:p>
        </p:txBody>
      </p:sp>
    </p:spTree>
    <p:extLst>
      <p:ext uri="{BB962C8B-B14F-4D97-AF65-F5344CB8AC3E}">
        <p14:creationId xmlns:p14="http://schemas.microsoft.com/office/powerpoint/2010/main" val="97805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6518" y="503018"/>
            <a:ext cx="6286499" cy="642257"/>
          </a:xfrm>
        </p:spPr>
        <p:txBody>
          <a:bodyPr>
            <a:noAutofit/>
          </a:bodyPr>
          <a:lstStyle/>
          <a:p>
            <a:r>
              <a:rPr lang="en-US" sz="4100" b="1" dirty="0"/>
              <a:t>Benefit Offerings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EBA167-F831-49FC-829B-F41193C0C111}"/>
              </a:ext>
            </a:extLst>
          </p:cNvPr>
          <p:cNvSpPr txBox="1"/>
          <p:nvPr/>
        </p:nvSpPr>
        <p:spPr>
          <a:xfrm>
            <a:off x="5888589" y="1745771"/>
            <a:ext cx="6094428" cy="1200329"/>
          </a:xfrm>
          <a:prstGeom prst="rect">
            <a:avLst/>
          </a:prstGeom>
          <a:noFill/>
        </p:spPr>
        <p:txBody>
          <a:bodyPr wrap="square">
            <a:spAutoFit/>
          </a:bodyPr>
          <a:lstStyle/>
          <a:p>
            <a:pPr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Holidays</a:t>
            </a:r>
            <a:endParaRPr lang="en-US" dirty="0">
              <a:solidFill>
                <a:srgbClr val="FFFFFF"/>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Insurance</a:t>
            </a:r>
            <a:endParaRPr lang="en-US" dirty="0">
              <a:solidFill>
                <a:schemeClr val="bg1"/>
              </a:solidFill>
            </a:endParaRPr>
          </a:p>
          <a:p>
            <a:pPr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Paid Time Off</a:t>
            </a:r>
            <a:endParaRPr lang="en-US"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Bereavement Policy</a:t>
            </a:r>
            <a:endParaRPr lang="en-US" dirty="0">
              <a:solidFill>
                <a:schemeClr val="bg1"/>
              </a:solidFill>
            </a:endParaRPr>
          </a:p>
        </p:txBody>
      </p:sp>
    </p:spTree>
    <p:extLst>
      <p:ext uri="{BB962C8B-B14F-4D97-AF65-F5344CB8AC3E}">
        <p14:creationId xmlns:p14="http://schemas.microsoft.com/office/powerpoint/2010/main" val="3221644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98291"/>
            <a:ext cx="11121616" cy="4261417"/>
          </a:xfrm>
        </p:spPr>
        <p:txBody>
          <a:bodyPr>
            <a:normAutofit/>
          </a:bodyPr>
          <a:lstStyle/>
          <a:p>
            <a:pPr lvl="0">
              <a:lnSpc>
                <a:spcPct val="90000"/>
              </a:lnSpc>
            </a:pPr>
            <a:r>
              <a:rPr lang="en-US" sz="2400" dirty="0"/>
              <a:t>Paid holidays match the Indiana State Holiday calendar (7.5 hours per day).</a:t>
            </a:r>
          </a:p>
          <a:p>
            <a:pPr>
              <a:lnSpc>
                <a:spcPct val="90000"/>
              </a:lnSpc>
            </a:pPr>
            <a:r>
              <a:rPr lang="en-US" sz="2400" dirty="0"/>
              <a:t>If the week includes one of the paid holidays, you will receive 7.5 hours of holiday pay.</a:t>
            </a:r>
          </a:p>
          <a:p>
            <a:pPr>
              <a:lnSpc>
                <a:spcPct val="90000"/>
              </a:lnSpc>
            </a:pPr>
            <a:r>
              <a:rPr lang="en-US" sz="2400" dirty="0"/>
              <a:t>Knowledge Services will always be responsible for processing all paid holiday hours.</a:t>
            </a:r>
          </a:p>
          <a:p>
            <a:pPr>
              <a:lnSpc>
                <a:spcPct val="90000"/>
              </a:lnSpc>
            </a:pPr>
            <a:r>
              <a:rPr lang="en-US" sz="2400" dirty="0"/>
              <a:t>You should not enter any holiday pay into dotStaff.</a:t>
            </a:r>
          </a:p>
          <a:p>
            <a:pPr>
              <a:lnSpc>
                <a:spcPct val="90000"/>
              </a:lnSpc>
            </a:pPr>
            <a:r>
              <a:rPr lang="en-US" sz="2400" dirty="0"/>
              <a:t>You are not required to work the day before/after a holiday to receive holiday pay.</a:t>
            </a:r>
          </a:p>
          <a:p>
            <a:pPr>
              <a:lnSpc>
                <a:spcPct val="90000"/>
              </a:lnSpc>
            </a:pPr>
            <a:r>
              <a:rPr lang="en-US" sz="2400" dirty="0"/>
              <a:t>While on a Leave of Absence/Continuous FMLA you will not receive holiday pay.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13</a:t>
            </a:fld>
            <a:endParaRPr lang="en-US"/>
          </a:p>
        </p:txBody>
      </p:sp>
    </p:spTree>
    <p:extLst>
      <p:ext uri="{BB962C8B-B14F-4D97-AF65-F5344CB8AC3E}">
        <p14:creationId xmlns:p14="http://schemas.microsoft.com/office/powerpoint/2010/main" val="261272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Medical Insurance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334335"/>
            <a:ext cx="11121616" cy="4494965"/>
          </a:xfrm>
        </p:spPr>
        <p:txBody>
          <a:bodyPr>
            <a:noAutofit/>
          </a:bodyPr>
          <a:lstStyle/>
          <a:p>
            <a:r>
              <a:rPr lang="en-US" sz="2400" dirty="0"/>
              <a:t>Your medical insurance benefits are administered and provided by BCforward.</a:t>
            </a:r>
          </a:p>
          <a:p>
            <a:endParaRPr lang="en-US" sz="2400" dirty="0"/>
          </a:p>
          <a:p>
            <a:r>
              <a:rPr lang="en-US" sz="2400" dirty="0"/>
              <a:t>Please direct any questions regarding medical benefits to BCforward at 317.493.2019.</a:t>
            </a: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14</a:t>
            </a:fld>
            <a:endParaRPr lang="en-US"/>
          </a:p>
        </p:txBody>
      </p:sp>
    </p:spTree>
    <p:extLst>
      <p:ext uri="{BB962C8B-B14F-4D97-AF65-F5344CB8AC3E}">
        <p14:creationId xmlns:p14="http://schemas.microsoft.com/office/powerpoint/2010/main" val="40955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Paid Time Off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6376"/>
            <a:ext cx="11121616" cy="4969974"/>
          </a:xfrm>
        </p:spPr>
        <p:txBody>
          <a:bodyPr>
            <a:normAutofit/>
          </a:bodyPr>
          <a:lstStyle/>
          <a:p>
            <a:r>
              <a:rPr lang="en-US" sz="2400" dirty="0"/>
              <a:t>Your PTO Accrual Rate will be based upon your start date with DFR and will increase to the respective Accrual Rate on the anniversary of your start date.</a:t>
            </a:r>
          </a:p>
          <a:p>
            <a:r>
              <a:rPr lang="en-US" sz="2400" dirty="0"/>
              <a:t>PTO accrual is calculated by multiplying the PTO Accrual Rate by the total amount of hours worked each week.</a:t>
            </a:r>
          </a:p>
          <a:p>
            <a:pPr lvl="1"/>
            <a:r>
              <a:rPr lang="en-US" sz="1800" dirty="0"/>
              <a:t>Example: The accrual rate is 0.0385. If the EA works a full week of 37.5 hours, then they will accrue 1.44 PTO hours for that week. 37.5 x 0.0385 = 1.44.</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15</a:t>
            </a:fld>
            <a:endParaRPr lang="en-US"/>
          </a:p>
        </p:txBody>
      </p:sp>
      <p:graphicFrame>
        <p:nvGraphicFramePr>
          <p:cNvPr id="6" name="Diagram 5">
            <a:extLst>
              <a:ext uri="{FF2B5EF4-FFF2-40B4-BE49-F238E27FC236}">
                <a16:creationId xmlns:a16="http://schemas.microsoft.com/office/drawing/2014/main" id="{E9098FB3-6CFA-45DB-AFB4-782CBC72C273}"/>
              </a:ext>
            </a:extLst>
          </p:cNvPr>
          <p:cNvGraphicFramePr/>
          <p:nvPr>
            <p:extLst>
              <p:ext uri="{D42A27DB-BD31-4B8C-83A1-F6EECF244321}">
                <p14:modId xmlns:p14="http://schemas.microsoft.com/office/powerpoint/2010/main" val="2005609771"/>
              </p:ext>
            </p:extLst>
          </p:nvPr>
        </p:nvGraphicFramePr>
        <p:xfrm>
          <a:off x="1333473" y="2387439"/>
          <a:ext cx="94833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28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1E1-DAE3-4BED-A6B1-2A9861174866}"/>
              </a:ext>
            </a:extLst>
          </p:cNvPr>
          <p:cNvSpPr>
            <a:spLocks noGrp="1"/>
          </p:cNvSpPr>
          <p:nvPr>
            <p:ph type="title"/>
          </p:nvPr>
        </p:nvSpPr>
        <p:spPr/>
        <p:txBody>
          <a:bodyPr/>
          <a:lstStyle/>
          <a:p>
            <a:r>
              <a:rPr lang="en-US" dirty="0"/>
              <a:t>Bereavement Policy</a:t>
            </a:r>
          </a:p>
        </p:txBody>
      </p:sp>
      <p:sp>
        <p:nvSpPr>
          <p:cNvPr id="3" name="Content Placeholder 2">
            <a:extLst>
              <a:ext uri="{FF2B5EF4-FFF2-40B4-BE49-F238E27FC236}">
                <a16:creationId xmlns:a16="http://schemas.microsoft.com/office/drawing/2014/main" id="{0A8AC2BF-7996-4B3D-A18A-36536CF4C775}"/>
              </a:ext>
            </a:extLst>
          </p:cNvPr>
          <p:cNvSpPr>
            <a:spLocks noGrp="1"/>
          </p:cNvSpPr>
          <p:nvPr>
            <p:ph sz="half" idx="2"/>
          </p:nvPr>
        </p:nvSpPr>
        <p:spPr>
          <a:xfrm>
            <a:off x="514348" y="1350818"/>
            <a:ext cx="11121616" cy="4838845"/>
          </a:xfrm>
        </p:spPr>
        <p:txBody>
          <a:bodyPr>
            <a:normAutofit lnSpcReduction="10000"/>
          </a:bodyPr>
          <a:lstStyle/>
          <a:p>
            <a:r>
              <a:rPr lang="en-US" sz="2400" dirty="0"/>
              <a:t>The EA/ES will be granted a maximum of three (3) consecutive days off work following the death of an immediate family member. Such days shall be in conjunction with the time of the death or date of the funeral. Bereavement days are unpaid and do not count against their PTO balance, but staff may choose to use any accrued PTO. </a:t>
            </a:r>
          </a:p>
          <a:p>
            <a:pPr lvl="1"/>
            <a:r>
              <a:rPr lang="en-US" sz="2000" dirty="0"/>
              <a:t>Relative means husband, wife, father, mother, son, daughter, brother, sister, grandparent (including greats), grandchild (including greats), or spouse of any of these, or a person living in the same household with the employee. For a married employee, these members of the spouse’s family are included. </a:t>
            </a:r>
          </a:p>
          <a:p>
            <a:r>
              <a:rPr lang="en-US" sz="2400" dirty="0"/>
              <a:t>As soon as possible, staff should send an email, copying both their DFR Manager and your Employee Relations Coordinator, noting the dates they will need to be out of the office for bereavement.</a:t>
            </a:r>
          </a:p>
          <a:p>
            <a:r>
              <a:rPr lang="en-US" sz="2400" dirty="0"/>
              <a:t>Documentation may be required.</a:t>
            </a:r>
          </a:p>
        </p:txBody>
      </p:sp>
      <p:sp>
        <p:nvSpPr>
          <p:cNvPr id="5" name="Slide Number Placeholder 4">
            <a:extLst>
              <a:ext uri="{FF2B5EF4-FFF2-40B4-BE49-F238E27FC236}">
                <a16:creationId xmlns:a16="http://schemas.microsoft.com/office/drawing/2014/main" id="{2465BB37-64F3-4B5C-99DD-036028CD3A58}"/>
              </a:ext>
            </a:extLst>
          </p:cNvPr>
          <p:cNvSpPr>
            <a:spLocks noGrp="1"/>
          </p:cNvSpPr>
          <p:nvPr>
            <p:ph type="sldNum" sz="quarter" idx="16"/>
          </p:nvPr>
        </p:nvSpPr>
        <p:spPr/>
        <p:txBody>
          <a:bodyPr/>
          <a:lstStyle/>
          <a:p>
            <a:fld id="{334599CE-9AC8-493D-9636-F7C5D97DA203}" type="slidenum">
              <a:rPr lang="en-US" smtClean="0"/>
              <a:pPr/>
              <a:t>16</a:t>
            </a:fld>
            <a:endParaRPr lang="en-US"/>
          </a:p>
        </p:txBody>
      </p:sp>
    </p:spTree>
    <p:extLst>
      <p:ext uri="{BB962C8B-B14F-4D97-AF65-F5344CB8AC3E}">
        <p14:creationId xmlns:p14="http://schemas.microsoft.com/office/powerpoint/2010/main" val="2616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7987" y="557608"/>
            <a:ext cx="7309575" cy="642257"/>
          </a:xfrm>
        </p:spPr>
        <p:txBody>
          <a:bodyPr>
            <a:normAutofit fontScale="92500" lnSpcReduction="10000"/>
          </a:bodyPr>
          <a:lstStyle/>
          <a:p>
            <a:r>
              <a:rPr lang="en-US" sz="4400" b="1" dirty="0"/>
              <a:t>Time Worked and Compensation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A1DFB72-627F-4E7D-ADE4-EEC4CA41819A}"/>
              </a:ext>
            </a:extLst>
          </p:cNvPr>
          <p:cNvSpPr txBox="1"/>
          <p:nvPr/>
        </p:nvSpPr>
        <p:spPr>
          <a:xfrm>
            <a:off x="5853134" y="1534386"/>
            <a:ext cx="6094428"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dotStaff Time Entry Process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Electronic Paycheck Statements </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5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schemeClr val="tx1"/>
                </a:solidFill>
              </a:rPr>
              <a:t>dotStaff™ Time Entry Process</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16405"/>
            <a:ext cx="11121616" cy="4739778"/>
          </a:xfrm>
        </p:spPr>
        <p:txBody>
          <a:bodyPr>
            <a:normAutofit/>
          </a:bodyPr>
          <a:lstStyle/>
          <a:p>
            <a:r>
              <a:rPr lang="en-US" sz="2200" dirty="0">
                <a:highlight>
                  <a:srgbClr val="FFFFFF"/>
                </a:highlight>
              </a:rPr>
              <a:t>dotStaff is the system used to enter your time worked each week.</a:t>
            </a:r>
          </a:p>
          <a:p>
            <a:r>
              <a:rPr lang="en-US" sz="2200" dirty="0"/>
              <a:t>In order to activate your new account, an Administrator or User at KS must first create it. </a:t>
            </a:r>
          </a:p>
          <a:p>
            <a:r>
              <a:rPr lang="en-US" sz="2200" dirty="0"/>
              <a:t>Once your account has been created, you should receive an email from “Admin” containing your Login Email as well as your Activation Code. You may not register without your unique Activation Code and Login Email. </a:t>
            </a:r>
          </a:p>
          <a:p>
            <a:pPr lvl="1"/>
            <a:r>
              <a:rPr lang="en-US" sz="2200" dirty="0"/>
              <a:t>Navigate to my.dotStaff.com</a:t>
            </a:r>
          </a:p>
          <a:p>
            <a:pPr lvl="1"/>
            <a:r>
              <a:rPr lang="en-US" sz="2200" dirty="0"/>
              <a:t>Select the </a:t>
            </a:r>
            <a:r>
              <a:rPr lang="en-US" sz="2200" b="1" dirty="0"/>
              <a:t>Activate Account </a:t>
            </a:r>
            <a:r>
              <a:rPr lang="en-US" sz="2200" dirty="0"/>
              <a:t>hyperlink. </a:t>
            </a:r>
          </a:p>
          <a:p>
            <a:pPr lvl="1"/>
            <a:r>
              <a:rPr lang="en-US" sz="2200" dirty="0"/>
              <a:t>Complete the Activate Account Form in its entirety. </a:t>
            </a:r>
          </a:p>
          <a:p>
            <a:pPr lvl="1"/>
            <a:r>
              <a:rPr lang="en-US" sz="2200" dirty="0"/>
              <a:t>Go to the Employee Site for full dotStaff ™ account activation instructions, as well as the dotStaff ™ Time Entry Guide.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18</a:t>
            </a:fld>
            <a:endParaRPr lang="en-US"/>
          </a:p>
        </p:txBody>
      </p:sp>
    </p:spTree>
    <p:extLst>
      <p:ext uri="{BB962C8B-B14F-4D97-AF65-F5344CB8AC3E}">
        <p14:creationId xmlns:p14="http://schemas.microsoft.com/office/powerpoint/2010/main" val="102306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Submittal - dotStaff™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6260"/>
            <a:ext cx="11121616" cy="5240240"/>
          </a:xfrm>
        </p:spPr>
        <p:txBody>
          <a:bodyPr>
            <a:noAutofit/>
          </a:bodyPr>
          <a:lstStyle/>
          <a:p>
            <a:r>
              <a:rPr lang="en-US" sz="2000" dirty="0"/>
              <a:t>Notify Knowledge Services if time was entered in dotStaff™ past the deadline each Monday at 10:00 a.m. EST</a:t>
            </a:r>
          </a:p>
          <a:p>
            <a:r>
              <a:rPr lang="en-US" sz="2000" dirty="0"/>
              <a:t>If you enter time that is not for the current payroll week, notify your Employee Relations Coordinator because this time is not automatically pulled for payroll.</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19</a:t>
            </a:fld>
            <a:endParaRPr lang="en-US"/>
          </a:p>
        </p:txBody>
      </p:sp>
      <p:graphicFrame>
        <p:nvGraphicFramePr>
          <p:cNvPr id="6" name="Content Placeholder 6">
            <a:extLst>
              <a:ext uri="{FF2B5EF4-FFF2-40B4-BE49-F238E27FC236}">
                <a16:creationId xmlns:a16="http://schemas.microsoft.com/office/drawing/2014/main" id="{E0BF52AA-24DB-43FE-BCA8-FF1461EED4BF}"/>
              </a:ext>
            </a:extLst>
          </p:cNvPr>
          <p:cNvGraphicFramePr>
            <a:graphicFrameLocks/>
          </p:cNvGraphicFramePr>
          <p:nvPr>
            <p:extLst>
              <p:ext uri="{D42A27DB-BD31-4B8C-83A1-F6EECF244321}">
                <p14:modId xmlns:p14="http://schemas.microsoft.com/office/powerpoint/2010/main" val="2588563749"/>
              </p:ext>
            </p:extLst>
          </p:nvPr>
        </p:nvGraphicFramePr>
        <p:xfrm>
          <a:off x="1932265" y="2841934"/>
          <a:ext cx="6705599" cy="3314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6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4802606" y="1390348"/>
            <a:ext cx="6286499" cy="642257"/>
          </a:xfrm>
        </p:spPr>
        <p:txBody>
          <a:bodyPr>
            <a:noAutofit/>
          </a:bodyPr>
          <a:lstStyle/>
          <a:p>
            <a:r>
              <a:rPr lang="en-US" sz="4100" dirty="0">
                <a:solidFill>
                  <a:srgbClr val="F58721"/>
                </a:solidFill>
              </a:rPr>
              <a:t>Table of Contents</a:t>
            </a:r>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3E5BB7-8FF1-438E-B31C-96FB6D2DF223}"/>
              </a:ext>
            </a:extLst>
          </p:cNvPr>
          <p:cNvSpPr txBox="1"/>
          <p:nvPr/>
        </p:nvSpPr>
        <p:spPr>
          <a:xfrm>
            <a:off x="-420232" y="2337186"/>
            <a:ext cx="11509337" cy="424731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Overview</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algn="r">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Benefit Offerings</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Time Worked and Compensation</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6" action="ppaction://hlinksldjump">
                  <a:extLst>
                    <a:ext uri="{A12FA001-AC4F-418D-AE19-62706E023703}">
                      <ahyp:hlinkClr xmlns:ahyp="http://schemas.microsoft.com/office/drawing/2018/hyperlinkcolor" val="tx"/>
                    </a:ext>
                  </a:extLst>
                </a:hlinkClick>
              </a:rPr>
              <a:t>Attendance Expectations</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7" action="ppaction://hlinksldjump">
                  <a:extLst>
                    <a:ext uri="{A12FA001-AC4F-418D-AE19-62706E023703}">
                      <ahyp:hlinkClr xmlns:ahyp="http://schemas.microsoft.com/office/drawing/2018/hyperlinkcolor" val="tx"/>
                    </a:ext>
                  </a:extLst>
                </a:hlinkClick>
              </a:rPr>
              <a:t>Office Conduct</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8" action="ppaction://hlinksldjump">
                  <a:extLst>
                    <a:ext uri="{A12FA001-AC4F-418D-AE19-62706E023703}">
                      <ahyp:hlinkClr xmlns:ahyp="http://schemas.microsoft.com/office/drawing/2018/hyperlinkcolor" val="tx"/>
                    </a:ext>
                  </a:extLst>
                </a:hlinkClick>
              </a:rPr>
              <a:t>Technology Guidelines</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hlinkClick r:id="rId9" action="ppaction://hlinksldjump">
                  <a:extLst>
                    <a:ext uri="{A12FA001-AC4F-418D-AE19-62706E023703}">
                      <ahyp:hlinkClr xmlns:ahyp="http://schemas.microsoft.com/office/drawing/2018/hyperlinkcolor" val="tx"/>
                    </a:ext>
                  </a:extLst>
                </a:hlinkClick>
              </a:rPr>
              <a:t>Additional Information</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hlinkClick r:id="rId10" action="ppaction://hlinksldjump">
                  <a:extLst>
                    <a:ext uri="{A12FA001-AC4F-418D-AE19-62706E023703}">
                      <ahyp:hlinkClr xmlns:ahyp="http://schemas.microsoft.com/office/drawing/2018/hyperlinkcolor" val="tx"/>
                    </a:ext>
                  </a:extLst>
                </a:hlinkClick>
              </a:rPr>
              <a:t>Growth Opportunities</a:t>
            </a:r>
            <a:r>
              <a:rPr lang="en-US" dirty="0">
                <a:solidFill>
                  <a:schemeClr val="accent1"/>
                </a:solidFill>
                <a:latin typeface="Calibri" panose="020F0502020204030204"/>
                <a:hlinkClick r:id="rId10" action="ppaction://hlinksldjump">
                  <a:extLst>
                    <a:ext uri="{A12FA001-AC4F-418D-AE19-62706E023703}">
                      <ahyp:hlinkClr xmlns:ahyp="http://schemas.microsoft.com/office/drawing/2018/hyperlinkcolor" val="tx"/>
                    </a:ext>
                  </a:extLst>
                </a:hlinkClick>
              </a:rPr>
              <a:t> and Support</a:t>
            </a:r>
            <a:endParaRPr lang="en-US" dirty="0">
              <a:solidFill>
                <a:schemeClr val="accent1"/>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Calibri" panose="020F0502020204030204"/>
                <a:hlinkClick r:id="rId11" action="ppaction://hlinksldjump">
                  <a:extLst>
                    <a:ext uri="{A12FA001-AC4F-418D-AE19-62706E023703}">
                      <ahyp:hlinkClr xmlns:ahyp="http://schemas.microsoft.com/office/drawing/2018/hyperlinkcolor" val="tx"/>
                    </a:ext>
                  </a:extLst>
                </a:hlinkClick>
              </a:rPr>
              <a:t>E-</a:t>
            </a:r>
            <a:r>
              <a:rPr kumimoji="0" lang="en-US" sz="1800" b="0" i="0" u="none" strike="noStrike" kern="1200" cap="none" spc="0" normalizeH="0" baseline="0" noProof="0" dirty="0" err="1">
                <a:ln>
                  <a:noFill/>
                </a:ln>
                <a:solidFill>
                  <a:schemeClr val="accent1"/>
                </a:solidFill>
                <a:effectLst/>
                <a:uLnTx/>
                <a:uFillTx/>
                <a:latin typeface="Calibri" panose="020F0502020204030204"/>
                <a:hlinkClick r:id="rId11" action="ppaction://hlinksldjump">
                  <a:extLst>
                    <a:ext uri="{A12FA001-AC4F-418D-AE19-62706E023703}">
                      <ahyp:hlinkClr xmlns:ahyp="http://schemas.microsoft.com/office/drawing/2018/hyperlinkcolor" val="tx"/>
                    </a:ext>
                  </a:extLst>
                </a:hlinkClick>
              </a:rPr>
              <a:t>verif</a:t>
            </a:r>
            <a:r>
              <a:rPr lang="en-US" dirty="0">
                <a:solidFill>
                  <a:schemeClr val="accent1"/>
                </a:solidFill>
                <a:latin typeface="Calibri" panose="020F0502020204030204"/>
                <a:hlinkClick r:id="rId11" action="ppaction://hlinksldjump">
                  <a:extLst>
                    <a:ext uri="{A12FA001-AC4F-418D-AE19-62706E023703}">
                      <ahyp:hlinkClr xmlns:ahyp="http://schemas.microsoft.com/office/drawing/2018/hyperlinkcolor" val="tx"/>
                    </a:ext>
                  </a:extLst>
                </a:hlinkClick>
              </a:rPr>
              <a:t>y and FMLA</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72AF56-142F-4096-A7E7-08437D265826}"/>
              </a:ext>
            </a:extLst>
          </p:cNvPr>
          <p:cNvPicPr>
            <a:picLocks noChangeAspect="1"/>
          </p:cNvPicPr>
          <p:nvPr/>
        </p:nvPicPr>
        <p:blipFill>
          <a:blip r:embed="rId12"/>
          <a:stretch>
            <a:fillRect/>
          </a:stretch>
        </p:blipFill>
        <p:spPr>
          <a:xfrm>
            <a:off x="2053380" y="1135385"/>
            <a:ext cx="4042620" cy="4057593"/>
          </a:xfrm>
          <a:prstGeom prst="rect">
            <a:avLst/>
          </a:prstGeom>
        </p:spPr>
      </p:pic>
    </p:spTree>
    <p:extLst>
      <p:ext uri="{BB962C8B-B14F-4D97-AF65-F5344CB8AC3E}">
        <p14:creationId xmlns:p14="http://schemas.microsoft.com/office/powerpoint/2010/main" val="302391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and Pay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886058"/>
            <a:ext cx="11121616" cy="5360564"/>
          </a:xfrm>
        </p:spPr>
        <p:txBody>
          <a:bodyPr>
            <a:normAutofit/>
          </a:bodyPr>
          <a:lstStyle/>
          <a:p>
            <a:r>
              <a:rPr lang="en-US" sz="2000" dirty="0"/>
              <a:t>Time is due in dotStaff™ by 10:00 a.m. EST on Mondays.</a:t>
            </a:r>
          </a:p>
          <a:p>
            <a:pPr lvl="1"/>
            <a:r>
              <a:rPr lang="en-US" sz="1900" dirty="0"/>
              <a:t>You are expected to report all actual hours worked- no more and no less- for each day worked.</a:t>
            </a:r>
          </a:p>
          <a:p>
            <a:pPr lvl="1"/>
            <a:r>
              <a:rPr lang="en-US" sz="1900" dirty="0"/>
              <a:t>Any time entered late must be brought to your Employee Relations Coordinator’s attention.</a:t>
            </a:r>
          </a:p>
          <a:p>
            <a:pPr lvl="1"/>
            <a:r>
              <a:rPr lang="en-US" sz="1900" dirty="0"/>
              <a:t>Late time entry can delay the processing of your pay.</a:t>
            </a:r>
          </a:p>
          <a:p>
            <a:pPr lvl="1"/>
            <a:r>
              <a:rPr lang="en-US" sz="2000" dirty="0"/>
              <a:t>Your Employee Relations Coordinator will communicate any deadline changes due to banking holidays.</a:t>
            </a:r>
            <a:endParaRPr lang="en-US" sz="1900" dirty="0"/>
          </a:p>
          <a:p>
            <a:r>
              <a:rPr lang="en-US" sz="2000" dirty="0"/>
              <a:t>Paychecks are issued every Friday by BCforward.</a:t>
            </a:r>
          </a:p>
          <a:p>
            <a:pPr lvl="1"/>
            <a:r>
              <a:rPr lang="en-US" sz="1800" spc="-30" dirty="0"/>
              <a:t>For example, you submit time for the week of the 1</a:t>
            </a:r>
            <a:r>
              <a:rPr lang="en-US" sz="1800" spc="-30" baseline="30000" dirty="0"/>
              <a:t>st</a:t>
            </a:r>
            <a:r>
              <a:rPr lang="en-US" sz="1800" spc="-30" dirty="0"/>
              <a:t> by Monday at 10:00am EST on the 9</a:t>
            </a:r>
            <a:r>
              <a:rPr lang="en-US" sz="1800" spc="-30" baseline="30000" dirty="0"/>
              <a:t>th</a:t>
            </a:r>
            <a:r>
              <a:rPr lang="en-US" sz="1800" spc="-30" dirty="0"/>
              <a:t>, you receive your direct deposit on the 13</a:t>
            </a:r>
            <a:r>
              <a:rPr lang="en-US" sz="1800" spc="-30" baseline="30000" dirty="0"/>
              <a:t>th</a:t>
            </a:r>
            <a:r>
              <a:rPr lang="en-US" sz="1800" spc="-30" dirty="0"/>
              <a:t> or your check is mailed on the 12</a:t>
            </a:r>
            <a:r>
              <a:rPr lang="en-US" sz="1800" spc="-30" baseline="30000" dirty="0"/>
              <a:t>th</a:t>
            </a:r>
            <a:r>
              <a:rPr lang="en-US" sz="1800" spc="-30" dirty="0"/>
              <a:t>. </a:t>
            </a:r>
          </a:p>
          <a:p>
            <a:pPr lvl="1"/>
            <a:r>
              <a:rPr lang="en-US" sz="1800" spc="-30" dirty="0"/>
              <a:t>Please Note: If you are set up for direct deposit, the funds will be available in your account by noon each Friday. If you are to receive a live check, those are mailed via USPS each Thursday.</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20</a:t>
            </a:fld>
            <a:endParaRPr lang="en-US"/>
          </a:p>
        </p:txBody>
      </p:sp>
      <p:pic>
        <p:nvPicPr>
          <p:cNvPr id="7" name="Picture 6">
            <a:extLst>
              <a:ext uri="{FF2B5EF4-FFF2-40B4-BE49-F238E27FC236}">
                <a16:creationId xmlns:a16="http://schemas.microsoft.com/office/drawing/2014/main" id="{B6793507-FC32-4E7E-AC78-EA9F70EF7DE1}"/>
              </a:ext>
            </a:extLst>
          </p:cNvPr>
          <p:cNvPicPr>
            <a:picLocks noChangeAspect="1"/>
          </p:cNvPicPr>
          <p:nvPr/>
        </p:nvPicPr>
        <p:blipFill>
          <a:blip r:embed="rId2"/>
          <a:stretch>
            <a:fillRect/>
          </a:stretch>
        </p:blipFill>
        <p:spPr>
          <a:xfrm>
            <a:off x="2965670" y="5169299"/>
            <a:ext cx="5291088" cy="1645723"/>
          </a:xfrm>
          <a:prstGeom prst="rect">
            <a:avLst/>
          </a:prstGeom>
        </p:spPr>
      </p:pic>
    </p:spTree>
    <p:extLst>
      <p:ext uri="{BB962C8B-B14F-4D97-AF65-F5344CB8AC3E}">
        <p14:creationId xmlns:p14="http://schemas.microsoft.com/office/powerpoint/2010/main" val="34212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How to Add a Timesheet in dotStaff™</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21</a:t>
            </a:fld>
            <a:endParaRPr lang="en-US"/>
          </a:p>
        </p:txBody>
      </p:sp>
      <p:sp>
        <p:nvSpPr>
          <p:cNvPr id="8" name="Rounded Rectangle 5">
            <a:extLst>
              <a:ext uri="{FF2B5EF4-FFF2-40B4-BE49-F238E27FC236}">
                <a16:creationId xmlns:a16="http://schemas.microsoft.com/office/drawing/2014/main" id="{DBA253F3-FD41-4F92-8B2B-EFD838410A8A}"/>
              </a:ext>
            </a:extLst>
          </p:cNvPr>
          <p:cNvSpPr/>
          <p:nvPr/>
        </p:nvSpPr>
        <p:spPr>
          <a:xfrm>
            <a:off x="4323694" y="3667128"/>
            <a:ext cx="2819399" cy="990600"/>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marL="285750" indent="-285750">
              <a:spcBef>
                <a:spcPts val="600"/>
              </a:spcBef>
              <a:spcAft>
                <a:spcPts val="600"/>
              </a:spcAft>
              <a:buFont typeface="Arial" pitchFamily="34" charset="0"/>
              <a:buChar char="•"/>
            </a:pPr>
            <a:r>
              <a:rPr lang="en-US" sz="1600"/>
              <a:t>Go to “Time/Projects”</a:t>
            </a:r>
          </a:p>
          <a:p>
            <a:pPr marL="285750" indent="-285750">
              <a:spcBef>
                <a:spcPts val="600"/>
              </a:spcBef>
              <a:spcAft>
                <a:spcPts val="600"/>
              </a:spcAft>
              <a:buFont typeface="Arial" pitchFamily="34" charset="0"/>
              <a:buChar char="•"/>
            </a:pPr>
            <a:r>
              <a:rPr lang="en-US" sz="1600"/>
              <a:t>Click “Add Time”</a:t>
            </a:r>
          </a:p>
        </p:txBody>
      </p:sp>
      <p:pic>
        <p:nvPicPr>
          <p:cNvPr id="1026" name="Picture 1" descr="image001">
            <a:extLst>
              <a:ext uri="{FF2B5EF4-FFF2-40B4-BE49-F238E27FC236}">
                <a16:creationId xmlns:a16="http://schemas.microsoft.com/office/drawing/2014/main" id="{2325BB72-33AA-4F3D-A63B-498A3FBE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51" y="1730377"/>
            <a:ext cx="2038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BD49D6B-41B0-420C-9D68-EECB2006C92A}"/>
              </a:ext>
            </a:extLst>
          </p:cNvPr>
          <p:cNvCxnSpPr/>
          <p:nvPr/>
        </p:nvCxnSpPr>
        <p:spPr>
          <a:xfrm flipH="1" flipV="1">
            <a:off x="1819827" y="2806701"/>
            <a:ext cx="2133599" cy="1524000"/>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cxnSp>
        <p:nvCxnSpPr>
          <p:cNvPr id="9" name="Straight Arrow Connector 8">
            <a:extLst>
              <a:ext uri="{FF2B5EF4-FFF2-40B4-BE49-F238E27FC236}">
                <a16:creationId xmlns:a16="http://schemas.microsoft.com/office/drawing/2014/main" id="{AF698CB2-9447-483C-9650-B47472669D26}"/>
              </a:ext>
            </a:extLst>
          </p:cNvPr>
          <p:cNvCxnSpPr/>
          <p:nvPr/>
        </p:nvCxnSpPr>
        <p:spPr>
          <a:xfrm flipH="1" flipV="1">
            <a:off x="1988434" y="2511425"/>
            <a:ext cx="1869743" cy="1346203"/>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299142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Blank Timesheet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22</a:t>
            </a:fld>
            <a:endParaRPr lang="en-US"/>
          </a:p>
        </p:txBody>
      </p:sp>
      <p:sp>
        <p:nvSpPr>
          <p:cNvPr id="8" name="Rectangle 7">
            <a:extLst>
              <a:ext uri="{FF2B5EF4-FFF2-40B4-BE49-F238E27FC236}">
                <a16:creationId xmlns:a16="http://schemas.microsoft.com/office/drawing/2014/main" id="{544BAF10-EB33-4142-97A9-537F091DD8B4}"/>
              </a:ext>
            </a:extLst>
          </p:cNvPr>
          <p:cNvSpPr/>
          <p:nvPr/>
        </p:nvSpPr>
        <p:spPr>
          <a:xfrm>
            <a:off x="1448808" y="1218056"/>
            <a:ext cx="325928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You will have the  option to either: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Save time as a draft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Submit for approval.</a:t>
            </a:r>
          </a:p>
        </p:txBody>
      </p:sp>
      <p:sp>
        <p:nvSpPr>
          <p:cNvPr id="9" name="object 9">
            <a:extLst>
              <a:ext uri="{FF2B5EF4-FFF2-40B4-BE49-F238E27FC236}">
                <a16:creationId xmlns:a16="http://schemas.microsoft.com/office/drawing/2014/main" id="{AA36FEA2-B424-47EE-8AC9-AB8C503D2927}"/>
              </a:ext>
            </a:extLst>
          </p:cNvPr>
          <p:cNvSpPr/>
          <p:nvPr/>
        </p:nvSpPr>
        <p:spPr>
          <a:xfrm>
            <a:off x="1255553" y="1078272"/>
            <a:ext cx="3238500" cy="1063907"/>
          </a:xfrm>
          <a:custGeom>
            <a:avLst/>
            <a:gdLst/>
            <a:ahLst/>
            <a:cxnLst/>
            <a:rect l="l" t="t" r="r" b="b"/>
            <a:pathLst>
              <a:path w="3238500" h="1362710">
                <a:moveTo>
                  <a:pt x="0" y="1362456"/>
                </a:moveTo>
                <a:lnTo>
                  <a:pt x="3238500" y="1362456"/>
                </a:lnTo>
                <a:lnTo>
                  <a:pt x="3238500" y="0"/>
                </a:lnTo>
                <a:lnTo>
                  <a:pt x="0" y="0"/>
                </a:lnTo>
                <a:lnTo>
                  <a:pt x="0" y="1362456"/>
                </a:lnTo>
                <a:close/>
              </a:path>
            </a:pathLst>
          </a:custGeom>
          <a:ln w="28956" cap="rnd">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8" name="Rounded Rectangle 12">
            <a:extLst>
              <a:ext uri="{FF2B5EF4-FFF2-40B4-BE49-F238E27FC236}">
                <a16:creationId xmlns:a16="http://schemas.microsoft.com/office/drawing/2014/main" id="{505969F8-7417-442F-8D8B-ED3BC88C41CD}"/>
              </a:ext>
            </a:extLst>
          </p:cNvPr>
          <p:cNvSpPr/>
          <p:nvPr/>
        </p:nvSpPr>
        <p:spPr>
          <a:xfrm>
            <a:off x="1901087" y="5538724"/>
            <a:ext cx="7075272" cy="482007"/>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Only submit Regular Hours – KS submits “PTO Hours” and “Holiday Hours”</a:t>
            </a:r>
          </a:p>
        </p:txBody>
      </p:sp>
      <p:sp>
        <p:nvSpPr>
          <p:cNvPr id="19" name="Rounded Rectangle 6">
            <a:extLst>
              <a:ext uri="{FF2B5EF4-FFF2-40B4-BE49-F238E27FC236}">
                <a16:creationId xmlns:a16="http://schemas.microsoft.com/office/drawing/2014/main" id="{9AAC134C-B3F1-4E1F-89C5-96D344FF8EE7}"/>
              </a:ext>
            </a:extLst>
          </p:cNvPr>
          <p:cNvSpPr/>
          <p:nvPr/>
        </p:nvSpPr>
        <p:spPr>
          <a:xfrm>
            <a:off x="6367246" y="774855"/>
            <a:ext cx="3224568" cy="1367324"/>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571500" marR="0" lvl="0" indent="-342900" defTabSz="914400" eaLnBrk="1" fontAlgn="auto" latinLnBrk="0" hangingPunct="1">
              <a:lnSpc>
                <a:spcPct val="100000"/>
              </a:lnSpc>
              <a:spcBef>
                <a:spcPts val="600"/>
              </a:spcBef>
              <a:spcAft>
                <a:spcPts val="2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Easily enter your shift times</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Time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0" i="0" u="none" strike="noStrike" kern="0" cap="none" spc="0" normalizeH="0" baseline="0" noProof="0">
                <a:ln>
                  <a:noFill/>
                </a:ln>
                <a:solidFill>
                  <a:prstClr val="black"/>
                </a:solidFill>
                <a:effectLst/>
                <a:uLnTx/>
                <a:uFillTx/>
                <a:latin typeface="Calibri"/>
                <a:ea typeface="+mn-ea"/>
                <a:cs typeface="+mn-cs"/>
              </a:rPr>
              <a:t> Break Out</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Break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Time Out </a:t>
            </a: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pic>
        <p:nvPicPr>
          <p:cNvPr id="2050" name="Picture 2" descr="image002">
            <a:extLst>
              <a:ext uri="{FF2B5EF4-FFF2-40B4-BE49-F238E27FC236}">
                <a16:creationId xmlns:a16="http://schemas.microsoft.com/office/drawing/2014/main" id="{759F92D3-46C1-43FB-A0FB-E25A40FE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77" y="2648005"/>
            <a:ext cx="8429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5">
            <a:extLst>
              <a:ext uri="{FF2B5EF4-FFF2-40B4-BE49-F238E27FC236}">
                <a16:creationId xmlns:a16="http://schemas.microsoft.com/office/drawing/2014/main" id="{414EA02F-C58B-41E5-81D3-CF89537E6FD3}"/>
              </a:ext>
            </a:extLst>
          </p:cNvPr>
          <p:cNvSpPr/>
          <p:nvPr/>
        </p:nvSpPr>
        <p:spPr>
          <a:xfrm>
            <a:off x="4531713" y="1905299"/>
            <a:ext cx="1716687" cy="967773"/>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6" name="object 30">
            <a:extLst>
              <a:ext uri="{FF2B5EF4-FFF2-40B4-BE49-F238E27FC236}">
                <a16:creationId xmlns:a16="http://schemas.microsoft.com/office/drawing/2014/main" id="{714EF752-37AC-4B94-AD8C-0806F4AAC786}"/>
              </a:ext>
            </a:extLst>
          </p:cNvPr>
          <p:cNvSpPr/>
          <p:nvPr/>
        </p:nvSpPr>
        <p:spPr>
          <a:xfrm>
            <a:off x="5330825" y="2946175"/>
            <a:ext cx="765175" cy="175260"/>
          </a:xfrm>
          <a:custGeom>
            <a:avLst/>
            <a:gdLst/>
            <a:ahLst/>
            <a:cxnLst/>
            <a:rect l="l" t="t" r="r" b="b"/>
            <a:pathLst>
              <a:path w="765175" h="175260">
                <a:moveTo>
                  <a:pt x="0" y="29210"/>
                </a:moveTo>
                <a:lnTo>
                  <a:pt x="32461" y="0"/>
                </a:lnTo>
                <a:lnTo>
                  <a:pt x="732586" y="0"/>
                </a:lnTo>
                <a:lnTo>
                  <a:pt x="765048" y="29210"/>
                </a:lnTo>
                <a:lnTo>
                  <a:pt x="765048" y="146050"/>
                </a:lnTo>
                <a:lnTo>
                  <a:pt x="732586" y="175260"/>
                </a:lnTo>
                <a:lnTo>
                  <a:pt x="32461" y="175260"/>
                </a:lnTo>
                <a:lnTo>
                  <a:pt x="0" y="146050"/>
                </a:lnTo>
                <a:lnTo>
                  <a:pt x="0" y="29210"/>
                </a:lnTo>
                <a:close/>
              </a:path>
            </a:pathLst>
          </a:custGeom>
          <a:ln w="38100">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2" name="object 31">
            <a:extLst>
              <a:ext uri="{FF2B5EF4-FFF2-40B4-BE49-F238E27FC236}">
                <a16:creationId xmlns:a16="http://schemas.microsoft.com/office/drawing/2014/main" id="{77810933-1468-48A9-AE0D-1A075B6B46EC}"/>
              </a:ext>
            </a:extLst>
          </p:cNvPr>
          <p:cNvSpPr/>
          <p:nvPr/>
        </p:nvSpPr>
        <p:spPr>
          <a:xfrm>
            <a:off x="6096000" y="2944435"/>
            <a:ext cx="1000125" cy="166370"/>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20" name="Elbow Connector 7">
            <a:extLst>
              <a:ext uri="{FF2B5EF4-FFF2-40B4-BE49-F238E27FC236}">
                <a16:creationId xmlns:a16="http://schemas.microsoft.com/office/drawing/2014/main" id="{D35C5EF7-B949-442A-A57A-3AFEB3761167}"/>
              </a:ext>
            </a:extLst>
          </p:cNvPr>
          <p:cNvCxnSpPr>
            <a:cxnSpLocks/>
          </p:cNvCxnSpPr>
          <p:nvPr/>
        </p:nvCxnSpPr>
        <p:spPr>
          <a:xfrm rot="16200000" flipH="1">
            <a:off x="8677461" y="2545108"/>
            <a:ext cx="2236569" cy="407863"/>
          </a:xfrm>
          <a:prstGeom prst="bentConnector3">
            <a:avLst>
              <a:gd name="adj1" fmla="val -261"/>
            </a:avLst>
          </a:prstGeom>
          <a:solidFill>
            <a:srgbClr val="EA9036"/>
          </a:solidFill>
          <a:ln w="38100" cap="rnd"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21" name="Rounded Rectangle 8">
            <a:extLst>
              <a:ext uri="{FF2B5EF4-FFF2-40B4-BE49-F238E27FC236}">
                <a16:creationId xmlns:a16="http://schemas.microsoft.com/office/drawing/2014/main" id="{EBB04159-4472-4264-B3C8-16832264C231}"/>
              </a:ext>
            </a:extLst>
          </p:cNvPr>
          <p:cNvSpPr/>
          <p:nvPr/>
        </p:nvSpPr>
        <p:spPr>
          <a:xfrm>
            <a:off x="5771161" y="3934825"/>
            <a:ext cx="4739241" cy="1382390"/>
          </a:xfrm>
          <a:prstGeom prst="roundRect">
            <a:avLst>
              <a:gd name="adj" fmla="val 9449"/>
            </a:avLst>
          </a:prstGeom>
          <a:noFill/>
          <a:ln w="38100" cap="flat" cmpd="sng" algn="ctr">
            <a:solidFill>
              <a:srgbClr val="E4701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bject 25">
            <a:extLst>
              <a:ext uri="{FF2B5EF4-FFF2-40B4-BE49-F238E27FC236}">
                <a16:creationId xmlns:a16="http://schemas.microsoft.com/office/drawing/2014/main" id="{3CA161C9-5FC9-4C88-8613-7C65A20600F4}"/>
              </a:ext>
            </a:extLst>
          </p:cNvPr>
          <p:cNvSpPr/>
          <p:nvPr/>
        </p:nvSpPr>
        <p:spPr>
          <a:xfrm>
            <a:off x="4531713" y="1670607"/>
            <a:ext cx="1239448" cy="1191835"/>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Tree>
    <p:extLst>
      <p:ext uri="{BB962C8B-B14F-4D97-AF65-F5344CB8AC3E}">
        <p14:creationId xmlns:p14="http://schemas.microsoft.com/office/powerpoint/2010/main" val="231405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Entered</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23</a:t>
            </a:fld>
            <a:endParaRPr lang="en-US"/>
          </a:p>
        </p:txBody>
      </p:sp>
      <p:pic>
        <p:nvPicPr>
          <p:cNvPr id="3074" name="Picture 3" descr="image003">
            <a:extLst>
              <a:ext uri="{FF2B5EF4-FFF2-40B4-BE49-F238E27FC236}">
                <a16:creationId xmlns:a16="http://schemas.microsoft.com/office/drawing/2014/main" id="{C9D479C8-DC5A-4C14-AA08-49040FDAD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94" y="2302982"/>
            <a:ext cx="6662641" cy="29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09CD8E54-FC2B-497C-97AF-89B3FC941F0E}"/>
              </a:ext>
            </a:extLst>
          </p:cNvPr>
          <p:cNvSpPr/>
          <p:nvPr/>
        </p:nvSpPr>
        <p:spPr>
          <a:xfrm>
            <a:off x="2444560" y="1426128"/>
            <a:ext cx="2999895"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As you successfully submit your time, a bar graph will appear with daily hours entered.</a:t>
            </a:r>
          </a:p>
        </p:txBody>
      </p:sp>
      <p:sp>
        <p:nvSpPr>
          <p:cNvPr id="9" name="object 31">
            <a:extLst>
              <a:ext uri="{FF2B5EF4-FFF2-40B4-BE49-F238E27FC236}">
                <a16:creationId xmlns:a16="http://schemas.microsoft.com/office/drawing/2014/main" id="{0799B57F-4BE7-4BBF-960D-8368B04A93D6}"/>
              </a:ext>
            </a:extLst>
          </p:cNvPr>
          <p:cNvSpPr/>
          <p:nvPr/>
        </p:nvSpPr>
        <p:spPr>
          <a:xfrm>
            <a:off x="5712903" y="2082284"/>
            <a:ext cx="3521531" cy="1346716"/>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sp>
        <p:nvSpPr>
          <p:cNvPr id="10" name="object 31">
            <a:extLst>
              <a:ext uri="{FF2B5EF4-FFF2-40B4-BE49-F238E27FC236}">
                <a16:creationId xmlns:a16="http://schemas.microsoft.com/office/drawing/2014/main" id="{71E6EF39-E735-4D7F-A5DE-21A321DE5C58}"/>
              </a:ext>
            </a:extLst>
          </p:cNvPr>
          <p:cNvSpPr/>
          <p:nvPr/>
        </p:nvSpPr>
        <p:spPr>
          <a:xfrm>
            <a:off x="8012884" y="4203342"/>
            <a:ext cx="1131115" cy="276138"/>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11" name="Straight Arrow Connector 10">
            <a:extLst>
              <a:ext uri="{FF2B5EF4-FFF2-40B4-BE49-F238E27FC236}">
                <a16:creationId xmlns:a16="http://schemas.microsoft.com/office/drawing/2014/main" id="{D81C54AE-A53E-4338-8A1A-B45E05CB6935}"/>
              </a:ext>
            </a:extLst>
          </p:cNvPr>
          <p:cNvCxnSpPr>
            <a:cxnSpLocks/>
          </p:cNvCxnSpPr>
          <p:nvPr/>
        </p:nvCxnSpPr>
        <p:spPr>
          <a:xfrm>
            <a:off x="4622334" y="2155971"/>
            <a:ext cx="1031846" cy="738231"/>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15" name="Rounded Rectangle 5">
            <a:extLst>
              <a:ext uri="{FF2B5EF4-FFF2-40B4-BE49-F238E27FC236}">
                <a16:creationId xmlns:a16="http://schemas.microsoft.com/office/drawing/2014/main" id="{E31DF041-550E-44A9-B620-6C43C19CCDA6}"/>
              </a:ext>
            </a:extLst>
          </p:cNvPr>
          <p:cNvSpPr/>
          <p:nvPr/>
        </p:nvSpPr>
        <p:spPr>
          <a:xfrm>
            <a:off x="8149612" y="1160921"/>
            <a:ext cx="2496417"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You will see awaiting approval once time is submitted for the week.</a:t>
            </a:r>
          </a:p>
        </p:txBody>
      </p:sp>
      <p:cxnSp>
        <p:nvCxnSpPr>
          <p:cNvPr id="20" name="Straight Arrow Connector 19">
            <a:extLst>
              <a:ext uri="{FF2B5EF4-FFF2-40B4-BE49-F238E27FC236}">
                <a16:creationId xmlns:a16="http://schemas.microsoft.com/office/drawing/2014/main" id="{9314C0E6-A0BF-42D5-9E82-309E905046C4}"/>
              </a:ext>
            </a:extLst>
          </p:cNvPr>
          <p:cNvCxnSpPr>
            <a:cxnSpLocks/>
          </p:cNvCxnSpPr>
          <p:nvPr/>
        </p:nvCxnSpPr>
        <p:spPr>
          <a:xfrm flipH="1">
            <a:off x="9175437" y="1916266"/>
            <a:ext cx="444769" cy="2287076"/>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151138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Expenses - Travel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577130"/>
            <a:ext cx="10139670" cy="3343218"/>
          </a:xfrm>
        </p:spPr>
        <p:txBody>
          <a:bodyPr>
            <a:normAutofit/>
          </a:bodyPr>
          <a:lstStyle/>
          <a:p>
            <a:pPr>
              <a:lnSpc>
                <a:spcPct val="90000"/>
              </a:lnSpc>
            </a:pPr>
            <a:r>
              <a:rPr lang="en-US" sz="2400" dirty="0"/>
              <a:t>If you have approval from your DFR Manager to submit expenses for travel (i.e. training, office coverage), notify your Employee Relations Coordinator prior to the date of travel.</a:t>
            </a:r>
          </a:p>
          <a:p>
            <a:pPr>
              <a:lnSpc>
                <a:spcPct val="90000"/>
              </a:lnSpc>
            </a:pPr>
            <a:r>
              <a:rPr lang="en-US" sz="2400" dirty="0"/>
              <a:t>Your Employee Relations Coordinator will provide you expense submittal instructions.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24</a:t>
            </a:fld>
            <a:endParaRPr lang="en-US"/>
          </a:p>
        </p:txBody>
      </p:sp>
    </p:spTree>
    <p:extLst>
      <p:ext uri="{BB962C8B-B14F-4D97-AF65-F5344CB8AC3E}">
        <p14:creationId xmlns:p14="http://schemas.microsoft.com/office/powerpoint/2010/main" val="300284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Electronic Paycheck Statement Info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98237" y="1275018"/>
            <a:ext cx="11121616" cy="1836999"/>
          </a:xfrm>
        </p:spPr>
        <p:txBody>
          <a:bodyPr>
            <a:normAutofit/>
          </a:bodyPr>
          <a:lstStyle/>
          <a:p>
            <a:r>
              <a:rPr lang="en-US" sz="2000" dirty="0"/>
              <a:t>After you receive your first paycheck, you will be able to access your paystubs online through BCForward ADP log-in.</a:t>
            </a:r>
          </a:p>
          <a:p>
            <a:pPr marL="0"/>
            <a:r>
              <a:rPr lang="en-US" sz="2000" dirty="0">
                <a:latin typeface="Calibri" panose="020F0502020204030204" pitchFamily="34" charset="0"/>
                <a:ea typeface="Calibri" panose="020F0502020204030204" pitchFamily="34" charset="0"/>
                <a:cs typeface="Times New Roman" panose="02020603050405020304" pitchFamily="18" charset="0"/>
              </a:rPr>
              <a:t>You will be responsible for registering your account.</a:t>
            </a:r>
          </a:p>
          <a:p>
            <a:pPr marL="0"/>
            <a:r>
              <a:rPr lang="en-US" sz="2000" dirty="0">
                <a:latin typeface="Calibri" panose="020F0502020204030204" pitchFamily="34" charset="0"/>
                <a:ea typeface="Calibri" panose="020F0502020204030204" pitchFamily="34" charset="0"/>
                <a:cs typeface="Times New Roman" panose="02020603050405020304" pitchFamily="18" charset="0"/>
              </a:rPr>
              <a:t>Complete Registration Instructions are available on the Employee Website.</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25</a:t>
            </a:fld>
            <a:endParaRPr lang="en-US"/>
          </a:p>
        </p:txBody>
      </p:sp>
      <p:pic>
        <p:nvPicPr>
          <p:cNvPr id="7" name="Picture 6">
            <a:extLst>
              <a:ext uri="{FF2B5EF4-FFF2-40B4-BE49-F238E27FC236}">
                <a16:creationId xmlns:a16="http://schemas.microsoft.com/office/drawing/2014/main" id="{5CCFA5BA-DF48-487D-9DBE-54469C673F73}"/>
              </a:ext>
            </a:extLst>
          </p:cNvPr>
          <p:cNvPicPr>
            <a:picLocks noChangeAspect="1"/>
          </p:cNvPicPr>
          <p:nvPr/>
        </p:nvPicPr>
        <p:blipFill>
          <a:blip r:embed="rId2"/>
          <a:stretch>
            <a:fillRect/>
          </a:stretch>
        </p:blipFill>
        <p:spPr>
          <a:xfrm>
            <a:off x="2347520" y="3429000"/>
            <a:ext cx="7303081" cy="2213311"/>
          </a:xfrm>
          <a:prstGeom prst="rect">
            <a:avLst/>
          </a:prstGeom>
          <a:ln>
            <a:solidFill>
              <a:schemeClr val="tx1"/>
            </a:solidFill>
          </a:ln>
        </p:spPr>
      </p:pic>
    </p:spTree>
    <p:extLst>
      <p:ext uri="{BB962C8B-B14F-4D97-AF65-F5344CB8AC3E}">
        <p14:creationId xmlns:p14="http://schemas.microsoft.com/office/powerpoint/2010/main" val="429368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3815" y="530313"/>
            <a:ext cx="6286499" cy="642257"/>
          </a:xfrm>
        </p:spPr>
        <p:txBody>
          <a:bodyPr>
            <a:noAutofit/>
          </a:bodyPr>
          <a:lstStyle/>
          <a:p>
            <a:r>
              <a:rPr lang="en-US" sz="4100" dirty="0"/>
              <a:t>Attendance Expectations</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474594B-518B-41EC-84ED-96AEE067D202}"/>
              </a:ext>
            </a:extLst>
          </p:cNvPr>
          <p:cNvSpPr txBox="1"/>
          <p:nvPr/>
        </p:nvSpPr>
        <p:spPr>
          <a:xfrm>
            <a:off x="5897559" y="1538468"/>
            <a:ext cx="6094428" cy="1754326"/>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Attendance</a:t>
            </a:r>
            <a:endParaRPr lang="en-US" dirty="0">
              <a:solidFill>
                <a:srgbClr val="FFFFFF"/>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Training Attendance Policy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panose="020F0502020204030204"/>
                <a:hlinkClick r:id="rId4" action="ppaction://hlinksldjump">
                  <a:extLst>
                    <a:ext uri="{A12FA001-AC4F-418D-AE19-62706E023703}">
                      <ahyp:hlinkClr xmlns:ahyp="http://schemas.microsoft.com/office/drawing/2018/hyperlinkcolor" val="tx"/>
                    </a:ext>
                  </a:extLst>
                </a:hlinkClick>
              </a:rPr>
              <a:t>Paid Time Off Use</a:t>
            </a:r>
            <a:endParaRPr lang="en-US" dirty="0">
              <a:solidFill>
                <a:srgbClr val="FFFFFF"/>
              </a:solidFill>
              <a:latin typeface="Calibri" panose="020F0502020204030204"/>
              <a:hlinkClick r:id="rId3" action="ppaction://hlinksldjump">
                <a:extLst>
                  <a:ext uri="{A12FA001-AC4F-418D-AE19-62706E023703}">
                    <ahyp:hlinkClr xmlns:ahyp="http://schemas.microsoft.com/office/drawing/2018/hyperlinkcolor" val="tx"/>
                  </a:ext>
                </a:extLst>
              </a:hlinkClick>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Time off Requests </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panose="020F0502020204030204"/>
                <a:hlinkClick r:id="rId6" action="ppaction://hlinksldjump">
                  <a:extLst>
                    <a:ext uri="{A12FA001-AC4F-418D-AE19-62706E023703}">
                      <ahyp:hlinkClr xmlns:ahyp="http://schemas.microsoft.com/office/drawing/2018/hyperlinkcolor" val="tx"/>
                    </a:ext>
                  </a:extLst>
                </a:hlinkClick>
              </a:rPr>
              <a:t>PTO Submission – How-To</a:t>
            </a:r>
            <a:endParaRPr lang="en-US" dirty="0">
              <a:solidFill>
                <a:srgbClr val="FFFFFF"/>
              </a:solidFill>
            </a:endParaRPr>
          </a:p>
          <a:p>
            <a:pPr lvl="1" algn="r"/>
            <a:r>
              <a:rPr lang="en-US" dirty="0">
                <a:solidFill>
                  <a:srgbClr val="FFFFFF"/>
                </a:solidFill>
                <a:hlinkClick r:id="rId7" action="ppaction://hlinksldjump">
                  <a:extLst>
                    <a:ext uri="{A12FA001-AC4F-418D-AE19-62706E023703}">
                      <ahyp:hlinkClr xmlns:ahyp="http://schemas.microsoft.com/office/drawing/2018/hyperlinkcolor" val="tx"/>
                    </a:ext>
                  </a:extLst>
                </a:hlinkClick>
              </a:rPr>
              <a:t>Call Off Procedure</a:t>
            </a:r>
            <a:endParaRPr lang="en-US" dirty="0">
              <a:solidFill>
                <a:srgbClr val="FFFFFF"/>
              </a:solidFill>
            </a:endParaRPr>
          </a:p>
        </p:txBody>
      </p:sp>
    </p:spTree>
    <p:extLst>
      <p:ext uri="{BB962C8B-B14F-4D97-AF65-F5344CB8AC3E}">
        <p14:creationId xmlns:p14="http://schemas.microsoft.com/office/powerpoint/2010/main" val="2606614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031804"/>
            <a:ext cx="11121616" cy="5578546"/>
          </a:xfrm>
        </p:spPr>
        <p:txBody>
          <a:bodyPr>
            <a:normAutofit/>
          </a:bodyPr>
          <a:lstStyle/>
          <a:p>
            <a:pPr lvl="0"/>
            <a:r>
              <a:rPr lang="en-US" sz="2400" dirty="0"/>
              <a:t>You will be able to work 37.5 hours per week, 7.5 hours each day.</a:t>
            </a:r>
          </a:p>
          <a:p>
            <a:pPr lvl="1"/>
            <a:r>
              <a:rPr lang="en-US" sz="2000" dirty="0"/>
              <a:t>All FSSA offices are open for business Monday through Friday from 8:00 a.m. to 4:30 p.m. </a:t>
            </a:r>
          </a:p>
          <a:p>
            <a:pPr lvl="1"/>
            <a:r>
              <a:rPr lang="en-US" sz="2000" dirty="0"/>
              <a:t>Information on break and lunch times will be provided by your DFR local office manager.</a:t>
            </a:r>
          </a:p>
          <a:p>
            <a:pPr lvl="1"/>
            <a:r>
              <a:rPr lang="en-US" sz="2000" dirty="0"/>
              <a:t>Any adjustment to your normal work schedule (i.e. shortened lunch, late arrival, etc.) requires prior approval from your DFR local office manager and your Employee Relations Coordinator.</a:t>
            </a:r>
          </a:p>
          <a:p>
            <a:pPr>
              <a:lnSpc>
                <a:spcPct val="90000"/>
              </a:lnSpc>
            </a:pPr>
            <a:r>
              <a:rPr lang="en-US" sz="2400" dirty="0"/>
              <a:t>You are responsible for maintaining excellent attendance, which means:</a:t>
            </a:r>
          </a:p>
          <a:p>
            <a:pPr lvl="1">
              <a:lnSpc>
                <a:spcPct val="90000"/>
              </a:lnSpc>
            </a:pPr>
            <a:r>
              <a:rPr lang="en-US" sz="2000" dirty="0"/>
              <a:t>Reporting to work on time as scheduled</a:t>
            </a:r>
          </a:p>
          <a:p>
            <a:pPr lvl="1">
              <a:lnSpc>
                <a:spcPct val="90000"/>
              </a:lnSpc>
            </a:pPr>
            <a:r>
              <a:rPr lang="en-US" sz="2000" dirty="0"/>
              <a:t>Returning from breaks and lunch on time</a:t>
            </a:r>
          </a:p>
          <a:p>
            <a:pPr lvl="1">
              <a:lnSpc>
                <a:spcPct val="90000"/>
              </a:lnSpc>
            </a:pPr>
            <a:r>
              <a:rPr lang="en-US" sz="2000" dirty="0"/>
              <a:t>Working until the end of the scheduled workday</a:t>
            </a:r>
          </a:p>
          <a:p>
            <a:pPr lvl="1">
              <a:lnSpc>
                <a:spcPct val="90000"/>
              </a:lnSpc>
            </a:pPr>
            <a:r>
              <a:rPr lang="en-US" sz="2000" dirty="0"/>
              <a:t>Requesting time off in advance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27</a:t>
            </a:fld>
            <a:endParaRPr lang="en-US"/>
          </a:p>
        </p:txBody>
      </p:sp>
    </p:spTree>
    <p:extLst>
      <p:ext uri="{BB962C8B-B14F-4D97-AF65-F5344CB8AC3E}">
        <p14:creationId xmlns:p14="http://schemas.microsoft.com/office/powerpoint/2010/main" val="16416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Attendance Continued</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71574"/>
            <a:ext cx="11121616" cy="5326880"/>
          </a:xfrm>
        </p:spPr>
        <p:txBody>
          <a:bodyPr vert="horz" lIns="91440" tIns="45720" rIns="91440" bIns="45720" rtlCol="0" anchor="t">
            <a:normAutofit/>
          </a:bodyPr>
          <a:lstStyle/>
          <a:p>
            <a:pPr marL="914400" lvl="2" indent="0">
              <a:buNone/>
            </a:pPr>
            <a:endParaRPr lang="en-US" sz="1900" dirty="0"/>
          </a:p>
          <a:p>
            <a:pPr>
              <a:lnSpc>
                <a:spcPct val="90000"/>
              </a:lnSpc>
            </a:pPr>
            <a:r>
              <a:rPr lang="en-US" sz="2400" dirty="0"/>
              <a:t>All absences must be pre-approved by your DFR Manager and Employee Relations Coordinator.</a:t>
            </a:r>
          </a:p>
          <a:p>
            <a:pPr>
              <a:lnSpc>
                <a:spcPct val="90000"/>
              </a:lnSpc>
            </a:pPr>
            <a:r>
              <a:rPr lang="en-US" sz="2400" dirty="0"/>
              <a:t>Send any doctors’ notes, court/jury duty statements, and any other form of documentation to your Employee Relations Coordinator only.</a:t>
            </a:r>
          </a:p>
          <a:p>
            <a:pPr>
              <a:lnSpc>
                <a:spcPct val="90000"/>
              </a:lnSpc>
            </a:pPr>
            <a:r>
              <a:rPr lang="en-US" sz="2400" dirty="0"/>
              <a:t>Reoccurring absences and tardiness will result in warnings up to and including termination.</a:t>
            </a:r>
          </a:p>
          <a:p>
            <a:pPr>
              <a:lnSpc>
                <a:spcPct val="90000"/>
              </a:lnSpc>
            </a:pPr>
            <a:r>
              <a:rPr lang="en-US" sz="2400" dirty="0"/>
              <a:t>Three days of no call, no show will be considered job abandonment and a voluntary resignation.</a:t>
            </a:r>
          </a:p>
          <a:p>
            <a:pPr>
              <a:lnSpc>
                <a:spcPct val="90000"/>
              </a:lnSpc>
            </a:pPr>
            <a:r>
              <a:rPr lang="en-US" sz="2400" dirty="0"/>
              <a:t>One day of no call, no show may be subject to termination.</a:t>
            </a:r>
          </a:p>
          <a:p>
            <a:pPr>
              <a:lnSpc>
                <a:spcPct val="90000"/>
              </a:lnSpc>
            </a:pPr>
            <a:r>
              <a:rPr lang="en-US" sz="2400" dirty="0"/>
              <a:t>For types of leaves of absences please contact BCforward.</a:t>
            </a:r>
          </a:p>
          <a:p>
            <a:pPr>
              <a:lnSpc>
                <a:spcPct val="90000"/>
              </a:lnSpc>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28</a:t>
            </a:fld>
            <a:endParaRPr lang="en-US"/>
          </a:p>
        </p:txBody>
      </p:sp>
    </p:spTree>
    <p:extLst>
      <p:ext uri="{BB962C8B-B14F-4D97-AF65-F5344CB8AC3E}">
        <p14:creationId xmlns:p14="http://schemas.microsoft.com/office/powerpoint/2010/main" val="103670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Training Attendance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59497"/>
            <a:ext cx="11121616" cy="5196853"/>
          </a:xfrm>
        </p:spPr>
        <p:txBody>
          <a:bodyPr>
            <a:normAutofit/>
          </a:bodyPr>
          <a:lstStyle/>
          <a:p>
            <a:pPr lvl="0"/>
            <a:r>
              <a:rPr lang="en-US" sz="2400" dirty="0"/>
              <a:t>Attendance in Training is crucial to the overall success of the individual. </a:t>
            </a:r>
          </a:p>
          <a:p>
            <a:pPr lvl="0"/>
            <a:r>
              <a:rPr lang="en-US" sz="2400" dirty="0"/>
              <a:t>The expectation is that trainees are present for the entire length of training. </a:t>
            </a:r>
          </a:p>
          <a:p>
            <a:pPr>
              <a:lnSpc>
                <a:spcPct val="90000"/>
              </a:lnSpc>
            </a:pPr>
            <a:r>
              <a:rPr lang="en-US" sz="2400" dirty="0"/>
              <a:t>The following guidelines are established to ensure trainees are able to successfully complete training and meet/exceed quality and tasks per hour (TPH) expectations in production</a:t>
            </a:r>
          </a:p>
          <a:p>
            <a:pPr lvl="1">
              <a:lnSpc>
                <a:spcPct val="90000"/>
              </a:lnSpc>
            </a:pPr>
            <a:r>
              <a:rPr lang="en-US" sz="2400" dirty="0"/>
              <a:t>For training classes greater than 8 weeks, the trainee cannot miss more than 24 hours (3 days) of training. </a:t>
            </a:r>
          </a:p>
          <a:p>
            <a:pPr lvl="1">
              <a:lnSpc>
                <a:spcPct val="90000"/>
              </a:lnSpc>
            </a:pPr>
            <a:r>
              <a:rPr lang="en-US" sz="2400" dirty="0"/>
              <a:t>For training classes ranging approximately 2 to 3 weeks, the trainee cannot miss more than 8 hours (1 day) of training. </a:t>
            </a:r>
          </a:p>
          <a:p>
            <a:pPr>
              <a:lnSpc>
                <a:spcPct val="90000"/>
              </a:lnSpc>
            </a:pPr>
            <a:r>
              <a:rPr lang="en-US" sz="2400" dirty="0"/>
              <a:t>Special consideration may be granted based on extenuating circumstances as agreed on by the DFR Manager and the Training Manager.</a:t>
            </a:r>
          </a:p>
          <a:p>
            <a:pPr lvl="1"/>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29</a:t>
            </a:fld>
            <a:endParaRPr lang="en-US"/>
          </a:p>
        </p:txBody>
      </p:sp>
    </p:spTree>
    <p:extLst>
      <p:ext uri="{BB962C8B-B14F-4D97-AF65-F5344CB8AC3E}">
        <p14:creationId xmlns:p14="http://schemas.microsoft.com/office/powerpoint/2010/main" val="185473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02301" y="146050"/>
            <a:ext cx="6286499" cy="642257"/>
          </a:xfrm>
        </p:spPr>
        <p:txBody>
          <a:bodyPr/>
          <a:lstStyle/>
          <a:p>
            <a:r>
              <a:rPr lang="en-US" b="1" dirty="0"/>
              <a:t>Overview</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A95815F-4AD7-4C72-B2BC-0899470F2238}"/>
              </a:ext>
            </a:extLst>
          </p:cNvPr>
          <p:cNvSpPr txBox="1"/>
          <p:nvPr/>
        </p:nvSpPr>
        <p:spPr>
          <a:xfrm>
            <a:off x="468652" y="1011960"/>
            <a:ext cx="11509337" cy="3693319"/>
          </a:xfrm>
          <a:prstGeom prst="rect">
            <a:avLst/>
          </a:prstGeom>
          <a:noFill/>
        </p:spPr>
        <p:txBody>
          <a:bodyPr wrap="square" rtlCol="0">
            <a:spAutoFit/>
          </a:bodyPr>
          <a:lstStyle/>
          <a:p>
            <a:pPr algn="r"/>
            <a:endParaRPr lang="en-US" b="1" dirty="0">
              <a:solidFill>
                <a:srgbClr val="FFFFFF"/>
              </a:solidFill>
            </a:endParaRPr>
          </a:p>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EEO</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Point of Contact</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Employer</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Knowledge Services and DFR Partnership</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Employee Website</a:t>
            </a:r>
            <a:endParaRPr lang="en-US" dirty="0">
              <a:solidFill>
                <a:schemeClr val="bg1"/>
              </a:solidFill>
            </a:endParaRPr>
          </a:p>
          <a:p>
            <a:pPr lvl="1" algn="r"/>
            <a:endParaRPr lang="en-US" dirty="0">
              <a:solidFill>
                <a:schemeClr val="bg1"/>
              </a:solidFill>
            </a:endParaRPr>
          </a:p>
          <a:p>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p>
          <a:p>
            <a:r>
              <a:rPr lang="en-US" dirty="0"/>
              <a:t>	</a:t>
            </a:r>
          </a:p>
          <a:p>
            <a:endParaRPr lang="en-US" dirty="0"/>
          </a:p>
        </p:txBody>
      </p:sp>
    </p:spTree>
    <p:extLst>
      <p:ext uri="{BB962C8B-B14F-4D97-AF65-F5344CB8AC3E}">
        <p14:creationId xmlns:p14="http://schemas.microsoft.com/office/powerpoint/2010/main" val="1608351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Use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447236" y="1300484"/>
            <a:ext cx="11121616" cy="4622143"/>
          </a:xfrm>
        </p:spPr>
        <p:txBody>
          <a:bodyPr vert="horz" lIns="91440" tIns="45720" rIns="91440" bIns="45720" rtlCol="0" anchor="t">
            <a:normAutofit fontScale="92500" lnSpcReduction="10000"/>
          </a:bodyPr>
          <a:lstStyle/>
          <a:p>
            <a:r>
              <a:rPr lang="en-US" sz="2400" dirty="0"/>
              <a:t>Employees are </a:t>
            </a:r>
            <a:r>
              <a:rPr lang="en-US" sz="2400" u="sng" dirty="0"/>
              <a:t>REQUIRED</a:t>
            </a:r>
            <a:r>
              <a:rPr lang="en-US" sz="2400" dirty="0"/>
              <a:t> to utilize PTO for any time off work - which may include vacation, illness,  personal business, etc.</a:t>
            </a:r>
          </a:p>
          <a:p>
            <a:r>
              <a:rPr lang="en-US" sz="2400" dirty="0"/>
              <a:t>As a general guideline, unpaid time off should only be used for emergencies or prior approved absences, in the event PTO is unavailable. </a:t>
            </a:r>
          </a:p>
          <a:p>
            <a:r>
              <a:rPr lang="en-US" sz="2400" dirty="0"/>
              <a:t>Unauthorized leave may be subject to disciplinary action. </a:t>
            </a:r>
          </a:p>
          <a:p>
            <a:r>
              <a:rPr lang="en-US" sz="2400" dirty="0"/>
              <a:t>You start accruing PTO hours on your start date on the DFR project.</a:t>
            </a:r>
          </a:p>
          <a:p>
            <a:pPr lvl="0"/>
            <a:r>
              <a:rPr lang="en-US" sz="2400" dirty="0"/>
              <a:t>PTO is calculated at an accrual rate based upon every hour worked.</a:t>
            </a:r>
            <a:endParaRPr lang="en-US" sz="2400" dirty="0">
              <a:cs typeface="Calibri"/>
            </a:endParaRPr>
          </a:p>
          <a:p>
            <a:pPr lvl="0"/>
            <a:r>
              <a:rPr lang="en-US" sz="2400" dirty="0"/>
              <a:t>If an employee ends their assignment with PTO in their balance, these hours will be paid out on separate check the week following their final check. This payout is not to exceed 40 hours.</a:t>
            </a:r>
          </a:p>
          <a:p>
            <a:pPr lvl="0"/>
            <a:r>
              <a:rPr lang="en-US" sz="2400" dirty="0"/>
              <a:t>To utilize accrued PTO, a PTO Submission Form must be completed.</a:t>
            </a:r>
            <a:endParaRPr lang="en-US" sz="2400" dirty="0">
              <a:cs typeface="Calibri"/>
            </a:endParaRPr>
          </a:p>
          <a:p>
            <a:pPr lvl="0"/>
            <a:endParaRPr lang="en-US" sz="2200" dirty="0"/>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30</a:t>
            </a:fld>
            <a:endParaRPr lang="en-US"/>
          </a:p>
        </p:txBody>
      </p:sp>
    </p:spTree>
    <p:extLst>
      <p:ext uri="{BB962C8B-B14F-4D97-AF65-F5344CB8AC3E}">
        <p14:creationId xmlns:p14="http://schemas.microsoft.com/office/powerpoint/2010/main" val="4225709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E9B-AEE4-4B3E-B698-B59B2866676E}"/>
              </a:ext>
            </a:extLst>
          </p:cNvPr>
          <p:cNvSpPr>
            <a:spLocks noGrp="1"/>
          </p:cNvSpPr>
          <p:nvPr>
            <p:ph type="title"/>
          </p:nvPr>
        </p:nvSpPr>
        <p:spPr/>
        <p:txBody>
          <a:bodyPr/>
          <a:lstStyle/>
          <a:p>
            <a:r>
              <a:rPr lang="en-US"/>
              <a:t>Time Off Request Process</a:t>
            </a:r>
          </a:p>
        </p:txBody>
      </p:sp>
      <p:sp>
        <p:nvSpPr>
          <p:cNvPr id="5" name="Slide Number Placeholder 4">
            <a:extLst>
              <a:ext uri="{FF2B5EF4-FFF2-40B4-BE49-F238E27FC236}">
                <a16:creationId xmlns:a16="http://schemas.microsoft.com/office/drawing/2014/main" id="{80F1C8CD-DE3C-4E12-A00F-22E4160B7D62}"/>
              </a:ext>
            </a:extLst>
          </p:cNvPr>
          <p:cNvSpPr>
            <a:spLocks noGrp="1"/>
          </p:cNvSpPr>
          <p:nvPr>
            <p:ph type="sldNum" sz="quarter" idx="16"/>
          </p:nvPr>
        </p:nvSpPr>
        <p:spPr/>
        <p:txBody>
          <a:bodyPr/>
          <a:lstStyle/>
          <a:p>
            <a:fld id="{334599CE-9AC8-493D-9636-F7C5D97DA203}" type="slidenum">
              <a:rPr lang="en-US" smtClean="0"/>
              <a:pPr/>
              <a:t>31</a:t>
            </a:fld>
            <a:endParaRPr lang="en-US"/>
          </a:p>
        </p:txBody>
      </p:sp>
      <p:sp>
        <p:nvSpPr>
          <p:cNvPr id="7" name="TextBox 6">
            <a:extLst>
              <a:ext uri="{FF2B5EF4-FFF2-40B4-BE49-F238E27FC236}">
                <a16:creationId xmlns:a16="http://schemas.microsoft.com/office/drawing/2014/main" id="{407E4136-D821-4EF0-96E1-CD39F742351A}"/>
              </a:ext>
            </a:extLst>
          </p:cNvPr>
          <p:cNvSpPr txBox="1"/>
          <p:nvPr/>
        </p:nvSpPr>
        <p:spPr>
          <a:xfrm>
            <a:off x="514347" y="5619750"/>
            <a:ext cx="7435433" cy="646331"/>
          </a:xfrm>
          <a:prstGeom prst="rect">
            <a:avLst/>
          </a:prstGeom>
          <a:noFill/>
        </p:spPr>
        <p:txBody>
          <a:bodyPr wrap="none" rtlCol="0">
            <a:spAutoFit/>
          </a:bodyPr>
          <a:lstStyle/>
          <a:p>
            <a:r>
              <a:rPr lang="en-US" dirty="0"/>
              <a:t>Complete Time Off Policy can be found on the Employee Website: </a:t>
            </a:r>
          </a:p>
          <a:p>
            <a:r>
              <a:rPr lang="en-US" dirty="0">
                <a:hlinkClick r:id="rId3"/>
              </a:rPr>
              <a:t>https://programs.knowledgeservices.com/docs/dfr/DFR_Time_Off_Policy.pdf</a:t>
            </a:r>
            <a:endParaRPr lang="en-US" dirty="0"/>
          </a:p>
        </p:txBody>
      </p:sp>
      <p:sp>
        <p:nvSpPr>
          <p:cNvPr id="9" name="Rectangle 8">
            <a:extLst>
              <a:ext uri="{FF2B5EF4-FFF2-40B4-BE49-F238E27FC236}">
                <a16:creationId xmlns:a16="http://schemas.microsoft.com/office/drawing/2014/main" id="{D66E0DA7-D5DF-407A-A606-DEC48849D388}"/>
              </a:ext>
            </a:extLst>
          </p:cNvPr>
          <p:cNvSpPr/>
          <p:nvPr/>
        </p:nvSpPr>
        <p:spPr>
          <a:xfrm>
            <a:off x="8429627" y="4234285"/>
            <a:ext cx="276225"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70B7E85-5FF3-4C50-B2A5-046D95791404}"/>
              </a:ext>
            </a:extLst>
          </p:cNvPr>
          <p:cNvGrpSpPr/>
          <p:nvPr/>
        </p:nvGrpSpPr>
        <p:grpSpPr>
          <a:xfrm>
            <a:off x="733903" y="1629516"/>
            <a:ext cx="10724191" cy="2076554"/>
            <a:chOff x="733903" y="1629516"/>
            <a:chExt cx="10724191" cy="2076554"/>
          </a:xfrm>
        </p:grpSpPr>
        <p:sp>
          <p:nvSpPr>
            <p:cNvPr id="17" name="Freeform: Shape 16">
              <a:extLst>
                <a:ext uri="{FF2B5EF4-FFF2-40B4-BE49-F238E27FC236}">
                  <a16:creationId xmlns:a16="http://schemas.microsoft.com/office/drawing/2014/main" id="{8B3C6FC0-43C5-46D7-9441-4FDFB091D1D5}"/>
                </a:ext>
              </a:extLst>
            </p:cNvPr>
            <p:cNvSpPr/>
            <p:nvPr/>
          </p:nvSpPr>
          <p:spPr>
            <a:xfrm>
              <a:off x="733903"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requests time off via email to DFR Management and KS</a:t>
              </a:r>
            </a:p>
          </p:txBody>
        </p:sp>
        <p:sp>
          <p:nvSpPr>
            <p:cNvPr id="18" name="Freeform: Shape 17">
              <a:extLst>
                <a:ext uri="{FF2B5EF4-FFF2-40B4-BE49-F238E27FC236}">
                  <a16:creationId xmlns:a16="http://schemas.microsoft.com/office/drawing/2014/main" id="{44218FC1-8C2A-40D8-9BD9-37A58E228E25}"/>
                </a:ext>
              </a:extLst>
            </p:cNvPr>
            <p:cNvSpPr/>
            <p:nvPr/>
          </p:nvSpPr>
          <p:spPr>
            <a:xfrm>
              <a:off x="2521268"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9" name="Freeform: Shape 18">
              <a:extLst>
                <a:ext uri="{FF2B5EF4-FFF2-40B4-BE49-F238E27FC236}">
                  <a16:creationId xmlns:a16="http://schemas.microsoft.com/office/drawing/2014/main" id="{A69D5FE3-8DE7-46D9-9342-04A4C17095C9}"/>
                </a:ext>
              </a:extLst>
            </p:cNvPr>
            <p:cNvSpPr/>
            <p:nvPr/>
          </p:nvSpPr>
          <p:spPr>
            <a:xfrm>
              <a:off x="3008732"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DFR Manager responds to email and provides recommendation based upon operational need</a:t>
              </a:r>
            </a:p>
          </p:txBody>
        </p:sp>
        <p:sp>
          <p:nvSpPr>
            <p:cNvPr id="20" name="Freeform: Shape 19">
              <a:extLst>
                <a:ext uri="{FF2B5EF4-FFF2-40B4-BE49-F238E27FC236}">
                  <a16:creationId xmlns:a16="http://schemas.microsoft.com/office/drawing/2014/main" id="{F4027051-6BE7-4EF2-808F-75982265F8F2}"/>
                </a:ext>
              </a:extLst>
            </p:cNvPr>
            <p:cNvSpPr/>
            <p:nvPr/>
          </p:nvSpPr>
          <p:spPr>
            <a:xfrm>
              <a:off x="4796097"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1" name="Freeform: Shape 20">
              <a:extLst>
                <a:ext uri="{FF2B5EF4-FFF2-40B4-BE49-F238E27FC236}">
                  <a16:creationId xmlns:a16="http://schemas.microsoft.com/office/drawing/2014/main" id="{B9C9665C-731A-4318-B119-318F679F45C3}"/>
                </a:ext>
              </a:extLst>
            </p:cNvPr>
            <p:cNvSpPr/>
            <p:nvPr/>
          </p:nvSpPr>
          <p:spPr>
            <a:xfrm>
              <a:off x="5283560"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rgbClr val="6B6B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KS approves/denies time off request and informs Employee and Manager via email</a:t>
              </a:r>
            </a:p>
          </p:txBody>
        </p:sp>
        <p:sp>
          <p:nvSpPr>
            <p:cNvPr id="22" name="Freeform: Shape 21">
              <a:extLst>
                <a:ext uri="{FF2B5EF4-FFF2-40B4-BE49-F238E27FC236}">
                  <a16:creationId xmlns:a16="http://schemas.microsoft.com/office/drawing/2014/main" id="{62592C42-BA89-480B-99BF-3DF189816042}"/>
                </a:ext>
              </a:extLst>
            </p:cNvPr>
            <p:cNvSpPr/>
            <p:nvPr/>
          </p:nvSpPr>
          <p:spPr>
            <a:xfrm>
              <a:off x="7070926"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3" name="Freeform: Shape 22">
              <a:extLst>
                <a:ext uri="{FF2B5EF4-FFF2-40B4-BE49-F238E27FC236}">
                  <a16:creationId xmlns:a16="http://schemas.microsoft.com/office/drawing/2014/main" id="{677083F8-A275-4B86-9103-6AB36F54BBAA}"/>
                </a:ext>
              </a:extLst>
            </p:cNvPr>
            <p:cNvSpPr/>
            <p:nvPr/>
          </p:nvSpPr>
          <p:spPr>
            <a:xfrm>
              <a:off x="7558389"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If approved, Employee submits online time off form to KS</a:t>
              </a:r>
            </a:p>
          </p:txBody>
        </p:sp>
        <p:sp>
          <p:nvSpPr>
            <p:cNvPr id="24" name="Freeform: Shape 23">
              <a:extLst>
                <a:ext uri="{FF2B5EF4-FFF2-40B4-BE49-F238E27FC236}">
                  <a16:creationId xmlns:a16="http://schemas.microsoft.com/office/drawing/2014/main" id="{C658DF89-03E0-4D76-B0A6-8CE3C287D73B}"/>
                </a:ext>
              </a:extLst>
            </p:cNvPr>
            <p:cNvSpPr/>
            <p:nvPr/>
          </p:nvSpPr>
          <p:spPr>
            <a:xfrm>
              <a:off x="9345754"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5" name="Freeform: Shape 24">
              <a:extLst>
                <a:ext uri="{FF2B5EF4-FFF2-40B4-BE49-F238E27FC236}">
                  <a16:creationId xmlns:a16="http://schemas.microsoft.com/office/drawing/2014/main" id="{D3F09128-289A-4033-88C2-255B32764465}"/>
                </a:ext>
              </a:extLst>
            </p:cNvPr>
            <p:cNvSpPr/>
            <p:nvPr/>
          </p:nvSpPr>
          <p:spPr>
            <a:xfrm>
              <a:off x="9833217"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takes time off</a:t>
              </a:r>
            </a:p>
          </p:txBody>
        </p:sp>
      </p:grpSp>
      <p:sp>
        <p:nvSpPr>
          <p:cNvPr id="10" name="Rectangle 9">
            <a:extLst>
              <a:ext uri="{FF2B5EF4-FFF2-40B4-BE49-F238E27FC236}">
                <a16:creationId xmlns:a16="http://schemas.microsoft.com/office/drawing/2014/main" id="{5D82EAD7-30F7-42AF-B0A8-64CF9C548DB0}"/>
              </a:ext>
            </a:extLst>
          </p:cNvPr>
          <p:cNvSpPr/>
          <p:nvPr/>
        </p:nvSpPr>
        <p:spPr>
          <a:xfrm>
            <a:off x="8429626" y="5048250"/>
            <a:ext cx="276225" cy="285750"/>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37B76D-56C1-4CA5-B95A-42BB76310EFC}"/>
              </a:ext>
            </a:extLst>
          </p:cNvPr>
          <p:cNvSpPr/>
          <p:nvPr/>
        </p:nvSpPr>
        <p:spPr>
          <a:xfrm>
            <a:off x="8429626" y="4642882"/>
            <a:ext cx="276225" cy="285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099F85-B038-4780-B5CA-00B1026DCAE2}"/>
              </a:ext>
            </a:extLst>
          </p:cNvPr>
          <p:cNvSpPr txBox="1"/>
          <p:nvPr/>
        </p:nvSpPr>
        <p:spPr>
          <a:xfrm>
            <a:off x="8689649" y="4192494"/>
            <a:ext cx="1714500" cy="369332"/>
          </a:xfrm>
          <a:prstGeom prst="rect">
            <a:avLst/>
          </a:prstGeom>
          <a:noFill/>
        </p:spPr>
        <p:txBody>
          <a:bodyPr wrap="square" rtlCol="0">
            <a:spAutoFit/>
          </a:bodyPr>
          <a:lstStyle/>
          <a:p>
            <a:r>
              <a:rPr lang="en-US" dirty="0"/>
              <a:t>KS Employee</a:t>
            </a:r>
          </a:p>
        </p:txBody>
      </p:sp>
      <p:sp>
        <p:nvSpPr>
          <p:cNvPr id="14" name="TextBox 13">
            <a:extLst>
              <a:ext uri="{FF2B5EF4-FFF2-40B4-BE49-F238E27FC236}">
                <a16:creationId xmlns:a16="http://schemas.microsoft.com/office/drawing/2014/main" id="{EDA978B2-6E18-47EC-B049-E0269269218B}"/>
              </a:ext>
            </a:extLst>
          </p:cNvPr>
          <p:cNvSpPr txBox="1"/>
          <p:nvPr/>
        </p:nvSpPr>
        <p:spPr>
          <a:xfrm>
            <a:off x="8689649" y="4600388"/>
            <a:ext cx="2057400" cy="369332"/>
          </a:xfrm>
          <a:prstGeom prst="rect">
            <a:avLst/>
          </a:prstGeom>
          <a:noFill/>
        </p:spPr>
        <p:txBody>
          <a:bodyPr wrap="square" rtlCol="0">
            <a:spAutoFit/>
          </a:bodyPr>
          <a:lstStyle/>
          <a:p>
            <a:r>
              <a:rPr lang="en-US" dirty="0"/>
              <a:t>DFR Manager</a:t>
            </a:r>
          </a:p>
        </p:txBody>
      </p:sp>
      <p:sp>
        <p:nvSpPr>
          <p:cNvPr id="15" name="TextBox 14">
            <a:extLst>
              <a:ext uri="{FF2B5EF4-FFF2-40B4-BE49-F238E27FC236}">
                <a16:creationId xmlns:a16="http://schemas.microsoft.com/office/drawing/2014/main" id="{CE1E6D81-E18C-47C2-A36D-7DD971102F32}"/>
              </a:ext>
            </a:extLst>
          </p:cNvPr>
          <p:cNvSpPr txBox="1"/>
          <p:nvPr/>
        </p:nvSpPr>
        <p:spPr>
          <a:xfrm>
            <a:off x="8689649" y="5009688"/>
            <a:ext cx="2057400" cy="369332"/>
          </a:xfrm>
          <a:prstGeom prst="rect">
            <a:avLst/>
          </a:prstGeom>
          <a:noFill/>
        </p:spPr>
        <p:txBody>
          <a:bodyPr wrap="square" rtlCol="0">
            <a:spAutoFit/>
          </a:bodyPr>
          <a:lstStyle/>
          <a:p>
            <a:r>
              <a:rPr lang="en-US" dirty="0"/>
              <a:t>KS Program Team</a:t>
            </a:r>
          </a:p>
        </p:txBody>
      </p:sp>
      <p:sp>
        <p:nvSpPr>
          <p:cNvPr id="4" name="Speech Bubble: Rectangle 3">
            <a:extLst>
              <a:ext uri="{FF2B5EF4-FFF2-40B4-BE49-F238E27FC236}">
                <a16:creationId xmlns:a16="http://schemas.microsoft.com/office/drawing/2014/main" id="{D9CE2695-AE8A-E363-5553-C7FA228E4401}"/>
              </a:ext>
            </a:extLst>
          </p:cNvPr>
          <p:cNvSpPr/>
          <p:nvPr/>
        </p:nvSpPr>
        <p:spPr>
          <a:xfrm>
            <a:off x="3083170" y="3989832"/>
            <a:ext cx="2200389" cy="1344168"/>
          </a:xfrm>
          <a:prstGeom prst="wedgeRect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solidFill>
                  <a:schemeClr val="tx1"/>
                </a:solidFill>
              </a:rPr>
              <a:t>Can I have 5/24 off for a medical procedure?</a:t>
            </a:r>
          </a:p>
          <a:p>
            <a:pPr algn="ctr"/>
            <a:r>
              <a:rPr lang="en-US" sz="1200" i="1" dirty="0">
                <a:solidFill>
                  <a:schemeClr val="accent2"/>
                </a:solidFill>
              </a:rPr>
              <a:t>instead of</a:t>
            </a:r>
          </a:p>
          <a:p>
            <a:pPr algn="ctr"/>
            <a:r>
              <a:rPr lang="en-US" sz="1600" dirty="0">
                <a:solidFill>
                  <a:schemeClr val="tx1"/>
                </a:solidFill>
              </a:rPr>
              <a:t>I will not be in on 5/24.</a:t>
            </a:r>
          </a:p>
        </p:txBody>
      </p:sp>
      <p:sp>
        <p:nvSpPr>
          <p:cNvPr id="6" name="TextBox 5">
            <a:extLst>
              <a:ext uri="{FF2B5EF4-FFF2-40B4-BE49-F238E27FC236}">
                <a16:creationId xmlns:a16="http://schemas.microsoft.com/office/drawing/2014/main" id="{FC9EA3FD-F06F-7781-095C-47161B53D43C}"/>
              </a:ext>
            </a:extLst>
          </p:cNvPr>
          <p:cNvSpPr txBox="1"/>
          <p:nvPr/>
        </p:nvSpPr>
        <p:spPr>
          <a:xfrm>
            <a:off x="1378063" y="4062578"/>
            <a:ext cx="1624878" cy="584775"/>
          </a:xfrm>
          <a:prstGeom prst="rect">
            <a:avLst/>
          </a:prstGeom>
          <a:noFill/>
        </p:spPr>
        <p:txBody>
          <a:bodyPr wrap="square" rtlCol="0">
            <a:spAutoFit/>
          </a:bodyPr>
          <a:lstStyle/>
          <a:p>
            <a:r>
              <a:rPr lang="en-US" sz="1600" dirty="0"/>
              <a:t>Remember to request, not tell:  </a:t>
            </a:r>
          </a:p>
        </p:txBody>
      </p:sp>
    </p:spTree>
    <p:extLst>
      <p:ext uri="{BB962C8B-B14F-4D97-AF65-F5344CB8AC3E}">
        <p14:creationId xmlns:p14="http://schemas.microsoft.com/office/powerpoint/2010/main" val="735734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PTO Submission Form</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76462"/>
            <a:ext cx="11121616" cy="3655408"/>
          </a:xfrm>
        </p:spPr>
        <p:txBody>
          <a:bodyPr>
            <a:normAutofit fontScale="85000" lnSpcReduction="20000"/>
          </a:bodyPr>
          <a:lstStyle/>
          <a:p>
            <a:r>
              <a:rPr lang="en-US" sz="2600" dirty="0"/>
              <a:t>If the time off request has been approved by both KS and DFR Management, you will then complete a PTO Submission Form.</a:t>
            </a:r>
          </a:p>
          <a:p>
            <a:r>
              <a:rPr lang="en-US" sz="2600" dirty="0"/>
              <a:t>The PTO Submission Form is available on the employee site.</a:t>
            </a:r>
          </a:p>
          <a:p>
            <a:r>
              <a:rPr lang="en-US" sz="2600" dirty="0"/>
              <a:t>PTO Submission Forms are due by 10:00 AM EST on Mondays for the prior week.</a:t>
            </a:r>
          </a:p>
          <a:p>
            <a:pPr lvl="1"/>
            <a:r>
              <a:rPr lang="en-US" sz="2200" dirty="0"/>
              <a:t>If the PTO Submission Form is submitted past the deadline, then the PTO hours will not be processed until the following pay period.</a:t>
            </a:r>
          </a:p>
          <a:p>
            <a:r>
              <a:rPr lang="en-US" sz="2600" dirty="0"/>
              <a:t>You will receive a confirmation email when you submit the form.</a:t>
            </a:r>
          </a:p>
          <a:p>
            <a:r>
              <a:rPr lang="en-US" sz="2600" dirty="0"/>
              <a:t>If PTO Submission Form is not submitted in a timely manner your Employee Relations Coordinator will submit the form on your behalf.  PTO must be used for any time off for vacation, illness or personal business.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32</a:t>
            </a:fld>
            <a:endParaRPr lang="en-US"/>
          </a:p>
        </p:txBody>
      </p:sp>
    </p:spTree>
    <p:extLst>
      <p:ext uri="{BB962C8B-B14F-4D97-AF65-F5344CB8AC3E}">
        <p14:creationId xmlns:p14="http://schemas.microsoft.com/office/powerpoint/2010/main" val="585804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BEF56BA-B534-CF63-26C4-D3DDD8F97E1A}"/>
              </a:ext>
            </a:extLst>
          </p:cNvPr>
          <p:cNvGrpSpPr/>
          <p:nvPr/>
        </p:nvGrpSpPr>
        <p:grpSpPr>
          <a:xfrm>
            <a:off x="1156598" y="1524001"/>
            <a:ext cx="9878804" cy="3543795"/>
            <a:chOff x="1156598" y="1524001"/>
            <a:chExt cx="9878804" cy="3543795"/>
          </a:xfrm>
        </p:grpSpPr>
        <p:pic>
          <p:nvPicPr>
            <p:cNvPr id="23" name="Picture 22">
              <a:extLst>
                <a:ext uri="{FF2B5EF4-FFF2-40B4-BE49-F238E27FC236}">
                  <a16:creationId xmlns:a16="http://schemas.microsoft.com/office/drawing/2014/main" id="{399C85D2-EC73-E30A-E0C9-41033081A6C7}"/>
                </a:ext>
              </a:extLst>
            </p:cNvPr>
            <p:cNvPicPr>
              <a:picLocks noChangeAspect="1"/>
            </p:cNvPicPr>
            <p:nvPr/>
          </p:nvPicPr>
          <p:blipFill>
            <a:blip r:embed="rId2"/>
            <a:stretch>
              <a:fillRect/>
            </a:stretch>
          </p:blipFill>
          <p:spPr>
            <a:xfrm>
              <a:off x="1156598" y="1524001"/>
              <a:ext cx="9878804" cy="3543795"/>
            </a:xfrm>
            <a:prstGeom prst="rect">
              <a:avLst/>
            </a:prstGeom>
            <a:ln>
              <a:solidFill>
                <a:schemeClr val="tx1"/>
              </a:solidFill>
            </a:ln>
          </p:spPr>
        </p:pic>
        <p:sp>
          <p:nvSpPr>
            <p:cNvPr id="10" name="Rectangle: Rounded Corners 9">
              <a:extLst>
                <a:ext uri="{FF2B5EF4-FFF2-40B4-BE49-F238E27FC236}">
                  <a16:creationId xmlns:a16="http://schemas.microsoft.com/office/drawing/2014/main" id="{8132853E-73E3-9D81-E929-BA28719D5DC8}"/>
                </a:ext>
              </a:extLst>
            </p:cNvPr>
            <p:cNvSpPr/>
            <p:nvPr/>
          </p:nvSpPr>
          <p:spPr>
            <a:xfrm>
              <a:off x="3418335"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first and last name</a:t>
              </a:r>
            </a:p>
          </p:txBody>
        </p:sp>
        <p:cxnSp>
          <p:nvCxnSpPr>
            <p:cNvPr id="12" name="Straight Arrow Connector 11">
              <a:extLst>
                <a:ext uri="{FF2B5EF4-FFF2-40B4-BE49-F238E27FC236}">
                  <a16:creationId xmlns:a16="http://schemas.microsoft.com/office/drawing/2014/main" id="{66927A96-9AC2-D484-9832-BC2159860419}"/>
                </a:ext>
              </a:extLst>
            </p:cNvPr>
            <p:cNvCxnSpPr>
              <a:cxnSpLocks/>
            </p:cNvCxnSpPr>
            <p:nvPr/>
          </p:nvCxnSpPr>
          <p:spPr>
            <a:xfrm flipH="1">
              <a:off x="2521528"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DAC55B8-427E-A293-6D84-F7F2A50580FC}"/>
                </a:ext>
              </a:extLst>
            </p:cNvPr>
            <p:cNvSpPr/>
            <p:nvPr/>
          </p:nvSpPr>
          <p:spPr>
            <a:xfrm>
              <a:off x="8198153"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email address</a:t>
              </a:r>
            </a:p>
          </p:txBody>
        </p:sp>
        <p:cxnSp>
          <p:nvCxnSpPr>
            <p:cNvPr id="16" name="Straight Arrow Connector 15">
              <a:extLst>
                <a:ext uri="{FF2B5EF4-FFF2-40B4-BE49-F238E27FC236}">
                  <a16:creationId xmlns:a16="http://schemas.microsoft.com/office/drawing/2014/main" id="{F7B27204-697F-BAB9-0514-3EE340DC4B04}"/>
                </a:ext>
              </a:extLst>
            </p:cNvPr>
            <p:cNvCxnSpPr>
              <a:cxnSpLocks/>
            </p:cNvCxnSpPr>
            <p:nvPr/>
          </p:nvCxnSpPr>
          <p:spPr>
            <a:xfrm flipH="1">
              <a:off x="7292109"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E48CD42-C854-5815-1C8A-86D0CE2F2ED6}"/>
                </a:ext>
              </a:extLst>
            </p:cNvPr>
            <p:cNvSpPr/>
            <p:nvPr/>
          </p:nvSpPr>
          <p:spPr>
            <a:xfrm>
              <a:off x="2438400"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region</a:t>
              </a:r>
            </a:p>
          </p:txBody>
        </p:sp>
        <p:cxnSp>
          <p:nvCxnSpPr>
            <p:cNvPr id="18" name="Straight Arrow Connector 17">
              <a:extLst>
                <a:ext uri="{FF2B5EF4-FFF2-40B4-BE49-F238E27FC236}">
                  <a16:creationId xmlns:a16="http://schemas.microsoft.com/office/drawing/2014/main" id="{CF4EF867-94CC-33E5-13A8-AFCFD5775AAC}"/>
                </a:ext>
              </a:extLst>
            </p:cNvPr>
            <p:cNvCxnSpPr>
              <a:cxnSpLocks/>
            </p:cNvCxnSpPr>
            <p:nvPr/>
          </p:nvCxnSpPr>
          <p:spPr>
            <a:xfrm flipH="1">
              <a:off x="1939638" y="3539502"/>
              <a:ext cx="406398" cy="11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6E4592F-980B-098C-6238-E0150D30D53C}"/>
                </a:ext>
              </a:extLst>
            </p:cNvPr>
            <p:cNvSpPr/>
            <p:nvPr/>
          </p:nvSpPr>
          <p:spPr>
            <a:xfrm>
              <a:off x="5112327"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county</a:t>
              </a:r>
            </a:p>
          </p:txBody>
        </p:sp>
        <p:cxnSp>
          <p:nvCxnSpPr>
            <p:cNvPr id="21" name="Straight Arrow Connector 20">
              <a:extLst>
                <a:ext uri="{FF2B5EF4-FFF2-40B4-BE49-F238E27FC236}">
                  <a16:creationId xmlns:a16="http://schemas.microsoft.com/office/drawing/2014/main" id="{CC6CDA22-91CF-0CFE-4A69-FD87E3C1FC64}"/>
                </a:ext>
              </a:extLst>
            </p:cNvPr>
            <p:cNvCxnSpPr>
              <a:cxnSpLocks/>
            </p:cNvCxnSpPr>
            <p:nvPr/>
          </p:nvCxnSpPr>
          <p:spPr>
            <a:xfrm flipH="1">
              <a:off x="4607476" y="3539502"/>
              <a:ext cx="389397" cy="126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8954826-856C-4348-5B30-B85F82002D62}"/>
                </a:ext>
              </a:extLst>
            </p:cNvPr>
            <p:cNvSpPr/>
            <p:nvPr/>
          </p:nvSpPr>
          <p:spPr>
            <a:xfrm>
              <a:off x="3670425" y="4534384"/>
              <a:ext cx="1982230"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to submit or cancel PTO</a:t>
              </a:r>
            </a:p>
          </p:txBody>
        </p:sp>
        <p:cxnSp>
          <p:nvCxnSpPr>
            <p:cNvPr id="25" name="Straight Arrow Connector 24">
              <a:extLst>
                <a:ext uri="{FF2B5EF4-FFF2-40B4-BE49-F238E27FC236}">
                  <a16:creationId xmlns:a16="http://schemas.microsoft.com/office/drawing/2014/main" id="{F580D35A-2D50-B703-EC91-33A66E6160DC}"/>
                </a:ext>
              </a:extLst>
            </p:cNvPr>
            <p:cNvCxnSpPr>
              <a:cxnSpLocks/>
            </p:cNvCxnSpPr>
            <p:nvPr/>
          </p:nvCxnSpPr>
          <p:spPr>
            <a:xfrm flipH="1">
              <a:off x="2775528" y="4580567"/>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424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11741FD0-2CBF-88E5-0BF8-1974FF655C9E}"/>
              </a:ext>
            </a:extLst>
          </p:cNvPr>
          <p:cNvGrpSpPr/>
          <p:nvPr/>
        </p:nvGrpSpPr>
        <p:grpSpPr>
          <a:xfrm>
            <a:off x="1775145" y="1240007"/>
            <a:ext cx="8292492" cy="5291551"/>
            <a:chOff x="1775145" y="1240007"/>
            <a:chExt cx="8292492" cy="5291551"/>
          </a:xfrm>
        </p:grpSpPr>
        <p:pic>
          <p:nvPicPr>
            <p:cNvPr id="4" name="Picture 3">
              <a:extLst>
                <a:ext uri="{FF2B5EF4-FFF2-40B4-BE49-F238E27FC236}">
                  <a16:creationId xmlns:a16="http://schemas.microsoft.com/office/drawing/2014/main" id="{309B2441-62C7-EE6F-0BFE-48D952D0679E}"/>
                </a:ext>
              </a:extLst>
            </p:cNvPr>
            <p:cNvPicPr>
              <a:picLocks noChangeAspect="1"/>
            </p:cNvPicPr>
            <p:nvPr/>
          </p:nvPicPr>
          <p:blipFill>
            <a:blip r:embed="rId3"/>
            <a:stretch>
              <a:fillRect/>
            </a:stretch>
          </p:blipFill>
          <p:spPr>
            <a:xfrm>
              <a:off x="1775145" y="1240007"/>
              <a:ext cx="8292492" cy="5291551"/>
            </a:xfrm>
            <a:prstGeom prst="rect">
              <a:avLst/>
            </a:prstGeom>
            <a:ln>
              <a:solidFill>
                <a:schemeClr val="tx1"/>
              </a:solidFill>
            </a:ln>
          </p:spPr>
        </p:pic>
        <p:sp>
          <p:nvSpPr>
            <p:cNvPr id="7" name="Rectangle: Rounded Corners 6">
              <a:extLst>
                <a:ext uri="{FF2B5EF4-FFF2-40B4-BE49-F238E27FC236}">
                  <a16:creationId xmlns:a16="http://schemas.microsoft.com/office/drawing/2014/main" id="{2D4AF3AD-FB0B-3EE5-F241-07909C4702E4}"/>
                </a:ext>
              </a:extLst>
            </p:cNvPr>
            <p:cNvSpPr/>
            <p:nvPr/>
          </p:nvSpPr>
          <p:spPr>
            <a:xfrm>
              <a:off x="3252080" y="3191849"/>
              <a:ext cx="1005883"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number of days you are requesting</a:t>
              </a:r>
            </a:p>
          </p:txBody>
        </p:sp>
        <p:cxnSp>
          <p:nvCxnSpPr>
            <p:cNvPr id="8" name="Straight Arrow Connector 7">
              <a:extLst>
                <a:ext uri="{FF2B5EF4-FFF2-40B4-BE49-F238E27FC236}">
                  <a16:creationId xmlns:a16="http://schemas.microsoft.com/office/drawing/2014/main" id="{0764A226-A202-DF6A-F30A-5BDE3AE8595C}"/>
                </a:ext>
              </a:extLst>
            </p:cNvPr>
            <p:cNvCxnSpPr>
              <a:cxnSpLocks/>
            </p:cNvCxnSpPr>
            <p:nvPr/>
          </p:nvCxnSpPr>
          <p:spPr>
            <a:xfrm flipH="1" flipV="1">
              <a:off x="2724727" y="2567709"/>
              <a:ext cx="452582" cy="54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504896B-66DA-C8A9-85C0-9F00C7BE0F3C}"/>
                </a:ext>
              </a:extLst>
            </p:cNvPr>
            <p:cNvSpPr/>
            <p:nvPr/>
          </p:nvSpPr>
          <p:spPr>
            <a:xfrm>
              <a:off x="5572213" y="3191849"/>
              <a:ext cx="1005883" cy="373387"/>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date</a:t>
              </a:r>
            </a:p>
          </p:txBody>
        </p:sp>
        <p:cxnSp>
          <p:nvCxnSpPr>
            <p:cNvPr id="16" name="Straight Arrow Connector 15">
              <a:extLst>
                <a:ext uri="{FF2B5EF4-FFF2-40B4-BE49-F238E27FC236}">
                  <a16:creationId xmlns:a16="http://schemas.microsoft.com/office/drawing/2014/main" id="{DD71F883-ADA8-194B-8DCF-639F83CA4E9B}"/>
                </a:ext>
              </a:extLst>
            </p:cNvPr>
            <p:cNvCxnSpPr>
              <a:cxnSpLocks/>
            </p:cNvCxnSpPr>
            <p:nvPr/>
          </p:nvCxnSpPr>
          <p:spPr>
            <a:xfrm flipH="1" flipV="1">
              <a:off x="5321910"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0E20628-A667-CB4C-95C1-83E3423917C4}"/>
                </a:ext>
              </a:extLst>
            </p:cNvPr>
            <p:cNvSpPr/>
            <p:nvPr/>
          </p:nvSpPr>
          <p:spPr>
            <a:xfrm>
              <a:off x="8473417" y="3191849"/>
              <a:ext cx="1104692"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amount of PTO (must be in increments of 15 minutes)</a:t>
              </a:r>
            </a:p>
          </p:txBody>
        </p:sp>
        <p:cxnSp>
          <p:nvCxnSpPr>
            <p:cNvPr id="24" name="Straight Arrow Connector 23">
              <a:extLst>
                <a:ext uri="{FF2B5EF4-FFF2-40B4-BE49-F238E27FC236}">
                  <a16:creationId xmlns:a16="http://schemas.microsoft.com/office/drawing/2014/main" id="{EADE176D-ADA8-1446-0410-4727D4E4B296}"/>
                </a:ext>
              </a:extLst>
            </p:cNvPr>
            <p:cNvCxnSpPr>
              <a:cxnSpLocks/>
            </p:cNvCxnSpPr>
            <p:nvPr/>
          </p:nvCxnSpPr>
          <p:spPr>
            <a:xfrm flipH="1" flipV="1">
              <a:off x="8337843"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4241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Call Off Procedure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In the event that illness, inclement weather, or emergency prevent you from reporting to the DFR office at your scheduled time, please follow the proper call off procedure for your office.</a:t>
            </a:r>
          </a:p>
          <a:p>
            <a:r>
              <a:rPr lang="en-US" sz="2400" dirty="0"/>
              <a:t>If you are going to be arriving after 8:00 AM, or if you are not coming in at all, you must contact the following people prior to 7:45 AM: </a:t>
            </a:r>
          </a:p>
          <a:p>
            <a:pPr lvl="1"/>
            <a:r>
              <a:rPr lang="en-US" sz="2000" dirty="0"/>
              <a:t>Your Local Office DFR Managers – Make sure you have your SEM’s phone numbers saved in your phone and contact them via their preferred method.</a:t>
            </a:r>
          </a:p>
          <a:p>
            <a:pPr lvl="1"/>
            <a:r>
              <a:rPr lang="en-US" sz="2000" dirty="0"/>
              <a:t>Knowledge Services – You should notify your Knowledge Services Employee Relations Coordinator by phone call or email. </a:t>
            </a:r>
            <a:r>
              <a:rPr lang="en-US" sz="2000" b="1" dirty="0"/>
              <a:t>Text messages are unable to be received.</a:t>
            </a:r>
          </a:p>
          <a:p>
            <a:pPr lvl="0"/>
            <a:r>
              <a:rPr lang="en-US" sz="2400" dirty="0"/>
              <a:t>We recommend that you save the contact number for your DFR manager and your KS Employee Relations Coordinator in your phone within your first week.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35</a:t>
            </a:fld>
            <a:endParaRPr lang="en-US"/>
          </a:p>
        </p:txBody>
      </p:sp>
    </p:spTree>
    <p:extLst>
      <p:ext uri="{BB962C8B-B14F-4D97-AF65-F5344CB8AC3E}">
        <p14:creationId xmlns:p14="http://schemas.microsoft.com/office/powerpoint/2010/main" val="1144074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87337" y="424313"/>
            <a:ext cx="6286499" cy="642257"/>
          </a:xfrm>
        </p:spPr>
        <p:txBody>
          <a:bodyPr>
            <a:noAutofit/>
          </a:bodyPr>
          <a:lstStyle/>
          <a:p>
            <a:r>
              <a:rPr lang="en-US" sz="4100" dirty="0"/>
              <a:t>Office Conduct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9D925D-1308-4075-AD96-463A6DAEDD19}"/>
              </a:ext>
            </a:extLst>
          </p:cNvPr>
          <p:cNvSpPr txBox="1"/>
          <p:nvPr/>
        </p:nvSpPr>
        <p:spPr>
          <a:xfrm>
            <a:off x="5779408" y="1621734"/>
            <a:ext cx="6094428" cy="1754326"/>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Professionalism and Customer Service</a:t>
            </a:r>
            <a:endParaRPr lang="en-US" dirty="0">
              <a:solidFill>
                <a:srgbClr val="FFFFFF"/>
              </a:solidFill>
            </a:endParaRPr>
          </a:p>
          <a:p>
            <a:pPr lvl="1" algn="r"/>
            <a:r>
              <a:rPr lang="en-US" dirty="0">
                <a:solidFill>
                  <a:srgbClr val="FFFFFF"/>
                </a:solidFill>
                <a:hlinkClick r:id="rId3" action="ppaction://hlinksldjump">
                  <a:extLst>
                    <a:ext uri="{A12FA001-AC4F-418D-AE19-62706E023703}">
                      <ahyp:hlinkClr xmlns:ahyp="http://schemas.microsoft.com/office/drawing/2018/hyperlinkcolor" val="tx"/>
                    </a:ext>
                  </a:extLst>
                </a:hlinkClick>
              </a:rPr>
              <a:t>Dress Code and Professional Attire</a:t>
            </a:r>
            <a:endParaRPr lang="en-US" dirty="0">
              <a:solidFill>
                <a:srgbClr val="FFFFFF"/>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Office Etiquette</a:t>
            </a:r>
            <a:endParaRPr lang="en-US" dirty="0">
              <a:solidFill>
                <a:schemeClr val="bg1"/>
              </a:solidFill>
              <a:hlinkClick r:id="rId5" action="ppaction://hlinksldjump">
                <a:extLst>
                  <a:ext uri="{A12FA001-AC4F-418D-AE19-62706E023703}">
                    <ahyp:hlinkClr xmlns:ahyp="http://schemas.microsoft.com/office/drawing/2018/hyperlinkcolor" val="tx"/>
                  </a:ext>
                </a:extLst>
              </a:hlinkClick>
            </a:endParaRPr>
          </a:p>
          <a:p>
            <a:pPr lvl="1" algn="r"/>
            <a:r>
              <a:rPr lang="en-US" dirty="0">
                <a:solidFill>
                  <a:srgbClr val="FFFFFF"/>
                </a:solidFill>
                <a:hlinkClick r:id="rId5" action="ppaction://hlinksldjump">
                  <a:extLst>
                    <a:ext uri="{A12FA001-AC4F-418D-AE19-62706E023703}">
                      <ahyp:hlinkClr xmlns:ahyp="http://schemas.microsoft.com/office/drawing/2018/hyperlinkcolor" val="tx"/>
                    </a:ext>
                  </a:extLst>
                </a:hlinkClick>
              </a:rPr>
              <a:t>Confidentiality</a:t>
            </a:r>
            <a:endParaRPr lang="en-US" dirty="0">
              <a:solidFill>
                <a:srgbClr val="FFFFFF"/>
              </a:solidFill>
            </a:endParaRPr>
          </a:p>
          <a:p>
            <a:pPr lvl="1" algn="r"/>
            <a:r>
              <a:rPr lang="en-US" dirty="0">
                <a:solidFill>
                  <a:srgbClr val="FFFFFF"/>
                </a:solidFill>
                <a:hlinkClick r:id="rId6" action="ppaction://hlinksldjump">
                  <a:extLst>
                    <a:ext uri="{A12FA001-AC4F-418D-AE19-62706E023703}">
                      <ahyp:hlinkClr xmlns:ahyp="http://schemas.microsoft.com/office/drawing/2018/hyperlinkcolor" val="tx"/>
                    </a:ext>
                  </a:extLst>
                </a:hlinkClick>
              </a:rPr>
              <a:t>Harassment</a:t>
            </a:r>
            <a:endParaRPr lang="en-US" dirty="0">
              <a:solidFill>
                <a:srgbClr val="FFFFFF"/>
              </a:solidFill>
            </a:endParaRPr>
          </a:p>
          <a:p>
            <a:pPr lvl="1" algn="r"/>
            <a:r>
              <a:rPr lang="en-US" dirty="0">
                <a:solidFill>
                  <a:srgbClr val="FFFFFF"/>
                </a:solidFill>
                <a:hlinkClick r:id="rId7" action="ppaction://hlinksldjump">
                  <a:extLst>
                    <a:ext uri="{A12FA001-AC4F-418D-AE19-62706E023703}">
                      <ahyp:hlinkClr xmlns:ahyp="http://schemas.microsoft.com/office/drawing/2018/hyperlinkcolor" val="tx"/>
                    </a:ext>
                  </a:extLst>
                </a:hlinkClick>
              </a:rPr>
              <a:t>Alcohol and Drug Free Workplace</a:t>
            </a:r>
            <a:endParaRPr lang="en-US" dirty="0">
              <a:solidFill>
                <a:srgbClr val="FFFFFF"/>
              </a:solidFill>
            </a:endParaRPr>
          </a:p>
        </p:txBody>
      </p:sp>
    </p:spTree>
    <p:extLst>
      <p:ext uri="{BB962C8B-B14F-4D97-AF65-F5344CB8AC3E}">
        <p14:creationId xmlns:p14="http://schemas.microsoft.com/office/powerpoint/2010/main" val="163415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Standards of Performance and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We have established workplace standards of performance and conduct as a means of maintaining a productive and cohesive working environment. </a:t>
            </a:r>
          </a:p>
          <a:p>
            <a:r>
              <a:rPr lang="en-US" sz="2000" dirty="0"/>
              <a:t>Any performance issues or policy violations could result in disciplinary action up to and including immediate discharge.</a:t>
            </a:r>
          </a:p>
          <a:p>
            <a:r>
              <a:rPr lang="en-US" sz="2000" dirty="0">
                <a:cs typeface="Calibri"/>
              </a:rPr>
              <a:t>Employees will be required to complete and pass knowledge training tests (Gateways) during EA and ES training.</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37</a:t>
            </a:fld>
            <a:endParaRPr lang="en-US"/>
          </a:p>
        </p:txBody>
      </p:sp>
    </p:spTree>
    <p:extLst>
      <p:ext uri="{BB962C8B-B14F-4D97-AF65-F5344CB8AC3E}">
        <p14:creationId xmlns:p14="http://schemas.microsoft.com/office/powerpoint/2010/main" val="3393344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Professionalism and Customer Service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Knowledge Services employees are expected to be professional and treat every client with respect. </a:t>
            </a:r>
          </a:p>
          <a:p>
            <a:r>
              <a:rPr lang="en-US" sz="2000" dirty="0"/>
              <a:t>A goal of the Eligibility Assistant and Eligibility Specialist position is to provide a welcoming and respectful environment to all clients seeking assistance. </a:t>
            </a:r>
            <a:endParaRPr lang="en-US" sz="2000" dirty="0">
              <a:cs typeface="Calibri"/>
            </a:endParaRPr>
          </a:p>
          <a:p>
            <a:r>
              <a:rPr lang="en-US" sz="2000" dirty="0"/>
              <a:t>Please maintain a positive and respectful attitude in all interactions with clients and coworkers while at the DFR office. </a:t>
            </a:r>
            <a:endParaRPr lang="en-US" sz="2000" dirty="0">
              <a:cs typeface="Calibri"/>
            </a:endParaRPr>
          </a:p>
          <a:p>
            <a:r>
              <a:rPr lang="en-US" sz="2000" dirty="0"/>
              <a:t>Employees are also expected to work cooperatively with coworkers to meet the needs of all clients. </a:t>
            </a:r>
            <a:endParaRPr lang="en-US" sz="2000" dirty="0">
              <a:cs typeface="Calibri"/>
            </a:endParaRPr>
          </a:p>
          <a:p>
            <a:r>
              <a:rPr lang="en-US" sz="2000" dirty="0"/>
              <a:t>Personal matters and private client information should not be discussed at the front desk within the hearing range of clients in the office or on the phone. </a:t>
            </a:r>
            <a:endParaRPr lang="en-US" sz="2000" dirty="0">
              <a:cs typeface="Calibri"/>
            </a:endParaRPr>
          </a:p>
          <a:p>
            <a:r>
              <a:rPr lang="en-US" sz="2000" dirty="0"/>
              <a:t>Inappropriate comments and profane language are also not tolerated in the workplace, especially toward clients or in front of them. </a:t>
            </a:r>
          </a:p>
          <a:p>
            <a:r>
              <a:rPr lang="en-US" sz="2000" dirty="0">
                <a:cs typeface="Calibri"/>
              </a:rPr>
              <a:t>Please do not accept monetary or other forms of gifts from Clients or guests in the DFR office.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38</a:t>
            </a:fld>
            <a:endParaRPr lang="en-US"/>
          </a:p>
        </p:txBody>
      </p:sp>
    </p:spTree>
    <p:extLst>
      <p:ext uri="{BB962C8B-B14F-4D97-AF65-F5344CB8AC3E}">
        <p14:creationId xmlns:p14="http://schemas.microsoft.com/office/powerpoint/2010/main" val="1709357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AE80227-E763-4A5F-B41A-B621EC6A4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562" y="4696195"/>
            <a:ext cx="1705328" cy="113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162D27-13DC-476C-8812-D676E07E7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503" y="4259701"/>
            <a:ext cx="1248205" cy="1639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Dress Code and Professional Attire</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41402"/>
            <a:ext cx="10325103" cy="4705350"/>
          </a:xfrm>
        </p:spPr>
        <p:txBody>
          <a:bodyPr>
            <a:normAutofit/>
          </a:bodyPr>
          <a:lstStyle/>
          <a:p>
            <a:r>
              <a:rPr lang="en-US" sz="2000" dirty="0"/>
              <a:t>Eligibility Assistant and Eligibility Specialist Dress Code is business casual.</a:t>
            </a:r>
          </a:p>
          <a:p>
            <a:pPr>
              <a:lnSpc>
                <a:spcPct val="90000"/>
              </a:lnSpc>
              <a:spcAft>
                <a:spcPts val="600"/>
              </a:spcAft>
            </a:pPr>
            <a:r>
              <a:rPr lang="en-US" sz="2000" dirty="0"/>
              <a:t>Your attire and grooming are to be neat, clean and appropriate for your work situation as determined by your DFR Local Office Manager.</a:t>
            </a:r>
          </a:p>
          <a:p>
            <a:pPr>
              <a:lnSpc>
                <a:spcPct val="90000"/>
              </a:lnSpc>
              <a:spcAft>
                <a:spcPts val="600"/>
              </a:spcAft>
            </a:pPr>
            <a:r>
              <a:rPr lang="en-US" sz="2000" dirty="0"/>
              <a:t>If you have questions or concerns about the dress code, you are encouraged to contact your DFR Manager.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39</a:t>
            </a:fld>
            <a:endParaRPr lang="en-US"/>
          </a:p>
        </p:txBody>
      </p:sp>
      <p:pic>
        <p:nvPicPr>
          <p:cNvPr id="8" name="Picture 7">
            <a:extLst>
              <a:ext uri="{FF2B5EF4-FFF2-40B4-BE49-F238E27FC236}">
                <a16:creationId xmlns:a16="http://schemas.microsoft.com/office/drawing/2014/main" id="{74352084-D11E-4CA3-A274-DBA5D4642237}"/>
              </a:ext>
            </a:extLst>
          </p:cNvPr>
          <p:cNvPicPr>
            <a:picLocks noChangeAspect="1"/>
          </p:cNvPicPr>
          <p:nvPr/>
        </p:nvPicPr>
        <p:blipFill>
          <a:blip r:embed="rId5"/>
          <a:stretch>
            <a:fillRect/>
          </a:stretch>
        </p:blipFill>
        <p:spPr>
          <a:xfrm>
            <a:off x="2082307" y="4181501"/>
            <a:ext cx="1125132" cy="1639479"/>
          </a:xfrm>
          <a:prstGeom prst="rect">
            <a:avLst/>
          </a:prstGeom>
        </p:spPr>
      </p:pic>
      <p:pic>
        <p:nvPicPr>
          <p:cNvPr id="16" name="Picture 15">
            <a:extLst>
              <a:ext uri="{FF2B5EF4-FFF2-40B4-BE49-F238E27FC236}">
                <a16:creationId xmlns:a16="http://schemas.microsoft.com/office/drawing/2014/main" id="{643F070A-AFC5-471A-810B-99FE3EF196B3}"/>
              </a:ext>
            </a:extLst>
          </p:cNvPr>
          <p:cNvPicPr>
            <a:picLocks noChangeAspect="1"/>
          </p:cNvPicPr>
          <p:nvPr/>
        </p:nvPicPr>
        <p:blipFill>
          <a:blip r:embed="rId6"/>
          <a:stretch>
            <a:fillRect/>
          </a:stretch>
        </p:blipFill>
        <p:spPr>
          <a:xfrm>
            <a:off x="7919249" y="4262950"/>
            <a:ext cx="1719067" cy="1639481"/>
          </a:xfrm>
          <a:prstGeom prst="rect">
            <a:avLst/>
          </a:prstGeom>
        </p:spPr>
      </p:pic>
      <p:pic>
        <p:nvPicPr>
          <p:cNvPr id="18" name="Picture 17">
            <a:extLst>
              <a:ext uri="{FF2B5EF4-FFF2-40B4-BE49-F238E27FC236}">
                <a16:creationId xmlns:a16="http://schemas.microsoft.com/office/drawing/2014/main" id="{F565DF60-8113-4A3B-B201-FE8250B61BB7}"/>
              </a:ext>
            </a:extLst>
          </p:cNvPr>
          <p:cNvPicPr>
            <a:picLocks noChangeAspect="1"/>
          </p:cNvPicPr>
          <p:nvPr/>
        </p:nvPicPr>
        <p:blipFill>
          <a:blip r:embed="rId7"/>
          <a:stretch>
            <a:fillRect/>
          </a:stretch>
        </p:blipFill>
        <p:spPr>
          <a:xfrm>
            <a:off x="3971473" y="5004063"/>
            <a:ext cx="1321302" cy="830921"/>
          </a:xfrm>
          <a:prstGeom prst="rect">
            <a:avLst/>
          </a:prstGeom>
        </p:spPr>
      </p:pic>
      <p:pic>
        <p:nvPicPr>
          <p:cNvPr id="15" name="Picture 14">
            <a:extLst>
              <a:ext uri="{FF2B5EF4-FFF2-40B4-BE49-F238E27FC236}">
                <a16:creationId xmlns:a16="http://schemas.microsoft.com/office/drawing/2014/main" id="{EC1533E8-0A2A-4654-A835-92C35E62E37D}"/>
              </a:ext>
            </a:extLst>
          </p:cNvPr>
          <p:cNvPicPr>
            <a:picLocks noChangeAspect="1"/>
          </p:cNvPicPr>
          <p:nvPr/>
        </p:nvPicPr>
        <p:blipFill>
          <a:blip r:embed="rId8"/>
          <a:stretch>
            <a:fillRect/>
          </a:stretch>
        </p:blipFill>
        <p:spPr>
          <a:xfrm>
            <a:off x="1024219" y="3970937"/>
            <a:ext cx="873202" cy="1889550"/>
          </a:xfrm>
          <a:prstGeom prst="rect">
            <a:avLst/>
          </a:prstGeom>
        </p:spPr>
      </p:pic>
      <p:pic>
        <p:nvPicPr>
          <p:cNvPr id="17" name="Picture 16">
            <a:extLst>
              <a:ext uri="{FF2B5EF4-FFF2-40B4-BE49-F238E27FC236}">
                <a16:creationId xmlns:a16="http://schemas.microsoft.com/office/drawing/2014/main" id="{39888395-B9E8-4869-936F-844F8DDB5668}"/>
              </a:ext>
            </a:extLst>
          </p:cNvPr>
          <p:cNvPicPr>
            <a:picLocks noChangeAspect="1"/>
          </p:cNvPicPr>
          <p:nvPr/>
        </p:nvPicPr>
        <p:blipFill>
          <a:blip r:embed="rId5"/>
          <a:stretch>
            <a:fillRect/>
          </a:stretch>
        </p:blipFill>
        <p:spPr>
          <a:xfrm>
            <a:off x="1989647" y="4192891"/>
            <a:ext cx="1125132" cy="1639479"/>
          </a:xfrm>
          <a:prstGeom prst="rect">
            <a:avLst/>
          </a:prstGeom>
        </p:spPr>
      </p:pic>
      <p:pic>
        <p:nvPicPr>
          <p:cNvPr id="19" name="Picture 18">
            <a:extLst>
              <a:ext uri="{FF2B5EF4-FFF2-40B4-BE49-F238E27FC236}">
                <a16:creationId xmlns:a16="http://schemas.microsoft.com/office/drawing/2014/main" id="{7F1084AC-0081-4E5B-8C9B-82091C945419}"/>
              </a:ext>
            </a:extLst>
          </p:cNvPr>
          <p:cNvPicPr>
            <a:picLocks noChangeAspect="1"/>
          </p:cNvPicPr>
          <p:nvPr/>
        </p:nvPicPr>
        <p:blipFill>
          <a:blip r:embed="rId9"/>
          <a:stretch>
            <a:fillRect/>
          </a:stretch>
        </p:blipFill>
        <p:spPr>
          <a:xfrm>
            <a:off x="3096532" y="4096227"/>
            <a:ext cx="871787" cy="1879790"/>
          </a:xfrm>
          <a:prstGeom prst="rect">
            <a:avLst/>
          </a:prstGeom>
        </p:spPr>
      </p:pic>
      <p:pic>
        <p:nvPicPr>
          <p:cNvPr id="21" name="Picture 20">
            <a:extLst>
              <a:ext uri="{FF2B5EF4-FFF2-40B4-BE49-F238E27FC236}">
                <a16:creationId xmlns:a16="http://schemas.microsoft.com/office/drawing/2014/main" id="{A965088C-99BA-4A16-ABF7-4B0C172605ED}"/>
              </a:ext>
            </a:extLst>
          </p:cNvPr>
          <p:cNvPicPr>
            <a:picLocks noChangeAspect="1"/>
          </p:cNvPicPr>
          <p:nvPr/>
        </p:nvPicPr>
        <p:blipFill>
          <a:blip r:embed="rId10"/>
          <a:stretch>
            <a:fillRect/>
          </a:stretch>
        </p:blipFill>
        <p:spPr>
          <a:xfrm>
            <a:off x="5583559" y="4173471"/>
            <a:ext cx="1350958" cy="1884671"/>
          </a:xfrm>
          <a:prstGeom prst="rect">
            <a:avLst/>
          </a:prstGeom>
        </p:spPr>
      </p:pic>
      <p:sp>
        <p:nvSpPr>
          <p:cNvPr id="4" name="Rectangle: Rounded Corners 3">
            <a:extLst>
              <a:ext uri="{FF2B5EF4-FFF2-40B4-BE49-F238E27FC236}">
                <a16:creationId xmlns:a16="http://schemas.microsoft.com/office/drawing/2014/main" id="{DEA18E22-9DA7-4B79-B7AC-F5D8288E953D}"/>
              </a:ext>
            </a:extLst>
          </p:cNvPr>
          <p:cNvSpPr/>
          <p:nvPr/>
        </p:nvSpPr>
        <p:spPr>
          <a:xfrm>
            <a:off x="810705" y="3854277"/>
            <a:ext cx="10426046" cy="2347274"/>
          </a:xfrm>
          <a:prstGeom prst="roundRect">
            <a:avLst/>
          </a:prstGeom>
          <a:noFill/>
          <a:ln w="19050">
            <a:solidFill>
              <a:srgbClr val="F58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20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Knowledge Services Overview</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16405"/>
            <a:ext cx="10911458" cy="3825189"/>
          </a:xfrm>
        </p:spPr>
        <p:txBody>
          <a:bodyPr>
            <a:normAutofit/>
          </a:bodyPr>
          <a:lstStyle/>
          <a:p>
            <a:pPr>
              <a:lnSpc>
                <a:spcPct val="90000"/>
              </a:lnSpc>
              <a:spcAft>
                <a:spcPts val="600"/>
              </a:spcAft>
            </a:pPr>
            <a:r>
              <a:rPr lang="en-US" sz="2400" dirty="0"/>
              <a:t>Certified Woman-owned Business (WBE)</a:t>
            </a:r>
          </a:p>
          <a:p>
            <a:pPr>
              <a:lnSpc>
                <a:spcPct val="90000"/>
              </a:lnSpc>
              <a:spcAft>
                <a:spcPts val="600"/>
              </a:spcAft>
            </a:pPr>
            <a:r>
              <a:rPr lang="en-US" sz="2400" dirty="0"/>
              <a:t>Founded in 1994</a:t>
            </a:r>
          </a:p>
          <a:p>
            <a:pPr>
              <a:lnSpc>
                <a:spcPct val="90000"/>
              </a:lnSpc>
              <a:spcAft>
                <a:spcPts val="600"/>
              </a:spcAft>
            </a:pPr>
            <a:r>
              <a:rPr lang="en-US" sz="2400" dirty="0"/>
              <a:t>Headquartered in Indianapolis, IN</a:t>
            </a:r>
          </a:p>
          <a:p>
            <a:pPr>
              <a:lnSpc>
                <a:spcPct val="90000"/>
              </a:lnSpc>
              <a:spcAft>
                <a:spcPts val="600"/>
              </a:spcAft>
            </a:pPr>
            <a:r>
              <a:rPr lang="en-US" sz="2400" dirty="0"/>
              <a:t>Service Offerings</a:t>
            </a:r>
          </a:p>
          <a:p>
            <a:pPr lvl="1">
              <a:spcAft>
                <a:spcPts val="600"/>
              </a:spcAft>
            </a:pPr>
            <a:r>
              <a:rPr lang="en-US" sz="2000" dirty="0"/>
              <a:t>Consortium Management</a:t>
            </a:r>
          </a:p>
          <a:p>
            <a:pPr lvl="1">
              <a:spcAft>
                <a:spcPts val="600"/>
              </a:spcAft>
            </a:pPr>
            <a:r>
              <a:rPr lang="en-US" sz="2000" dirty="0"/>
              <a:t>Survey Solutions</a:t>
            </a:r>
          </a:p>
          <a:p>
            <a:pPr lvl="1">
              <a:spcAft>
                <a:spcPts val="600"/>
              </a:spcAft>
            </a:pPr>
            <a:r>
              <a:rPr lang="en-US" sz="2000" dirty="0"/>
              <a:t>Professional and Technical Business Solutions</a:t>
            </a:r>
          </a:p>
          <a:p>
            <a:pPr lvl="1">
              <a:spcAft>
                <a:spcPts val="600"/>
              </a:spcAft>
            </a:pPr>
            <a:r>
              <a:rPr lang="en-US" sz="2000" dirty="0"/>
              <a:t>dotStaff</a:t>
            </a:r>
          </a:p>
          <a:p>
            <a:pPr lvl="1">
              <a:spcAft>
                <a:spcPts val="600"/>
              </a:spcAft>
            </a:pPr>
            <a:r>
              <a:rPr lang="en-US" sz="2000" dirty="0"/>
              <a:t>Managed Service Provider (MSP) for Contract Labor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a:t>
            </a:fld>
            <a:endParaRPr lang="en-US"/>
          </a:p>
        </p:txBody>
      </p:sp>
    </p:spTree>
    <p:extLst>
      <p:ext uri="{BB962C8B-B14F-4D97-AF65-F5344CB8AC3E}">
        <p14:creationId xmlns:p14="http://schemas.microsoft.com/office/powerpoint/2010/main" val="310795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Office Etiquette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lnSpcReduction="10000"/>
          </a:bodyPr>
          <a:lstStyle/>
          <a:p>
            <a:pPr marL="342900" lvl="0" indent="-342900">
              <a:spcAft>
                <a:spcPts val="0"/>
              </a:spcAft>
              <a:buFont typeface="Calibri" panose="020F0502020204030204" pitchFamily="34" charset="0"/>
              <a:buChar char="-"/>
            </a:pPr>
            <a:r>
              <a:rPr lang="en-US" sz="2200" dirty="0">
                <a:ea typeface="Calibri" panose="020F0502020204030204" pitchFamily="34" charset="0"/>
              </a:rPr>
              <a:t>Reserve break activities for designated break times and areas. </a:t>
            </a:r>
          </a:p>
          <a:p>
            <a:pPr lvl="1">
              <a:spcAft>
                <a:spcPts val="0"/>
              </a:spcAft>
              <a:buFont typeface="Courier New" panose="02070309020205020404" pitchFamily="49" charset="0"/>
              <a:buChar char="o"/>
            </a:pPr>
            <a:r>
              <a:rPr lang="en-US" sz="2200" dirty="0">
                <a:ea typeface="Aptos" panose="020B0004020202020204" pitchFamily="34" charset="0"/>
              </a:rPr>
              <a:t>Your cell phone should be put away at all times and only be used during break times and in designated break areas.</a:t>
            </a:r>
          </a:p>
          <a:p>
            <a:pPr lvl="1">
              <a:spcAft>
                <a:spcPts val="0"/>
              </a:spcAft>
              <a:buFont typeface="Courier New" panose="02070309020205020404" pitchFamily="49" charset="0"/>
              <a:buChar char="o"/>
            </a:pPr>
            <a:r>
              <a:rPr lang="en-US" sz="2200" dirty="0">
                <a:ea typeface="Aptos" panose="020B0004020202020204" pitchFamily="34" charset="0"/>
              </a:rPr>
              <a:t>Food is not permitted at your desk area. </a:t>
            </a:r>
          </a:p>
          <a:p>
            <a:pPr lvl="1">
              <a:spcAft>
                <a:spcPts val="0"/>
              </a:spcAft>
              <a:buFont typeface="Courier New" panose="02070309020205020404" pitchFamily="49" charset="0"/>
              <a:buChar char="o"/>
            </a:pPr>
            <a:r>
              <a:rPr lang="en-US" sz="2200" dirty="0">
                <a:ea typeface="Aptos" panose="020B0004020202020204" pitchFamily="34" charset="0"/>
              </a:rPr>
              <a:t>Focus should be on assisting the clients and not socializing with your coworkers</a:t>
            </a:r>
          </a:p>
          <a:p>
            <a:pPr marL="457200" lvl="1" indent="0">
              <a:spcAft>
                <a:spcPts val="0"/>
              </a:spcAft>
              <a:buNone/>
            </a:pPr>
            <a:endParaRPr lang="en-US" sz="2200" dirty="0">
              <a:ea typeface="Aptos" panose="020B0004020202020204" pitchFamily="34"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If you are in the phone queue, you are expected to answer incoming calls in a timely manner, stepping away only when needed and during break times, and updating your phone status accordingly.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Ensure that you are following all directives from management and that you are willing to complete any additional job duties as assigned.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You are responsible for your performance and your job duties. </a:t>
            </a:r>
          </a:p>
          <a:p>
            <a:pPr marL="0" indent="0">
              <a:spcAft>
                <a:spcPts val="0"/>
              </a:spcAft>
              <a:buNone/>
            </a:pPr>
            <a:endParaRPr lang="en-US" sz="2200" kern="100" dirty="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You are expected to remain awake, alert and attentive during business hours.</a:t>
            </a: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endParaRPr lang="en-US" sz="2000" dirty="0">
              <a:effectLst/>
              <a:ea typeface="Calibri" panose="020F0502020204030204" pitchFamily="34" charset="0"/>
            </a:endParaRP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40</a:t>
            </a:fld>
            <a:endParaRPr lang="en-US"/>
          </a:p>
        </p:txBody>
      </p:sp>
    </p:spTree>
    <p:extLst>
      <p:ext uri="{BB962C8B-B14F-4D97-AF65-F5344CB8AC3E}">
        <p14:creationId xmlns:p14="http://schemas.microsoft.com/office/powerpoint/2010/main" val="2171473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Confidentiality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a:normAutofit fontScale="62500" lnSpcReduction="20000"/>
          </a:bodyPr>
          <a:lstStyle/>
          <a:p>
            <a:pPr>
              <a:lnSpc>
                <a:spcPct val="120000"/>
              </a:lnSpc>
              <a:spcAft>
                <a:spcPts val="600"/>
              </a:spcAft>
            </a:pPr>
            <a:r>
              <a:rPr lang="en-US" sz="3200" spc="-30" dirty="0"/>
              <a:t>You will be in contact with personal, private and confidential client information as a routine part of your job duties.  Confidential Information includes, but is not limited to, personal information such as:  </a:t>
            </a:r>
          </a:p>
          <a:p>
            <a:pPr lvl="1">
              <a:lnSpc>
                <a:spcPct val="120000"/>
              </a:lnSpc>
              <a:spcBef>
                <a:spcPts val="400"/>
              </a:spcBef>
            </a:pPr>
            <a:r>
              <a:rPr lang="en-US" sz="2900" dirty="0"/>
              <a:t>Date of Birth</a:t>
            </a:r>
          </a:p>
          <a:p>
            <a:pPr lvl="1">
              <a:lnSpc>
                <a:spcPct val="120000"/>
              </a:lnSpc>
              <a:spcBef>
                <a:spcPts val="400"/>
              </a:spcBef>
            </a:pPr>
            <a:r>
              <a:rPr lang="en-US" sz="2900" dirty="0"/>
              <a:t>Social Security Number</a:t>
            </a:r>
          </a:p>
          <a:p>
            <a:pPr lvl="1">
              <a:lnSpc>
                <a:spcPct val="120000"/>
              </a:lnSpc>
              <a:spcBef>
                <a:spcPts val="400"/>
              </a:spcBef>
            </a:pPr>
            <a:r>
              <a:rPr lang="en-US" sz="2900" dirty="0"/>
              <a:t>Identification Cards</a:t>
            </a:r>
          </a:p>
          <a:p>
            <a:pPr lvl="1">
              <a:lnSpc>
                <a:spcPct val="120000"/>
              </a:lnSpc>
              <a:spcBef>
                <a:spcPts val="400"/>
              </a:spcBef>
            </a:pPr>
            <a:r>
              <a:rPr lang="en-US" sz="2900" dirty="0"/>
              <a:t>Individual Health Information</a:t>
            </a:r>
          </a:p>
          <a:p>
            <a:pPr>
              <a:lnSpc>
                <a:spcPct val="120000"/>
              </a:lnSpc>
            </a:pPr>
            <a:r>
              <a:rPr lang="en-US" sz="3200" dirty="0"/>
              <a:t>You will receive training and additional important information from DFR/FSSA on the importance of maintaining confidentiality and upholding the security of information, as well as your obligations under the Health Insurance Portability and Accountability Act (HIPAA), state and federal law, and other relevant FSSA and DFR regulations and policies regarding the safeguarding of confidential information.  </a:t>
            </a:r>
          </a:p>
          <a:p>
            <a:pPr>
              <a:lnSpc>
                <a:spcPct val="120000"/>
              </a:lnSpc>
            </a:pPr>
            <a:r>
              <a:rPr lang="en-US" sz="3200" dirty="0"/>
              <a:t>You are to abide by such policies and procedures and acknowledge that you may be subject to disciplinary action in the event of any violation of the above.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41</a:t>
            </a:fld>
            <a:endParaRPr lang="en-US"/>
          </a:p>
        </p:txBody>
      </p:sp>
    </p:spTree>
    <p:extLst>
      <p:ext uri="{BB962C8B-B14F-4D97-AF65-F5344CB8AC3E}">
        <p14:creationId xmlns:p14="http://schemas.microsoft.com/office/powerpoint/2010/main" val="125874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Sexual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5400"/>
            <a:ext cx="11121616" cy="4486275"/>
          </a:xfrm>
        </p:spPr>
        <p:txBody>
          <a:bodyPr>
            <a:normAutofit/>
          </a:bodyPr>
          <a:lstStyle/>
          <a:p>
            <a:pPr>
              <a:lnSpc>
                <a:spcPct val="90000"/>
              </a:lnSpc>
            </a:pPr>
            <a:r>
              <a:rPr lang="en-US" sz="2000"/>
              <a:t>Unwanted sexual advances</a:t>
            </a:r>
          </a:p>
          <a:p>
            <a:pPr>
              <a:lnSpc>
                <a:spcPct val="90000"/>
              </a:lnSpc>
            </a:pPr>
            <a:r>
              <a:rPr lang="en-US" sz="2000"/>
              <a:t>Offering benefits in exchange for sexual favors</a:t>
            </a:r>
          </a:p>
          <a:p>
            <a:pPr>
              <a:lnSpc>
                <a:spcPct val="90000"/>
              </a:lnSpc>
            </a:pPr>
            <a:r>
              <a:rPr lang="en-US" sz="2000"/>
              <a:t>Making or threatening reprisals after a negative response to sexual advances</a:t>
            </a:r>
          </a:p>
          <a:p>
            <a:pPr>
              <a:lnSpc>
                <a:spcPct val="90000"/>
              </a:lnSpc>
            </a:pPr>
            <a:r>
              <a:rPr lang="en-US" sz="2000"/>
              <a:t>Visual conduct: leering, making sexual gestures, displaying of sexually suggestive objects or pictures, cartoons or posters</a:t>
            </a:r>
          </a:p>
          <a:p>
            <a:pPr>
              <a:lnSpc>
                <a:spcPct val="90000"/>
              </a:lnSpc>
            </a:pPr>
            <a:r>
              <a:rPr lang="en-US" sz="2000"/>
              <a:t>Verbal conduct: making or using derogatory sexual comments, epithets, slurs, and jokes</a:t>
            </a:r>
          </a:p>
          <a:p>
            <a:pPr>
              <a:lnSpc>
                <a:spcPct val="90000"/>
              </a:lnSpc>
            </a:pPr>
            <a:r>
              <a:rPr lang="en-US" sz="2000"/>
              <a:t>Verbal sexual advances or propositions</a:t>
            </a:r>
          </a:p>
          <a:p>
            <a:pPr>
              <a:lnSpc>
                <a:spcPct val="90000"/>
              </a:lnSpc>
            </a:pPr>
            <a:r>
              <a:rPr lang="en-US" sz="2000"/>
              <a:t>Verbal abuse of sexual nature, graphic verbal commentaries about an individual’s body, sexually degrading words used to describe an individual, suggestive or obscene letters, notes or invitations</a:t>
            </a:r>
          </a:p>
          <a:p>
            <a:pPr>
              <a:lnSpc>
                <a:spcPct val="90000"/>
              </a:lnSpc>
            </a:pPr>
            <a:r>
              <a:rPr lang="en-US" sz="2000"/>
              <a:t>Physical conduct: touching, groping, assaulting, impeding or blocking movements</a:t>
            </a:r>
          </a:p>
          <a:p>
            <a:pPr marL="0" indent="0">
              <a:buNone/>
            </a:pPr>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42</a:t>
            </a:fld>
            <a:endParaRPr lang="en-US"/>
          </a:p>
        </p:txBody>
      </p:sp>
    </p:spTree>
    <p:extLst>
      <p:ext uri="{BB962C8B-B14F-4D97-AF65-F5344CB8AC3E}">
        <p14:creationId xmlns:p14="http://schemas.microsoft.com/office/powerpoint/2010/main" val="264425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Other Forms of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78172" y="1753503"/>
            <a:ext cx="5286378" cy="4286250"/>
          </a:xfrm>
        </p:spPr>
        <p:txBody>
          <a:bodyPr>
            <a:normAutofit/>
          </a:bodyPr>
          <a:lstStyle/>
          <a:p>
            <a:pPr marL="0" indent="0">
              <a:lnSpc>
                <a:spcPct val="90000"/>
              </a:lnSpc>
              <a:spcAft>
                <a:spcPts val="600"/>
              </a:spcAft>
              <a:buNone/>
            </a:pPr>
            <a:r>
              <a:rPr lang="en-US" sz="2000" dirty="0"/>
              <a:t>Other forms of harassment include:</a:t>
            </a:r>
          </a:p>
          <a:p>
            <a:pPr>
              <a:lnSpc>
                <a:spcPct val="90000"/>
              </a:lnSpc>
              <a:spcAft>
                <a:spcPts val="600"/>
              </a:spcAft>
            </a:pPr>
            <a:r>
              <a:rPr lang="en-US" sz="2000" dirty="0"/>
              <a:t>Racial or Ethnic Harassment</a:t>
            </a:r>
          </a:p>
          <a:p>
            <a:pPr marL="914400" lvl="1">
              <a:spcAft>
                <a:spcPts val="400"/>
              </a:spcAft>
            </a:pPr>
            <a:r>
              <a:rPr lang="en-US" sz="2000" dirty="0"/>
              <a:t>Slurs, jokes, or other verbal or physical conduct relating to an individual’s race, national origin or ancestry</a:t>
            </a:r>
          </a:p>
          <a:p>
            <a:pPr>
              <a:lnSpc>
                <a:spcPct val="90000"/>
              </a:lnSpc>
              <a:spcAft>
                <a:spcPts val="600"/>
              </a:spcAft>
            </a:pPr>
            <a:r>
              <a:rPr lang="en-US" sz="2000" dirty="0"/>
              <a:t>Religious Creed</a:t>
            </a:r>
          </a:p>
          <a:p>
            <a:pPr>
              <a:lnSpc>
                <a:spcPct val="90000"/>
              </a:lnSpc>
              <a:spcAft>
                <a:spcPts val="600"/>
              </a:spcAft>
            </a:pPr>
            <a:r>
              <a:rPr lang="en-US" sz="2000" dirty="0"/>
              <a:t>Physical Disability</a:t>
            </a:r>
          </a:p>
          <a:p>
            <a:pPr>
              <a:lnSpc>
                <a:spcPct val="90000"/>
              </a:lnSpc>
              <a:spcAft>
                <a:spcPts val="600"/>
              </a:spcAft>
            </a:pPr>
            <a:r>
              <a:rPr lang="en-US" sz="2000" dirty="0"/>
              <a:t>Medical Condition</a:t>
            </a:r>
          </a:p>
          <a:p>
            <a:pPr>
              <a:lnSpc>
                <a:spcPct val="90000"/>
              </a:lnSpc>
              <a:spcAft>
                <a:spcPts val="600"/>
              </a:spcAft>
            </a:pPr>
            <a:r>
              <a:rPr lang="en-US" sz="2000" dirty="0"/>
              <a:t>Marital Status</a:t>
            </a:r>
          </a:p>
          <a:p>
            <a:pPr>
              <a:lnSpc>
                <a:spcPct val="90000"/>
              </a:lnSpc>
              <a:spcAft>
                <a:spcPts val="600"/>
              </a:spcAft>
            </a:pPr>
            <a:r>
              <a:rPr lang="en-US" sz="2000" dirty="0"/>
              <a:t>Age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a:xfrm>
            <a:off x="8995213" y="6406500"/>
            <a:ext cx="2855581" cy="365125"/>
          </a:xfrm>
        </p:spPr>
        <p:txBody>
          <a:bodyPr/>
          <a:lstStyle/>
          <a:p>
            <a:fld id="{334599CE-9AC8-493D-9636-F7C5D97DA203}" type="slidenum">
              <a:rPr lang="en-US" smtClean="0"/>
              <a:pPr/>
              <a:t>43</a:t>
            </a:fld>
            <a:endParaRPr lang="en-US" dirty="0"/>
          </a:p>
        </p:txBody>
      </p:sp>
      <p:sp>
        <p:nvSpPr>
          <p:cNvPr id="7" name="TextBox 6">
            <a:extLst>
              <a:ext uri="{FF2B5EF4-FFF2-40B4-BE49-F238E27FC236}">
                <a16:creationId xmlns:a16="http://schemas.microsoft.com/office/drawing/2014/main" id="{AB6D43AB-15D5-45EC-B5DA-B67C781719BE}"/>
              </a:ext>
            </a:extLst>
          </p:cNvPr>
          <p:cNvSpPr txBox="1"/>
          <p:nvPr/>
        </p:nvSpPr>
        <p:spPr>
          <a:xfrm>
            <a:off x="578172" y="1184937"/>
            <a:ext cx="4552950" cy="749116"/>
          </a:xfrm>
          <a:prstGeom prst="rect">
            <a:avLst/>
          </a:prstGeom>
          <a:noFill/>
        </p:spPr>
        <p:txBody>
          <a:bodyPr wrap="square" rtlCol="0">
            <a:spAutoFit/>
          </a:bodyPr>
          <a:lstStyle/>
          <a:p>
            <a:pPr lvl="0">
              <a:lnSpc>
                <a:spcPct val="90000"/>
              </a:lnSpc>
              <a:spcAft>
                <a:spcPts val="600"/>
              </a:spcAft>
            </a:pPr>
            <a:r>
              <a:rPr lang="en-US" sz="2000" b="1" dirty="0">
                <a:solidFill>
                  <a:srgbClr val="F58721"/>
                </a:solidFill>
              </a:rPr>
              <a:t>No harassment is tolerated. </a:t>
            </a:r>
          </a:p>
          <a:p>
            <a:pPr>
              <a:lnSpc>
                <a:spcPct val="80000"/>
              </a:lnSpc>
              <a:spcAft>
                <a:spcPts val="600"/>
              </a:spcAft>
            </a:pPr>
            <a:endParaRPr lang="en-US" sz="2400" dirty="0">
              <a:solidFill>
                <a:srgbClr val="E4701E"/>
              </a:solidFill>
            </a:endParaRPr>
          </a:p>
        </p:txBody>
      </p:sp>
      <p:graphicFrame>
        <p:nvGraphicFramePr>
          <p:cNvPr id="4" name="Diagram 3">
            <a:extLst>
              <a:ext uri="{FF2B5EF4-FFF2-40B4-BE49-F238E27FC236}">
                <a16:creationId xmlns:a16="http://schemas.microsoft.com/office/drawing/2014/main" id="{FD93F6DD-6465-433E-8BB9-88784A2E29B6}"/>
              </a:ext>
            </a:extLst>
          </p:cNvPr>
          <p:cNvGraphicFramePr/>
          <p:nvPr/>
        </p:nvGraphicFramePr>
        <p:xfrm>
          <a:off x="6075155" y="1756139"/>
          <a:ext cx="4295452" cy="359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DD64734-688D-4044-91DE-E2F6A02EE564}"/>
              </a:ext>
            </a:extLst>
          </p:cNvPr>
          <p:cNvSpPr txBox="1"/>
          <p:nvPr/>
        </p:nvSpPr>
        <p:spPr>
          <a:xfrm>
            <a:off x="7286920" y="5604888"/>
            <a:ext cx="2969443" cy="400110"/>
          </a:xfrm>
          <a:prstGeom prst="rect">
            <a:avLst/>
          </a:prstGeom>
          <a:noFill/>
        </p:spPr>
        <p:txBody>
          <a:bodyPr wrap="square" rtlCol="0">
            <a:spAutoFit/>
          </a:bodyPr>
          <a:lstStyle/>
          <a:p>
            <a:r>
              <a:rPr lang="en-US" sz="2000" b="1" dirty="0">
                <a:solidFill>
                  <a:srgbClr val="F58721"/>
                </a:solidFill>
              </a:rPr>
              <a:t>Retaliation is prohibited.</a:t>
            </a:r>
          </a:p>
        </p:txBody>
      </p:sp>
      <p:sp>
        <p:nvSpPr>
          <p:cNvPr id="9" name="TextBox 8">
            <a:extLst>
              <a:ext uri="{FF2B5EF4-FFF2-40B4-BE49-F238E27FC236}">
                <a16:creationId xmlns:a16="http://schemas.microsoft.com/office/drawing/2014/main" id="{349BE3F1-0672-4CB6-93C0-0CCA8EA7A873}"/>
              </a:ext>
            </a:extLst>
          </p:cNvPr>
          <p:cNvSpPr txBox="1"/>
          <p:nvPr/>
        </p:nvSpPr>
        <p:spPr>
          <a:xfrm>
            <a:off x="6114059" y="1038710"/>
            <a:ext cx="3738814" cy="707886"/>
          </a:xfrm>
          <a:prstGeom prst="rect">
            <a:avLst/>
          </a:prstGeom>
          <a:noFill/>
        </p:spPr>
        <p:txBody>
          <a:bodyPr wrap="square" rtlCol="0">
            <a:spAutoFit/>
          </a:bodyPr>
          <a:lstStyle/>
          <a:p>
            <a:r>
              <a:rPr lang="en-US" sz="2000" dirty="0"/>
              <a:t>If you witness or experience any form of harassment:</a:t>
            </a:r>
          </a:p>
        </p:txBody>
      </p:sp>
    </p:spTree>
    <p:extLst>
      <p:ext uri="{BB962C8B-B14F-4D97-AF65-F5344CB8AC3E}">
        <p14:creationId xmlns:p14="http://schemas.microsoft.com/office/powerpoint/2010/main" val="3187129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Alcohol &amp; Drug Free Workplace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a:bodyPr>
          <a:lstStyle/>
          <a:p>
            <a:pPr marL="0" indent="0">
              <a:buNone/>
            </a:pPr>
            <a:r>
              <a:rPr lang="en-US" sz="2400" dirty="0"/>
              <a:t>Actionable offenses:</a:t>
            </a:r>
          </a:p>
          <a:p>
            <a:pPr lvl="1">
              <a:lnSpc>
                <a:spcPct val="150000"/>
              </a:lnSpc>
              <a:spcBef>
                <a:spcPts val="400"/>
              </a:spcBef>
              <a:spcAft>
                <a:spcPts val="600"/>
              </a:spcAft>
            </a:pPr>
            <a:r>
              <a:rPr lang="en-US" sz="2000" dirty="0"/>
              <a:t>Employees, agents, contractors, vendors and visitors are prohibited from the unlawful manufacture, distribution, dispensation, possession or use of alcohol and/or controlled substances on Knowledge Services’ or clients’ or leased property.</a:t>
            </a:r>
          </a:p>
          <a:p>
            <a:pPr lvl="1">
              <a:lnSpc>
                <a:spcPct val="150000"/>
              </a:lnSpc>
              <a:spcBef>
                <a:spcPts val="400"/>
              </a:spcBef>
              <a:spcAft>
                <a:spcPts val="600"/>
              </a:spcAft>
            </a:pPr>
            <a:r>
              <a:rPr lang="en-US" sz="2000" dirty="0"/>
              <a:t>No one shall report to work under the influence of alcohol and/or illegal drugs.</a:t>
            </a:r>
          </a:p>
          <a:p>
            <a:pPr lvl="1">
              <a:lnSpc>
                <a:spcPct val="150000"/>
              </a:lnSpc>
              <a:spcBef>
                <a:spcPts val="400"/>
              </a:spcBef>
              <a:spcAft>
                <a:spcPts val="600"/>
              </a:spcAft>
            </a:pPr>
            <a:r>
              <a:rPr lang="en-US" sz="2000" dirty="0"/>
              <a:t>Unlawful substances are not to be stored in a vehicle on Knowledge Services’ or our clients’ or leased premises.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44</a:t>
            </a:fld>
            <a:endParaRPr lang="en-US"/>
          </a:p>
        </p:txBody>
      </p:sp>
    </p:spTree>
    <p:extLst>
      <p:ext uri="{BB962C8B-B14F-4D97-AF65-F5344CB8AC3E}">
        <p14:creationId xmlns:p14="http://schemas.microsoft.com/office/powerpoint/2010/main" val="225585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6225" y="452202"/>
            <a:ext cx="6286499" cy="642257"/>
          </a:xfrm>
        </p:spPr>
        <p:txBody>
          <a:bodyPr>
            <a:noAutofit/>
          </a:bodyPr>
          <a:lstStyle/>
          <a:p>
            <a:r>
              <a:rPr lang="en-US" sz="4100" dirty="0"/>
              <a:t>Technology Guidelines</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5935DB-E798-499E-A0C6-3B4EDD3BC59C}"/>
              </a:ext>
            </a:extLst>
          </p:cNvPr>
          <p:cNvSpPr txBox="1"/>
          <p:nvPr/>
        </p:nvSpPr>
        <p:spPr>
          <a:xfrm>
            <a:off x="5938296" y="1405658"/>
            <a:ext cx="6094428" cy="1477328"/>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Internet and Telephone Code of Conduct</a:t>
            </a:r>
            <a:endParaRPr lang="en-US" dirty="0">
              <a:solidFill>
                <a:srgbClr val="FFFFFF"/>
              </a:solidFill>
            </a:endParaRPr>
          </a:p>
          <a:p>
            <a:pPr lvl="1"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IRUA</a:t>
            </a:r>
            <a:endParaRPr lang="en-US" u="sng" dirty="0">
              <a:solidFill>
                <a:schemeClr val="bg1"/>
              </a:solidFill>
            </a:endParaRPr>
          </a:p>
          <a:p>
            <a:pPr lvl="1" algn="r"/>
            <a:r>
              <a:rPr lang="en-US" dirty="0">
                <a:solidFill>
                  <a:srgbClr val="FFFFFF"/>
                </a:solidFill>
                <a:hlinkClick r:id="rId4" action="ppaction://hlinksldjump">
                  <a:extLst>
                    <a:ext uri="{A12FA001-AC4F-418D-AE19-62706E023703}">
                      <ahyp:hlinkClr xmlns:ahyp="http://schemas.microsoft.com/office/drawing/2018/hyperlinkcolor" val="tx"/>
                    </a:ext>
                  </a:extLst>
                </a:hlinkClick>
              </a:rPr>
              <a:t>Social Media Policy</a:t>
            </a:r>
            <a:endParaRPr lang="en-US" dirty="0">
              <a:solidFill>
                <a:srgbClr val="FFFFFF"/>
              </a:solidFill>
            </a:endParaRPr>
          </a:p>
          <a:p>
            <a:pPr lvl="1"/>
            <a:endParaRPr lang="en-US" dirty="0">
              <a:solidFill>
                <a:srgbClr val="FFFFFF"/>
              </a:solidFill>
            </a:endParaRPr>
          </a:p>
          <a:p>
            <a:r>
              <a:rPr lang="en-US" dirty="0"/>
              <a:t>	</a:t>
            </a:r>
          </a:p>
        </p:txBody>
      </p:sp>
    </p:spTree>
    <p:extLst>
      <p:ext uri="{BB962C8B-B14F-4D97-AF65-F5344CB8AC3E}">
        <p14:creationId xmlns:p14="http://schemas.microsoft.com/office/powerpoint/2010/main" val="1044283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Internet and Telephone Code of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lnSpcReduction="10000"/>
          </a:bodyPr>
          <a:lstStyle/>
          <a:p>
            <a:pPr>
              <a:lnSpc>
                <a:spcPct val="150000"/>
              </a:lnSpc>
              <a:spcAft>
                <a:spcPts val="600"/>
              </a:spcAft>
            </a:pPr>
            <a:r>
              <a:rPr lang="en-US" sz="2000" dirty="0"/>
              <a:t>Computer equipment as well as all other client or Knowledge Services equipment is to be used strictly for company related business.</a:t>
            </a:r>
          </a:p>
          <a:p>
            <a:pPr>
              <a:lnSpc>
                <a:spcPct val="150000"/>
              </a:lnSpc>
              <a:spcAft>
                <a:spcPts val="600"/>
              </a:spcAft>
            </a:pPr>
            <a:r>
              <a:rPr lang="en-US" sz="2000" dirty="0"/>
              <a:t>Systems are intended solely for business use. Personal or improper use of these systems may result in disciplinary action. </a:t>
            </a:r>
          </a:p>
          <a:p>
            <a:pPr>
              <a:lnSpc>
                <a:spcPct val="150000"/>
              </a:lnSpc>
            </a:pPr>
            <a:r>
              <a:rPr lang="en-US" sz="2000" dirty="0">
                <a:latin typeface="Calibri" panose="020F0502020204030204" pitchFamily="34" charset="0"/>
              </a:rPr>
              <a:t>Reviewing confidential information in the state systems for your own personal use and information is prohibited.</a:t>
            </a:r>
            <a:endParaRPr lang="en-US" sz="2000" dirty="0">
              <a:latin typeface="Segoe UI" panose="020B0502040204020203" pitchFamily="34" charset="0"/>
            </a:endParaRPr>
          </a:p>
          <a:p>
            <a:pPr>
              <a:lnSpc>
                <a:spcPct val="150000"/>
              </a:lnSpc>
            </a:pPr>
            <a:r>
              <a:rPr lang="en-US" sz="2000" dirty="0">
                <a:latin typeface="Calibri" panose="020F0502020204030204" pitchFamily="34" charset="0"/>
              </a:rPr>
              <a:t>Accessing the Public Assistance cases of friends and family members is prohibited.</a:t>
            </a:r>
          </a:p>
          <a:p>
            <a:pPr>
              <a:lnSpc>
                <a:spcPct val="150000"/>
              </a:lnSpc>
            </a:pPr>
            <a:r>
              <a:rPr lang="en-US" sz="2000" dirty="0"/>
              <a:t>If you do not have a business reason to be in a client’s case, you should not be in their case.</a:t>
            </a:r>
          </a:p>
          <a:p>
            <a:pPr>
              <a:lnSpc>
                <a:spcPct val="150000"/>
              </a:lnSpc>
              <a:spcAft>
                <a:spcPts val="600"/>
              </a:spcAft>
            </a:pPr>
            <a:r>
              <a:rPr lang="en-US" sz="2000" dirty="0"/>
              <a:t>Abuse of your telephone privilege may result in disciplinary action.</a:t>
            </a:r>
          </a:p>
          <a:p>
            <a:pPr>
              <a:lnSpc>
                <a:spcPct val="150000"/>
              </a:lnSpc>
              <a:spcAft>
                <a:spcPts val="600"/>
              </a:spcAft>
            </a:pPr>
            <a:r>
              <a:rPr lang="en-US" sz="2000" dirty="0"/>
              <a:t>Taking photographs in the DFR office is strictly prohibited due to confidentiality.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46</a:t>
            </a:fld>
            <a:endParaRPr lang="en-US" dirty="0"/>
          </a:p>
        </p:txBody>
      </p:sp>
    </p:spTree>
    <p:extLst>
      <p:ext uri="{BB962C8B-B14F-4D97-AF65-F5344CB8AC3E}">
        <p14:creationId xmlns:p14="http://schemas.microsoft.com/office/powerpoint/2010/main" val="1061104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Information Resources Use Agreement (IRUA)</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fontScale="92500" lnSpcReduction="20000"/>
          </a:bodyPr>
          <a:lstStyle/>
          <a:p>
            <a:pPr>
              <a:lnSpc>
                <a:spcPct val="150000"/>
              </a:lnSpc>
              <a:spcAft>
                <a:spcPts val="600"/>
              </a:spcAft>
            </a:pPr>
            <a:r>
              <a:rPr lang="en-US" sz="1700" dirty="0">
                <a:effectLst/>
                <a:latin typeface="Calibri" panose="020F0502020204030204" pitchFamily="34" charset="0"/>
                <a:ea typeface="Calibri" panose="020F0502020204030204" pitchFamily="34" charset="0"/>
              </a:rPr>
              <a:t>The IRUA is the Information Resources Use Agreement that you signed when you started your position with the DFR and applies to the appropriate use of state hardware, software, data, information, network, personal computing devices, phones and other information technology.</a:t>
            </a:r>
          </a:p>
          <a:p>
            <a:pPr>
              <a:lnSpc>
                <a:spcPct val="150000"/>
              </a:lnSpc>
              <a:spcAft>
                <a:spcPts val="600"/>
              </a:spcAft>
            </a:pPr>
            <a:r>
              <a:rPr lang="en-US" sz="1700" dirty="0"/>
              <a:t>Examples of violations could include the following: </a:t>
            </a:r>
            <a:endParaRPr lang="en-US" sz="1700" dirty="0">
              <a:effectLst/>
              <a:latin typeface="Calibri" panose="020F0502020204030204" pitchFamily="34" charset="0"/>
              <a:ea typeface="Calibri" panose="020F0502020204030204" pitchFamily="34" charset="0"/>
            </a:endParaRPr>
          </a:p>
          <a:p>
            <a:pPr lvl="1">
              <a:lnSpc>
                <a:spcPct val="150000"/>
              </a:lnSpc>
              <a:spcAft>
                <a:spcPts val="600"/>
              </a:spcAft>
            </a:pPr>
            <a:r>
              <a:rPr lang="en-US" sz="1700" dirty="0">
                <a:effectLst/>
                <a:latin typeface="Calibri" panose="020F0502020204030204" pitchFamily="34" charset="0"/>
                <a:ea typeface="Calibri" panose="020F0502020204030204" pitchFamily="34" charset="0"/>
              </a:rPr>
              <a:t>Improperly creating public assistance (PA) cases is a direct violation of state policies and procedures (PA applications are to be created by the clients on computers provider at DFR) </a:t>
            </a:r>
          </a:p>
          <a:p>
            <a:pPr lvl="1">
              <a:lnSpc>
                <a:spcPct val="150000"/>
              </a:lnSpc>
              <a:spcAft>
                <a:spcPts val="600"/>
              </a:spcAft>
            </a:pPr>
            <a:r>
              <a:rPr lang="en-US" sz="1700" dirty="0">
                <a:effectLst/>
                <a:latin typeface="Calibri" panose="020F0502020204030204" pitchFamily="34" charset="0"/>
                <a:ea typeface="Calibri" panose="020F0502020204030204" pitchFamily="34" charset="0"/>
              </a:rPr>
              <a:t>Submitting a false statement into a PA is a criminal violation of Indiana Criminal Code 35-43-5-7, which is welfare fraud - Improperly accessing PA cases and/or the use or disclosure of such information is a breach of the Health Insurance Portability and Accountability Act (HIPAA). Protected health information (PHI) under HIPAA includes any individually identifiable health information. Identifiable refers not only to data that is explicitly linked to a particular individual. It also includes health information with data items which reasonably could be expected to allow identification of an individual. </a:t>
            </a:r>
          </a:p>
          <a:p>
            <a:pPr lvl="1">
              <a:lnSpc>
                <a:spcPct val="150000"/>
              </a:lnSpc>
              <a:spcAft>
                <a:spcPts val="600"/>
              </a:spcAft>
            </a:pPr>
            <a:endParaRPr lang="en-US" sz="1600" dirty="0"/>
          </a:p>
          <a:p>
            <a:pPr marL="0" marR="0" indent="0">
              <a:buNone/>
            </a:pPr>
            <a:r>
              <a:rPr lang="en-US" sz="1800" b="1" dirty="0">
                <a:effectLst/>
                <a:latin typeface="Calibri" panose="020F0502020204030204" pitchFamily="34" charset="0"/>
                <a:ea typeface="Calibri" panose="020F0502020204030204" pitchFamily="34" charset="0"/>
              </a:rPr>
              <a:t>If you have a case or are an authorized representative for someone with a case, always work through the RCC for any assistance. If you need support from a local office, please work directly with a SEM and never with </a:t>
            </a:r>
            <a:r>
              <a:rPr lang="en-US" sz="1800" b="1">
                <a:effectLst/>
                <a:latin typeface="Calibri" panose="020F0502020204030204" pitchFamily="34" charset="0"/>
                <a:ea typeface="Calibri" panose="020F0502020204030204" pitchFamily="34" charset="0"/>
              </a:rPr>
              <a:t>a coworker </a:t>
            </a:r>
            <a:r>
              <a:rPr lang="en-US" sz="1800" b="1" dirty="0">
                <a:effectLst/>
                <a:latin typeface="Calibri" panose="020F0502020204030204" pitchFamily="34" charset="0"/>
                <a:ea typeface="Calibri" panose="020F0502020204030204" pitchFamily="34" charset="0"/>
              </a:rPr>
              <a:t>in your office.</a:t>
            </a:r>
            <a:endParaRPr lang="en-US" sz="1800" dirty="0">
              <a:effectLst/>
              <a:latin typeface="Calibri" panose="020F0502020204030204" pitchFamily="34" charset="0"/>
              <a:ea typeface="Calibri" panose="020F0502020204030204" pitchFamily="34" charset="0"/>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47</a:t>
            </a:fld>
            <a:endParaRPr lang="en-US" dirty="0"/>
          </a:p>
        </p:txBody>
      </p:sp>
    </p:spTree>
    <p:extLst>
      <p:ext uri="{BB962C8B-B14F-4D97-AF65-F5344CB8AC3E}">
        <p14:creationId xmlns:p14="http://schemas.microsoft.com/office/powerpoint/2010/main" val="3507321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Social Media Policy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824"/>
            <a:ext cx="11121616" cy="5089525"/>
          </a:xfrm>
        </p:spPr>
        <p:txBody>
          <a:bodyPr>
            <a:normAutofit/>
          </a:bodyPr>
          <a:lstStyle/>
          <a:p>
            <a:pPr lvl="0">
              <a:lnSpc>
                <a:spcPct val="150000"/>
              </a:lnSpc>
            </a:pPr>
            <a:r>
              <a:rPr lang="en-US" sz="2000" dirty="0"/>
              <a:t>Refrain from posting on social media about your job. As an EA or ES, you are a representative of Knowledge Services and DFR at all times.</a:t>
            </a:r>
          </a:p>
          <a:p>
            <a:pPr lvl="0">
              <a:lnSpc>
                <a:spcPct val="150000"/>
              </a:lnSpc>
            </a:pPr>
            <a:r>
              <a:rPr lang="en-US" sz="2000" dirty="0"/>
              <a:t>All data and information entered, received, or stored on company equipment is the property of the agency and there should be no expectation of privacy.</a:t>
            </a:r>
          </a:p>
          <a:p>
            <a:pPr lvl="0">
              <a:lnSpc>
                <a:spcPct val="150000"/>
              </a:lnSpc>
            </a:pPr>
            <a:r>
              <a:rPr lang="en-US" sz="2000" dirty="0"/>
              <a:t>Access social media only on personal devices and only during breaks or lunch.</a:t>
            </a:r>
          </a:p>
          <a:p>
            <a:pPr lvl="0">
              <a:lnSpc>
                <a:spcPct val="150000"/>
              </a:lnSpc>
            </a:pPr>
            <a:r>
              <a:rPr lang="en-US" sz="2000" dirty="0"/>
              <a:t>Do not use your agency email address for personal social networking accounts.</a:t>
            </a:r>
          </a:p>
          <a:p>
            <a:pPr lvl="0">
              <a:lnSpc>
                <a:spcPct val="150000"/>
              </a:lnSpc>
            </a:pPr>
            <a:r>
              <a:rPr lang="en-US" sz="2000" dirty="0"/>
              <a:t>Stop and think before posting. If you feel a post crosses into questionable territory, we encourage you to refrain from posting that information.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48</a:t>
            </a:fld>
            <a:endParaRPr lang="en-US"/>
          </a:p>
        </p:txBody>
      </p:sp>
    </p:spTree>
    <p:extLst>
      <p:ext uri="{BB962C8B-B14F-4D97-AF65-F5344CB8AC3E}">
        <p14:creationId xmlns:p14="http://schemas.microsoft.com/office/powerpoint/2010/main" val="2101091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Additional Information</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326046"/>
            <a:ext cx="6094428" cy="1200329"/>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Workplace Safety</a:t>
            </a:r>
            <a:endParaRPr lang="en-US" dirty="0">
              <a:solidFill>
                <a:srgbClr val="FFFFFF"/>
              </a:solidFill>
            </a:endParaRPr>
          </a:p>
          <a:p>
            <a:pPr lvl="1" algn="r"/>
            <a:r>
              <a:rPr lang="en-US" dirty="0">
                <a:solidFill>
                  <a:srgbClr val="FFFFFF"/>
                </a:solidFill>
                <a:hlinkClick r:id="rId3" action="ppaction://hlinksldjump">
                  <a:extLst>
                    <a:ext uri="{A12FA001-AC4F-418D-AE19-62706E023703}">
                      <ahyp:hlinkClr xmlns:ahyp="http://schemas.microsoft.com/office/drawing/2018/hyperlinkcolor" val="tx"/>
                    </a:ext>
                  </a:extLst>
                </a:hlinkClick>
              </a:rPr>
              <a:t>Workplace Injury</a:t>
            </a:r>
            <a:endParaRPr lang="en-US" dirty="0">
              <a:solidFill>
                <a:srgbClr val="FFFFFF"/>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Employment Earnings and Verifications</a:t>
            </a:r>
            <a:endParaRPr lang="en-US" dirty="0">
              <a:solidFill>
                <a:schemeClr val="bg1"/>
              </a:solidFill>
            </a:endParaRPr>
          </a:p>
          <a:p>
            <a:pPr lvl="1" algn="r"/>
            <a:r>
              <a:rPr lang="en-US" u="sng" dirty="0">
                <a:solidFill>
                  <a:schemeClr val="bg1"/>
                </a:solidFill>
                <a:hlinkClick r:id="rId5" action="ppaction://hlinksldjump">
                  <a:extLst>
                    <a:ext uri="{A12FA001-AC4F-418D-AE19-62706E023703}">
                      <ahyp:hlinkClr xmlns:ahyp="http://schemas.microsoft.com/office/drawing/2018/hyperlinkcolor" val="tx"/>
                    </a:ext>
                  </a:extLst>
                </a:hlinkClick>
              </a:rPr>
              <a:t>Information Updates</a:t>
            </a:r>
            <a:endParaRPr lang="en-US" u="sng" dirty="0">
              <a:solidFill>
                <a:schemeClr val="bg1"/>
              </a:solidFill>
            </a:endParaRPr>
          </a:p>
        </p:txBody>
      </p:sp>
    </p:spTree>
    <p:extLst>
      <p:ext uri="{BB962C8B-B14F-4D97-AF65-F5344CB8AC3E}">
        <p14:creationId xmlns:p14="http://schemas.microsoft.com/office/powerpoint/2010/main" val="245153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Equal Employment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38250"/>
            <a:ext cx="10534653" cy="5248275"/>
          </a:xfrm>
        </p:spPr>
        <p:txBody>
          <a:bodyPr>
            <a:normAutofit fontScale="92500" lnSpcReduction="20000"/>
          </a:bodyPr>
          <a:lstStyle/>
          <a:p>
            <a:r>
              <a:rPr lang="en-US" sz="2000" dirty="0"/>
              <a:t>BCforward does not discriminate on the basis of:</a:t>
            </a:r>
          </a:p>
          <a:p>
            <a:pPr lvl="1"/>
            <a:r>
              <a:rPr lang="en-US" sz="2000" dirty="0"/>
              <a:t>Race</a:t>
            </a:r>
          </a:p>
          <a:p>
            <a:pPr lvl="1"/>
            <a:r>
              <a:rPr lang="en-US" sz="2000" dirty="0"/>
              <a:t>Color</a:t>
            </a:r>
          </a:p>
          <a:p>
            <a:pPr lvl="1"/>
            <a:r>
              <a:rPr lang="en-US" sz="2000" dirty="0"/>
              <a:t>Religion</a:t>
            </a:r>
          </a:p>
          <a:p>
            <a:pPr lvl="1"/>
            <a:r>
              <a:rPr lang="en-US" sz="2000" dirty="0"/>
              <a:t>Sex</a:t>
            </a:r>
          </a:p>
          <a:p>
            <a:pPr lvl="1"/>
            <a:r>
              <a:rPr lang="en-US" sz="2000" dirty="0"/>
              <a:t>Sexual Orientation</a:t>
            </a:r>
          </a:p>
          <a:p>
            <a:pPr lvl="1"/>
            <a:r>
              <a:rPr lang="en-US" sz="2000" dirty="0"/>
              <a:t>Pregnancy</a:t>
            </a:r>
          </a:p>
          <a:p>
            <a:pPr lvl="1"/>
            <a:r>
              <a:rPr lang="en-US" sz="2000" dirty="0"/>
              <a:t>Marital Status</a:t>
            </a:r>
          </a:p>
          <a:p>
            <a:pPr lvl="1"/>
            <a:r>
              <a:rPr lang="en-US" sz="2000" dirty="0"/>
              <a:t>National Origin</a:t>
            </a:r>
          </a:p>
          <a:p>
            <a:pPr lvl="1"/>
            <a:r>
              <a:rPr lang="en-US" sz="2000" dirty="0"/>
              <a:t>Veteran Status</a:t>
            </a:r>
          </a:p>
          <a:p>
            <a:pPr lvl="1"/>
            <a:r>
              <a:rPr lang="en-US" sz="2000" dirty="0"/>
              <a:t>Age</a:t>
            </a:r>
          </a:p>
          <a:p>
            <a:pPr lvl="1"/>
            <a:r>
              <a:rPr lang="en-US" sz="2000" dirty="0"/>
              <a:t>Physical or Mental Disability</a:t>
            </a:r>
          </a:p>
          <a:p>
            <a:pPr lvl="1"/>
            <a:r>
              <a:rPr lang="en-US" sz="2000" dirty="0"/>
              <a:t>Any other status that is unlawful by applicable Federal, State, and Local Laws</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a:t>
            </a:fld>
            <a:endParaRPr lang="en-US"/>
          </a:p>
        </p:txBody>
      </p:sp>
    </p:spTree>
    <p:extLst>
      <p:ext uri="{BB962C8B-B14F-4D97-AF65-F5344CB8AC3E}">
        <p14:creationId xmlns:p14="http://schemas.microsoft.com/office/powerpoint/2010/main" val="244886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Safety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0650"/>
            <a:ext cx="11121616" cy="3927970"/>
          </a:xfrm>
        </p:spPr>
        <p:txBody>
          <a:bodyPr>
            <a:normAutofit/>
          </a:bodyPr>
          <a:lstStyle/>
          <a:p>
            <a:pPr>
              <a:lnSpc>
                <a:spcPct val="150000"/>
              </a:lnSpc>
            </a:pPr>
            <a:r>
              <a:rPr lang="en-US" sz="2000" dirty="0"/>
              <a:t>Our primary concern is the health and safety of our employees.</a:t>
            </a:r>
          </a:p>
          <a:p>
            <a:pPr>
              <a:lnSpc>
                <a:spcPct val="150000"/>
              </a:lnSpc>
            </a:pPr>
            <a:r>
              <a:rPr lang="en-US" sz="2000" dirty="0"/>
              <a:t>Report  all safety concerns or unsafe work conditions to your Employee Relations Coordinator immediately.</a:t>
            </a:r>
          </a:p>
          <a:p>
            <a:pPr>
              <a:lnSpc>
                <a:spcPct val="150000"/>
              </a:lnSpc>
            </a:pPr>
            <a:r>
              <a:rPr lang="en-US" sz="2000" dirty="0"/>
              <a:t>Read and follow the safety standards outlined in the Knowledge Services Employee Handbook.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50</a:t>
            </a:fld>
            <a:endParaRPr lang="en-US"/>
          </a:p>
        </p:txBody>
      </p:sp>
    </p:spTree>
    <p:extLst>
      <p:ext uri="{BB962C8B-B14F-4D97-AF65-F5344CB8AC3E}">
        <p14:creationId xmlns:p14="http://schemas.microsoft.com/office/powerpoint/2010/main" val="2759562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Injury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00176"/>
            <a:ext cx="9791703" cy="5006324"/>
          </a:xfrm>
        </p:spPr>
        <p:txBody>
          <a:bodyPr>
            <a:normAutofit/>
          </a:bodyPr>
          <a:lstStyle/>
          <a:p>
            <a:pPr marL="0" lvl="0" indent="0" algn="ctr">
              <a:spcBef>
                <a:spcPct val="20000"/>
              </a:spcBef>
              <a:buNone/>
            </a:pPr>
            <a:r>
              <a:rPr lang="en-US" sz="2400" dirty="0">
                <a:solidFill>
                  <a:prstClr val="black"/>
                </a:solidFill>
                <a:latin typeface="Century Gothic"/>
              </a:rPr>
              <a:t>You are required to contact BCforward at: </a:t>
            </a:r>
          </a:p>
          <a:p>
            <a:pPr marL="0" lvl="0" indent="0" algn="ctr">
              <a:spcBef>
                <a:spcPct val="20000"/>
              </a:spcBef>
              <a:buNone/>
            </a:pPr>
            <a:endParaRPr lang="en-US" sz="1600" dirty="0">
              <a:solidFill>
                <a:prstClr val="black"/>
              </a:solidFill>
              <a:latin typeface="Century Gothic"/>
            </a:endParaRPr>
          </a:p>
          <a:p>
            <a:pPr marL="0" lvl="0" indent="0" algn="ctr">
              <a:spcBef>
                <a:spcPct val="20000"/>
              </a:spcBef>
              <a:buNone/>
            </a:pPr>
            <a:r>
              <a:rPr lang="en-US" sz="4000" b="1" dirty="0">
                <a:solidFill>
                  <a:prstClr val="black"/>
                </a:solidFill>
                <a:latin typeface="Century Gothic"/>
              </a:rPr>
              <a:t>317.493.2019</a:t>
            </a:r>
          </a:p>
          <a:p>
            <a:pPr marL="0" lvl="0" indent="0" algn="ctr">
              <a:spcBef>
                <a:spcPct val="20000"/>
              </a:spcBef>
              <a:buNone/>
            </a:pPr>
            <a:endParaRPr lang="en-US" sz="2400" dirty="0">
              <a:solidFill>
                <a:prstClr val="black"/>
              </a:solidFill>
              <a:latin typeface="Century Gothic"/>
            </a:endParaRPr>
          </a:p>
          <a:p>
            <a:pPr marL="0" lvl="0" indent="0" algn="ctr">
              <a:spcBef>
                <a:spcPct val="20000"/>
              </a:spcBef>
              <a:buNone/>
            </a:pPr>
            <a:r>
              <a:rPr lang="en-US" sz="2400" dirty="0">
                <a:solidFill>
                  <a:prstClr val="black"/>
                </a:solidFill>
                <a:latin typeface="Century Gothic"/>
              </a:rPr>
              <a:t>to report an injury as soon as possible along with your KS Employee Relations Coordinator. </a:t>
            </a:r>
          </a:p>
          <a:p>
            <a:pPr marL="0" lvl="0" indent="0" algn="ctr">
              <a:spcBef>
                <a:spcPct val="20000"/>
              </a:spcBef>
              <a:buNone/>
            </a:pPr>
            <a:endParaRPr lang="en-US" sz="2400" dirty="0">
              <a:solidFill>
                <a:prstClr val="black"/>
              </a:solidFill>
              <a:latin typeface="Century Gothic"/>
            </a:endParaRPr>
          </a:p>
          <a:p>
            <a:pPr marL="0" lvl="0" indent="0" algn="ctr">
              <a:spcBef>
                <a:spcPct val="20000"/>
              </a:spcBef>
              <a:buNone/>
            </a:pPr>
            <a:r>
              <a:rPr lang="en-US" sz="2400" dirty="0">
                <a:solidFill>
                  <a:prstClr val="black"/>
                </a:solidFill>
                <a:latin typeface="Century Gothic"/>
              </a:rPr>
              <a:t>In an emergency – Dial 911</a:t>
            </a:r>
            <a:endParaRPr lang="en-US" sz="24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51</a:t>
            </a:fld>
            <a:endParaRPr lang="en-US"/>
          </a:p>
        </p:txBody>
      </p:sp>
    </p:spTree>
    <p:extLst>
      <p:ext uri="{BB962C8B-B14F-4D97-AF65-F5344CB8AC3E}">
        <p14:creationId xmlns:p14="http://schemas.microsoft.com/office/powerpoint/2010/main" val="3745176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Employment Earnings and Verifications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pPr>
            <a:r>
              <a:rPr lang="en-US" sz="2400" dirty="0"/>
              <a:t>Contact BCforward for any Employment Verification Forms to be completed by employer.</a:t>
            </a:r>
          </a:p>
          <a:p>
            <a:pPr>
              <a:lnSpc>
                <a:spcPct val="150000"/>
              </a:lnSpc>
            </a:pPr>
            <a:r>
              <a:rPr lang="en-US" sz="2400" dirty="0"/>
              <a:t>If you need employment verification on letterhead, email BCforward with the specific information that you need.</a:t>
            </a:r>
          </a:p>
          <a:p>
            <a:pPr lvl="1"/>
            <a:r>
              <a:rPr lang="en-US" sz="1600" dirty="0"/>
              <a:t> </a:t>
            </a:r>
            <a:r>
              <a:rPr lang="en-US" sz="2000" u="sng" dirty="0">
                <a:hlinkClick r:id="rId2"/>
              </a:rPr>
              <a:t>HR@bcforward.com</a:t>
            </a:r>
            <a:r>
              <a:rPr lang="en-US" sz="2000" dirty="0"/>
              <a:t> </a:t>
            </a:r>
          </a:p>
          <a:p>
            <a:pPr lvl="1"/>
            <a:r>
              <a:rPr lang="en-US" sz="2000" dirty="0"/>
              <a:t>Phone Number: (844) 471-2255</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52</a:t>
            </a:fld>
            <a:endParaRPr lang="en-US"/>
          </a:p>
        </p:txBody>
      </p:sp>
    </p:spTree>
    <p:extLst>
      <p:ext uri="{BB962C8B-B14F-4D97-AF65-F5344CB8AC3E}">
        <p14:creationId xmlns:p14="http://schemas.microsoft.com/office/powerpoint/2010/main" val="2525100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Information Updates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Advise Knowledge Services and BCforward of any of the following changes:</a:t>
            </a:r>
          </a:p>
          <a:p>
            <a:pPr lvl="1"/>
            <a:r>
              <a:rPr lang="en-US" sz="2000" dirty="0"/>
              <a:t>Name</a:t>
            </a:r>
          </a:p>
          <a:p>
            <a:pPr lvl="1"/>
            <a:r>
              <a:rPr lang="en-US" sz="2000" dirty="0"/>
              <a:t>Address</a:t>
            </a:r>
          </a:p>
          <a:p>
            <a:pPr lvl="1"/>
            <a:r>
              <a:rPr lang="en-US" sz="2000" dirty="0"/>
              <a:t>Phone Number: Work and Personal</a:t>
            </a:r>
          </a:p>
          <a:p>
            <a:pPr lvl="1"/>
            <a:r>
              <a:rPr lang="en-US" sz="2000" dirty="0"/>
              <a:t>Email Address: Work and Personal</a:t>
            </a:r>
          </a:p>
          <a:p>
            <a:pPr lvl="1"/>
            <a:r>
              <a:rPr lang="en-US" sz="2000" dirty="0"/>
              <a:t>Manager</a:t>
            </a:r>
          </a:p>
          <a:p>
            <a:pPr lvl="1"/>
            <a:r>
              <a:rPr lang="en-US" sz="2000" dirty="0"/>
              <a:t>Marital Status</a:t>
            </a:r>
          </a:p>
          <a:p>
            <a:pPr lvl="1"/>
            <a:r>
              <a:rPr lang="en-US" sz="2000" dirty="0"/>
              <a:t>Number of Dependents </a:t>
            </a:r>
          </a:p>
          <a:p>
            <a:pPr lvl="1"/>
            <a:r>
              <a:rPr lang="en-US" sz="2000" dirty="0"/>
              <a:t>Individual(s) to Notify in Case of Emergency</a:t>
            </a:r>
          </a:p>
          <a:p>
            <a:pPr lvl="1"/>
            <a:r>
              <a:rPr lang="en-US" sz="2000" dirty="0"/>
              <a:t>Beneficiary Designations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53</a:t>
            </a:fld>
            <a:endParaRPr lang="en-US"/>
          </a:p>
        </p:txBody>
      </p:sp>
      <p:sp>
        <p:nvSpPr>
          <p:cNvPr id="7" name="Rectangle: Rounded Corners 6">
            <a:extLst>
              <a:ext uri="{FF2B5EF4-FFF2-40B4-BE49-F238E27FC236}">
                <a16:creationId xmlns:a16="http://schemas.microsoft.com/office/drawing/2014/main" id="{3F99F769-9CFF-4784-8444-9C843AA3CF0E}"/>
              </a:ext>
            </a:extLst>
          </p:cNvPr>
          <p:cNvSpPr/>
          <p:nvPr/>
        </p:nvSpPr>
        <p:spPr>
          <a:xfrm>
            <a:off x="6820732" y="2260812"/>
            <a:ext cx="3374796" cy="247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Changes must be made in writing (email or fax)</a:t>
            </a:r>
          </a:p>
          <a:p>
            <a:pPr algn="ctr"/>
            <a:endParaRPr lang="en-US" dirty="0"/>
          </a:p>
          <a:p>
            <a:pPr algn="ctr"/>
            <a:r>
              <a:rPr kumimoji="0" lang="en-US" sz="1800" u="none" strike="noStrike" kern="0" cap="none" spc="0" normalizeH="0" baseline="0" noProof="0" dirty="0">
                <a:ln>
                  <a:noFill/>
                </a:ln>
                <a:solidFill>
                  <a:srgbClr val="FFFFFF"/>
                </a:solidFill>
                <a:effectLst/>
                <a:uLnTx/>
                <a:uFillTx/>
              </a:rPr>
              <a:t>Notification of these changes must be made within 30 days of occurrence</a:t>
            </a:r>
          </a:p>
          <a:p>
            <a:pPr algn="ctr"/>
            <a:endParaRPr lang="en-US" dirty="0"/>
          </a:p>
        </p:txBody>
      </p:sp>
    </p:spTree>
    <p:extLst>
      <p:ext uri="{BB962C8B-B14F-4D97-AF65-F5344CB8AC3E}">
        <p14:creationId xmlns:p14="http://schemas.microsoft.com/office/powerpoint/2010/main" val="1319292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Growth Opportunities and Support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996029"/>
            <a:ext cx="6094428" cy="1754326"/>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Growth </a:t>
            </a:r>
            <a:r>
              <a:rPr kumimoji="0" lang="en-US" sz="1800" b="0" i="0" u="none" strike="noStrike" kern="1200" cap="none" spc="0" normalizeH="0" baseline="0" noProof="0" dirty="0" err="1">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Opportunites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Office Visits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QA and TPR</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EA Working Lead and ES Working Lead Support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a:hlinkClick r:id="rId6" action="ppaction://hlinksldjump">
                  <a:extLst>
                    <a:ext uri="{A12FA001-AC4F-418D-AE19-62706E023703}">
                      <ahyp:hlinkClr xmlns:ahyp="http://schemas.microsoft.com/office/drawing/2018/hyperlinkcolor" val="tx"/>
                    </a:ext>
                  </a:extLst>
                </a:hlinkClick>
              </a:rPr>
              <a:t>Contact Information</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84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747712" y="451500"/>
            <a:ext cx="11121617" cy="580304"/>
          </a:xfrm>
        </p:spPr>
        <p:txBody>
          <a:bodyPr/>
          <a:lstStyle/>
          <a:p>
            <a:r>
              <a:rPr lang="en-US"/>
              <a:t>Growth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313012" y="1517406"/>
            <a:ext cx="5995509" cy="4889094"/>
          </a:xfrm>
        </p:spPr>
        <p:txBody>
          <a:bodyPr>
            <a:normAutofit/>
          </a:bodyPr>
          <a:lstStyle/>
          <a:p>
            <a:r>
              <a:rPr lang="en-US" sz="2000" dirty="0"/>
              <a:t>Your career with Knowledge Services at the Division of Family Resources provides you with the excellent opportunity for upward mobility within the organization.</a:t>
            </a:r>
          </a:p>
          <a:p>
            <a:endParaRPr lang="en-US" sz="1000" dirty="0"/>
          </a:p>
          <a:p>
            <a:r>
              <a:rPr lang="en-US" sz="2000" dirty="0"/>
              <a:t>It is our goal to help provide growth opportunities to you to advance your career with Knowledge Services at the DFR office.</a:t>
            </a:r>
          </a:p>
          <a:p>
            <a:endParaRPr lang="en-US" sz="900" dirty="0"/>
          </a:p>
          <a:p>
            <a:r>
              <a:rPr lang="en-US" sz="2000" dirty="0"/>
              <a:t>If you are interested in advancement, we encourage you to let your DFR manager know about your interest and to see if there are any steps that you can take now. </a:t>
            </a:r>
          </a:p>
          <a:p>
            <a:pPr>
              <a:spcAft>
                <a:spcPts val="600"/>
              </a:spcAft>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55</a:t>
            </a:fld>
            <a:endParaRPr lang="en-US"/>
          </a:p>
        </p:txBody>
      </p:sp>
      <p:grpSp>
        <p:nvGrpSpPr>
          <p:cNvPr id="8" name="Diagram group">
            <a:extLst>
              <a:ext uri="{FF2B5EF4-FFF2-40B4-BE49-F238E27FC236}">
                <a16:creationId xmlns:a16="http://schemas.microsoft.com/office/drawing/2014/main" id="{58FBD331-ECC7-4AF5-AAD9-0488A9A0DE02}"/>
              </a:ext>
            </a:extLst>
          </p:cNvPr>
          <p:cNvGrpSpPr/>
          <p:nvPr/>
        </p:nvGrpSpPr>
        <p:grpSpPr>
          <a:xfrm>
            <a:off x="7562727" y="1257300"/>
            <a:ext cx="3173730" cy="4343400"/>
            <a:chOff x="304790" y="0"/>
            <a:chExt cx="3173730" cy="4343400"/>
          </a:xfrm>
          <a:scene3d>
            <a:camera prst="perspectiveRelaxedModerately" zoom="92000"/>
            <a:lightRig rig="balanced" dir="t">
              <a:rot lat="0" lon="0" rev="12700000"/>
            </a:lightRig>
          </a:scene3d>
        </p:grpSpPr>
        <p:sp>
          <p:nvSpPr>
            <p:cNvPr id="9" name="Arrow: Right 8">
              <a:extLst>
                <a:ext uri="{FF2B5EF4-FFF2-40B4-BE49-F238E27FC236}">
                  <a16:creationId xmlns:a16="http://schemas.microsoft.com/office/drawing/2014/main" id="{93A1CE29-E511-4712-87D2-7760562F2603}"/>
                </a:ext>
              </a:extLst>
            </p:cNvPr>
            <p:cNvSpPr/>
            <p:nvPr/>
          </p:nvSpPr>
          <p:spPr>
            <a:xfrm>
              <a:off x="304790" y="0"/>
              <a:ext cx="3173730" cy="4343400"/>
            </a:xfrm>
            <a:prstGeom prst="rightArrow">
              <a:avLst/>
            </a:prstGeom>
            <a:solidFill>
              <a:srgbClr val="F07F09">
                <a:tint val="40000"/>
                <a:hueOff val="0"/>
                <a:satOff val="0"/>
                <a:lumOff val="0"/>
                <a:alphaOff val="0"/>
              </a:srgbClr>
            </a:solidFill>
            <a:ln>
              <a:noFill/>
            </a:ln>
            <a:effectLst/>
            <a:sp3d z="-152400" prstMaterial="plastic">
              <a:bevelT w="25400" h="25400"/>
              <a:bevelB w="25400" h="25400"/>
            </a:sp3d>
          </p:spPr>
          <p:txBody>
            <a:bodyPr/>
            <a:lstStyle/>
            <a:p>
              <a:endParaRPr lang="en-US"/>
            </a:p>
          </p:txBody>
        </p:sp>
      </p:grpSp>
      <p:grpSp>
        <p:nvGrpSpPr>
          <p:cNvPr id="10" name="Diagram group">
            <a:extLst>
              <a:ext uri="{FF2B5EF4-FFF2-40B4-BE49-F238E27FC236}">
                <a16:creationId xmlns:a16="http://schemas.microsoft.com/office/drawing/2014/main" id="{A3E037B7-F245-453A-A9EE-039467895529}"/>
              </a:ext>
            </a:extLst>
          </p:cNvPr>
          <p:cNvGrpSpPr/>
          <p:nvPr/>
        </p:nvGrpSpPr>
        <p:grpSpPr>
          <a:xfrm>
            <a:off x="6999375" y="2560320"/>
            <a:ext cx="1126703" cy="1737360"/>
            <a:chOff x="1823" y="1303020"/>
            <a:chExt cx="1126703" cy="1737360"/>
          </a:xfrm>
          <a:scene3d>
            <a:camera prst="perspectiveRelaxedModerately" zoom="92000"/>
            <a:lightRig rig="balanced" dir="t">
              <a:rot lat="0" lon="0" rev="12700000"/>
            </a:lightRig>
          </a:scene3d>
        </p:grpSpPr>
        <p:grpSp>
          <p:nvGrpSpPr>
            <p:cNvPr id="11" name="Group 10">
              <a:extLst>
                <a:ext uri="{FF2B5EF4-FFF2-40B4-BE49-F238E27FC236}">
                  <a16:creationId xmlns:a16="http://schemas.microsoft.com/office/drawing/2014/main" id="{878899B3-021F-4F22-90A8-E5D649E078BA}"/>
                </a:ext>
              </a:extLst>
            </p:cNvPr>
            <p:cNvGrpSpPr/>
            <p:nvPr/>
          </p:nvGrpSpPr>
          <p:grpSpPr>
            <a:xfrm>
              <a:off x="1823" y="1303020"/>
              <a:ext cx="1126703" cy="1737360"/>
              <a:chOff x="1823" y="1303020"/>
              <a:chExt cx="1126703" cy="1737360"/>
            </a:xfrm>
          </p:grpSpPr>
          <p:sp>
            <p:nvSpPr>
              <p:cNvPr id="12" name="Rectangle: Rounded Corners 11">
                <a:extLst>
                  <a:ext uri="{FF2B5EF4-FFF2-40B4-BE49-F238E27FC236}">
                    <a16:creationId xmlns:a16="http://schemas.microsoft.com/office/drawing/2014/main" id="{20BD18C3-642E-4492-B470-66A371C99921}"/>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3" name="Rectangle: Rounded Corners 4">
                <a:extLst>
                  <a:ext uri="{FF2B5EF4-FFF2-40B4-BE49-F238E27FC236}">
                    <a16:creationId xmlns:a16="http://schemas.microsoft.com/office/drawing/2014/main" id="{AD71BD13-8AA7-4C9B-BB04-930BDD703747}"/>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Assistant</a:t>
                </a:r>
              </a:p>
            </p:txBody>
          </p:sp>
        </p:grpSp>
      </p:grpSp>
      <p:grpSp>
        <p:nvGrpSpPr>
          <p:cNvPr id="14" name="Diagram group">
            <a:extLst>
              <a:ext uri="{FF2B5EF4-FFF2-40B4-BE49-F238E27FC236}">
                <a16:creationId xmlns:a16="http://schemas.microsoft.com/office/drawing/2014/main" id="{3EFCECA5-7F0E-4D81-85AC-43AF9A444914}"/>
              </a:ext>
            </a:extLst>
          </p:cNvPr>
          <p:cNvGrpSpPr/>
          <p:nvPr/>
        </p:nvGrpSpPr>
        <p:grpSpPr>
          <a:xfrm>
            <a:off x="8311376" y="2557331"/>
            <a:ext cx="1126703" cy="1737360"/>
            <a:chOff x="1303548" y="1303020"/>
            <a:chExt cx="1126703" cy="1737360"/>
          </a:xfrm>
          <a:scene3d>
            <a:camera prst="perspectiveRelaxedModerately" zoom="92000"/>
            <a:lightRig rig="balanced" dir="t">
              <a:rot lat="0" lon="0" rev="12700000"/>
            </a:lightRig>
          </a:scene3d>
        </p:grpSpPr>
        <p:grpSp>
          <p:nvGrpSpPr>
            <p:cNvPr id="15" name="Group 14">
              <a:extLst>
                <a:ext uri="{FF2B5EF4-FFF2-40B4-BE49-F238E27FC236}">
                  <a16:creationId xmlns:a16="http://schemas.microsoft.com/office/drawing/2014/main" id="{A42F4047-7F76-4523-B5D6-9CBA5C64B59C}"/>
                </a:ext>
              </a:extLst>
            </p:cNvPr>
            <p:cNvGrpSpPr/>
            <p:nvPr/>
          </p:nvGrpSpPr>
          <p:grpSpPr>
            <a:xfrm>
              <a:off x="1303548" y="1303020"/>
              <a:ext cx="1126703" cy="1737360"/>
              <a:chOff x="1303548" y="1303020"/>
              <a:chExt cx="1126703" cy="1737360"/>
            </a:xfrm>
          </p:grpSpPr>
          <p:sp>
            <p:nvSpPr>
              <p:cNvPr id="16" name="Rectangle: Rounded Corners 15">
                <a:extLst>
                  <a:ext uri="{FF2B5EF4-FFF2-40B4-BE49-F238E27FC236}">
                    <a16:creationId xmlns:a16="http://schemas.microsoft.com/office/drawing/2014/main" id="{E0EDD0CC-3628-4581-B319-2B0B1A06F91A}"/>
                  </a:ext>
                </a:extLst>
              </p:cNvPr>
              <p:cNvSpPr/>
              <p:nvPr/>
            </p:nvSpPr>
            <p:spPr>
              <a:xfrm>
                <a:off x="1303548"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7" name="Rectangle: Rounded Corners 4">
                <a:extLst>
                  <a:ext uri="{FF2B5EF4-FFF2-40B4-BE49-F238E27FC236}">
                    <a16:creationId xmlns:a16="http://schemas.microsoft.com/office/drawing/2014/main" id="{E48A5035-732A-4FA2-AAA8-08B8EC73CE72}"/>
                  </a:ext>
                </a:extLst>
              </p:cNvPr>
              <p:cNvSpPr txBox="1"/>
              <p:nvPr/>
            </p:nvSpPr>
            <p:spPr>
              <a:xfrm>
                <a:off x="1358549"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Specialist</a:t>
                </a:r>
              </a:p>
            </p:txBody>
          </p:sp>
        </p:grpSp>
      </p:grpSp>
      <p:grpSp>
        <p:nvGrpSpPr>
          <p:cNvPr id="18" name="Diagram group">
            <a:extLst>
              <a:ext uri="{FF2B5EF4-FFF2-40B4-BE49-F238E27FC236}">
                <a16:creationId xmlns:a16="http://schemas.microsoft.com/office/drawing/2014/main" id="{A14E3E7B-7D3F-4D10-935E-4655F5882BF5}"/>
              </a:ext>
            </a:extLst>
          </p:cNvPr>
          <p:cNvGrpSpPr/>
          <p:nvPr/>
        </p:nvGrpSpPr>
        <p:grpSpPr>
          <a:xfrm>
            <a:off x="9637254" y="2557331"/>
            <a:ext cx="1126703" cy="1737360"/>
            <a:chOff x="2605273" y="1303020"/>
            <a:chExt cx="1126703" cy="1737360"/>
          </a:xfrm>
          <a:scene3d>
            <a:camera prst="perspectiveRelaxedModerately" zoom="92000"/>
            <a:lightRig rig="balanced" dir="t">
              <a:rot lat="0" lon="0" rev="12700000"/>
            </a:lightRig>
          </a:scene3d>
        </p:grpSpPr>
        <p:grpSp>
          <p:nvGrpSpPr>
            <p:cNvPr id="19" name="Group 18">
              <a:extLst>
                <a:ext uri="{FF2B5EF4-FFF2-40B4-BE49-F238E27FC236}">
                  <a16:creationId xmlns:a16="http://schemas.microsoft.com/office/drawing/2014/main" id="{B1CB8855-311A-4EE9-A302-480EABFA0428}"/>
                </a:ext>
              </a:extLst>
            </p:cNvPr>
            <p:cNvGrpSpPr/>
            <p:nvPr/>
          </p:nvGrpSpPr>
          <p:grpSpPr>
            <a:xfrm>
              <a:off x="2605273" y="1303020"/>
              <a:ext cx="1126703" cy="1737360"/>
              <a:chOff x="2605273" y="1303020"/>
              <a:chExt cx="1126703" cy="1737360"/>
            </a:xfrm>
          </p:grpSpPr>
          <p:sp>
            <p:nvSpPr>
              <p:cNvPr id="20" name="Rectangle: Rounded Corners 19">
                <a:extLst>
                  <a:ext uri="{FF2B5EF4-FFF2-40B4-BE49-F238E27FC236}">
                    <a16:creationId xmlns:a16="http://schemas.microsoft.com/office/drawing/2014/main" id="{FF1C0E04-A1B7-4F9A-A0DD-8426CD963F8E}"/>
                  </a:ext>
                </a:extLst>
              </p:cNvPr>
              <p:cNvSpPr/>
              <p:nvPr/>
            </p:nvSpPr>
            <p:spPr>
              <a:xfrm>
                <a:off x="260527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21" name="Rectangle: Rounded Corners 4">
                <a:extLst>
                  <a:ext uri="{FF2B5EF4-FFF2-40B4-BE49-F238E27FC236}">
                    <a16:creationId xmlns:a16="http://schemas.microsoft.com/office/drawing/2014/main" id="{6B57FEE9-139D-4BD9-8AB9-0A45197C7B9B}"/>
                  </a:ext>
                </a:extLst>
              </p:cNvPr>
              <p:cNvSpPr txBox="1"/>
              <p:nvPr/>
            </p:nvSpPr>
            <p:spPr>
              <a:xfrm>
                <a:off x="266027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State Eligibility Consultant</a:t>
                </a:r>
              </a:p>
            </p:txBody>
          </p:sp>
        </p:grpSp>
      </p:grpSp>
    </p:spTree>
    <p:extLst>
      <p:ext uri="{BB962C8B-B14F-4D97-AF65-F5344CB8AC3E}">
        <p14:creationId xmlns:p14="http://schemas.microsoft.com/office/powerpoint/2010/main" val="871967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Follow-Up and Office Visits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spcAft>
                <a:spcPts val="600"/>
              </a:spcAft>
            </a:pPr>
            <a:r>
              <a:rPr lang="en-US" sz="2400" dirty="0"/>
              <a:t>Your Employee Relations Coordinator will contact you regularly to check in for concerns or questions and will make visits to your local office throughout the year.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56</a:t>
            </a:fld>
            <a:endParaRPr lang="en-US"/>
          </a:p>
        </p:txBody>
      </p:sp>
    </p:spTree>
    <p:extLst>
      <p:ext uri="{BB962C8B-B14F-4D97-AF65-F5344CB8AC3E}">
        <p14:creationId xmlns:p14="http://schemas.microsoft.com/office/powerpoint/2010/main" val="4106957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EA and ES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28725"/>
            <a:ext cx="4781553" cy="5127625"/>
          </a:xfrm>
        </p:spPr>
        <p:txBody>
          <a:bodyPr>
            <a:normAutofit lnSpcReduction="10000"/>
          </a:bodyPr>
          <a:lstStyle/>
          <a:p>
            <a:pPr marL="0" lv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Who are they?</a:t>
            </a:r>
          </a:p>
          <a:p>
            <a:pPr lvl="1">
              <a:spcBef>
                <a:spcPts val="600"/>
              </a:spcBef>
              <a:buFontTx/>
              <a:buChar char="-"/>
            </a:pPr>
            <a:r>
              <a:rPr lang="en-US" sz="1800" dirty="0">
                <a:solidFill>
                  <a:prstClr val="black">
                    <a:lumMod val="85000"/>
                    <a:lumOff val="15000"/>
                  </a:prstClr>
                </a:solidFill>
              </a:rPr>
              <a:t>Liaison between the DFR, EA/ESs and Knowledge Services</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do they do?</a:t>
            </a:r>
          </a:p>
          <a:p>
            <a:pPr lvl="1">
              <a:spcBef>
                <a:spcPts val="600"/>
              </a:spcBef>
              <a:buFontTx/>
              <a:buChar char="-"/>
            </a:pPr>
            <a:r>
              <a:rPr lang="en-US" sz="1800" dirty="0">
                <a:solidFill>
                  <a:prstClr val="black">
                    <a:lumMod val="85000"/>
                    <a:lumOff val="15000"/>
                  </a:prstClr>
                </a:solidFill>
              </a:rPr>
              <a:t>Visit offices</a:t>
            </a:r>
          </a:p>
          <a:p>
            <a:pPr lvl="1">
              <a:spcBef>
                <a:spcPts val="600"/>
              </a:spcBef>
              <a:buFontTx/>
              <a:buChar char="-"/>
            </a:pPr>
            <a:r>
              <a:rPr lang="en-US" sz="1800" dirty="0">
                <a:solidFill>
                  <a:prstClr val="black">
                    <a:lumMod val="85000"/>
                    <a:lumOff val="15000"/>
                  </a:prstClr>
                </a:solidFill>
              </a:rPr>
              <a:t>Assist with training, mentoring, orienting</a:t>
            </a:r>
          </a:p>
          <a:p>
            <a:pPr lvl="1">
              <a:spcBef>
                <a:spcPts val="600"/>
              </a:spcBef>
              <a:buFontTx/>
              <a:buChar char="-"/>
            </a:pPr>
            <a:r>
              <a:rPr lang="en-US" sz="1800" dirty="0">
                <a:solidFill>
                  <a:prstClr val="black">
                    <a:lumMod val="85000"/>
                    <a:lumOff val="15000"/>
                  </a:prstClr>
                </a:solidFill>
              </a:rPr>
              <a:t>Help facilitate communication</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are they not?</a:t>
            </a:r>
          </a:p>
          <a:p>
            <a:pPr lvl="1">
              <a:spcBef>
                <a:spcPts val="600"/>
              </a:spcBef>
              <a:buFontTx/>
              <a:buChar char="-"/>
            </a:pPr>
            <a:r>
              <a:rPr lang="en-US" sz="1800" dirty="0">
                <a:solidFill>
                  <a:prstClr val="black">
                    <a:lumMod val="85000"/>
                    <a:lumOff val="15000"/>
                  </a:prstClr>
                </a:solidFill>
              </a:rPr>
              <a:t>Supervisory</a:t>
            </a:r>
          </a:p>
          <a:p>
            <a:pPr lvl="1">
              <a:spcBef>
                <a:spcPts val="600"/>
              </a:spcBef>
              <a:buFontTx/>
              <a:buChar char="-"/>
            </a:pPr>
            <a:r>
              <a:rPr lang="en-US" sz="1800" dirty="0">
                <a:solidFill>
                  <a:prstClr val="black">
                    <a:lumMod val="85000"/>
                    <a:lumOff val="15000"/>
                  </a:prstClr>
                </a:solidFill>
              </a:rPr>
              <a:t>Human Resources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57</a:t>
            </a:fld>
            <a:endParaRPr lang="en-US"/>
          </a:p>
        </p:txBody>
      </p:sp>
      <p:graphicFrame>
        <p:nvGraphicFramePr>
          <p:cNvPr id="6" name="Content Placeholder 6">
            <a:extLst>
              <a:ext uri="{FF2B5EF4-FFF2-40B4-BE49-F238E27FC236}">
                <a16:creationId xmlns:a16="http://schemas.microsoft.com/office/drawing/2014/main" id="{5C55B1B5-A36F-44A8-8A08-63F064F38D05}"/>
              </a:ext>
            </a:extLst>
          </p:cNvPr>
          <p:cNvGraphicFramePr>
            <a:graphicFrameLocks/>
          </p:cNvGraphicFramePr>
          <p:nvPr/>
        </p:nvGraphicFramePr>
        <p:xfrm>
          <a:off x="6553200" y="1323975"/>
          <a:ext cx="4438650" cy="470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7450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0373-C39E-4129-9E8E-70A89D561896}"/>
              </a:ext>
            </a:extLst>
          </p:cNvPr>
          <p:cNvSpPr>
            <a:spLocks noGrp="1"/>
          </p:cNvSpPr>
          <p:nvPr>
            <p:ph type="title"/>
          </p:nvPr>
        </p:nvSpPr>
        <p:spPr/>
        <p:txBody>
          <a:bodyPr/>
          <a:lstStyle/>
          <a:p>
            <a:r>
              <a:rPr lang="en-US" dirty="0"/>
              <a:t>Third-Party Reviews (TPR)</a:t>
            </a:r>
          </a:p>
        </p:txBody>
      </p:sp>
      <p:sp>
        <p:nvSpPr>
          <p:cNvPr id="3" name="Content Placeholder 2">
            <a:extLst>
              <a:ext uri="{FF2B5EF4-FFF2-40B4-BE49-F238E27FC236}">
                <a16:creationId xmlns:a16="http://schemas.microsoft.com/office/drawing/2014/main" id="{5425187B-EACA-4FEE-870F-BAE757233DED}"/>
              </a:ext>
            </a:extLst>
          </p:cNvPr>
          <p:cNvSpPr>
            <a:spLocks noGrp="1"/>
          </p:cNvSpPr>
          <p:nvPr>
            <p:ph sz="half" idx="2"/>
          </p:nvPr>
        </p:nvSpPr>
        <p:spPr>
          <a:xfrm>
            <a:off x="514347" y="1035843"/>
            <a:ext cx="9996813" cy="5685632"/>
          </a:xfrm>
        </p:spPr>
        <p:txBody>
          <a:bodyPr>
            <a:normAutofit fontScale="70000" lnSpcReduction="20000"/>
          </a:bodyPr>
          <a:lstStyle/>
          <a:p>
            <a:pPr>
              <a:lnSpc>
                <a:spcPct val="160000"/>
              </a:lnSpc>
            </a:pPr>
            <a:r>
              <a:rPr lang="en-US" sz="3200" dirty="0"/>
              <a:t>Knowledge Services has a Third-Party Review program that is dedicated to reviewing the work of trained Eligibility Specialists.</a:t>
            </a:r>
          </a:p>
          <a:p>
            <a:pPr>
              <a:lnSpc>
                <a:spcPct val="160000"/>
              </a:lnSpc>
            </a:pPr>
            <a:r>
              <a:rPr lang="en-US" sz="3200" dirty="0"/>
              <a:t>Third-Party Reviews (TPRs) begin 60 days after the successful completion of new hire ES Training.</a:t>
            </a:r>
          </a:p>
          <a:p>
            <a:pPr>
              <a:lnSpc>
                <a:spcPct val="160000"/>
              </a:lnSpc>
            </a:pPr>
            <a:r>
              <a:rPr lang="en-US" sz="3200" dirty="0"/>
              <a:t>A minimum of two (2) TPRs will be performed and coached each month by the Peer Review Working Leads.</a:t>
            </a:r>
          </a:p>
          <a:p>
            <a:pPr>
              <a:lnSpc>
                <a:spcPct val="160000"/>
              </a:lnSpc>
            </a:pPr>
            <a:r>
              <a:rPr lang="en-US" sz="3200" dirty="0"/>
              <a:t>Third-Party Reviews are designed to equip ES staff with the tools and resources for continued growth in their position.</a:t>
            </a:r>
          </a:p>
          <a:p>
            <a:pPr marL="0" indent="0" algn="ctr">
              <a:lnSpc>
                <a:spcPct val="160000"/>
              </a:lnSpc>
              <a:buNone/>
            </a:pPr>
            <a:r>
              <a:rPr lang="en-US" sz="3200" dirty="0"/>
              <a:t>Team Email Addresses:</a:t>
            </a:r>
          </a:p>
          <a:p>
            <a:pPr marL="0" indent="0" algn="ctr">
              <a:buNone/>
            </a:pPr>
            <a:r>
              <a:rPr lang="en-US" sz="3200" u="sng" dirty="0">
                <a:hlinkClick r:id="rId3"/>
              </a:rPr>
              <a:t>DFRQA@knowledgeservices.com</a:t>
            </a:r>
            <a:endParaRPr lang="en-US" sz="3200" u="sng" dirty="0"/>
          </a:p>
        </p:txBody>
      </p:sp>
      <p:sp>
        <p:nvSpPr>
          <p:cNvPr id="5" name="Slide Number Placeholder 4">
            <a:extLst>
              <a:ext uri="{FF2B5EF4-FFF2-40B4-BE49-F238E27FC236}">
                <a16:creationId xmlns:a16="http://schemas.microsoft.com/office/drawing/2014/main" id="{FF165916-F40B-4705-AABC-C040916FB8DC}"/>
              </a:ext>
            </a:extLst>
          </p:cNvPr>
          <p:cNvSpPr>
            <a:spLocks noGrp="1"/>
          </p:cNvSpPr>
          <p:nvPr>
            <p:ph type="sldNum" sz="quarter" idx="16"/>
          </p:nvPr>
        </p:nvSpPr>
        <p:spPr/>
        <p:txBody>
          <a:bodyPr/>
          <a:lstStyle/>
          <a:p>
            <a:fld id="{334599CE-9AC8-493D-9636-F7C5D97DA203}" type="slidenum">
              <a:rPr lang="en-US" smtClean="0"/>
              <a:pPr/>
              <a:t>58</a:t>
            </a:fld>
            <a:endParaRPr lang="en-US"/>
          </a:p>
        </p:txBody>
      </p:sp>
    </p:spTree>
    <p:extLst>
      <p:ext uri="{BB962C8B-B14F-4D97-AF65-F5344CB8AC3E}">
        <p14:creationId xmlns:p14="http://schemas.microsoft.com/office/powerpoint/2010/main" val="1354099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65415"/>
            <a:ext cx="10083549" cy="5156060"/>
          </a:xfrm>
        </p:spPr>
        <p:txBody>
          <a:bodyPr>
            <a:normAutofit/>
          </a:bodyPr>
          <a:lstStyle/>
          <a:p>
            <a:pPr lvl="1"/>
            <a:r>
              <a:rPr lang="en-US" sz="2200" dirty="0"/>
              <a:t>Please contact your Employee Relations Coordinator if you need any assistance.</a:t>
            </a:r>
          </a:p>
          <a:p>
            <a:pPr marL="457200" lvl="1" indent="0">
              <a:buNone/>
            </a:pPr>
            <a:endParaRPr lang="en-US" sz="2200" dirty="0"/>
          </a:p>
          <a:p>
            <a:pPr lvl="1"/>
            <a:r>
              <a:rPr lang="en-US" sz="2200" dirty="0"/>
              <a:t>If your Employee Relations Coordinator is out of the office and you have an immediate need you can email </a:t>
            </a:r>
            <a:r>
              <a:rPr lang="en-US" sz="2200" dirty="0">
                <a:hlinkClick r:id="rId2"/>
              </a:rPr>
              <a:t>KSDFR@KnowledgeServices.com</a:t>
            </a:r>
            <a:endParaRPr lang="en-US" sz="2200" dirty="0"/>
          </a:p>
          <a:p>
            <a:pPr lvl="1">
              <a:spcBef>
                <a:spcPts val="1200"/>
              </a:spcBef>
            </a:pPr>
            <a:r>
              <a:rPr lang="en-US" sz="2200" dirty="0" err="1"/>
              <a:t>Bcforward</a:t>
            </a:r>
            <a:r>
              <a:rPr lang="en-US" sz="2200" dirty="0"/>
              <a:t> Point of Contact</a:t>
            </a:r>
          </a:p>
          <a:p>
            <a:pPr lvl="2">
              <a:spcBef>
                <a:spcPts val="1200"/>
              </a:spcBef>
            </a:pPr>
            <a:r>
              <a:rPr lang="en-US" sz="2200" dirty="0"/>
              <a:t>Emily Edgemon  </a:t>
            </a:r>
            <a:r>
              <a:rPr lang="en-US" dirty="0">
                <a:hlinkClick r:id="rId3"/>
              </a:rPr>
              <a:t>emily.edgemon@bcforward.com</a:t>
            </a:r>
            <a:r>
              <a:rPr lang="en-US" dirty="0"/>
              <a:t> </a:t>
            </a:r>
            <a:endParaRPr lang="en-US" sz="2000" dirty="0"/>
          </a:p>
          <a:p>
            <a:pPr marL="914400" lvl="2" indent="0">
              <a:spcBef>
                <a:spcPts val="1200"/>
              </a:spcBef>
              <a:buNone/>
            </a:pPr>
            <a:endParaRPr lang="en-US" sz="2600" dirty="0"/>
          </a:p>
          <a:p>
            <a:pPr>
              <a:spcAft>
                <a:spcPts val="600"/>
              </a:spcAft>
            </a:pP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59</a:t>
            </a:fld>
            <a:endParaRPr lang="en-US"/>
          </a:p>
        </p:txBody>
      </p:sp>
      <p:sp>
        <p:nvSpPr>
          <p:cNvPr id="6" name="Content Placeholder 2">
            <a:extLst>
              <a:ext uri="{FF2B5EF4-FFF2-40B4-BE49-F238E27FC236}">
                <a16:creationId xmlns:a16="http://schemas.microsoft.com/office/drawing/2014/main" id="{5057C77C-1E5F-40E5-A78D-91FE0B05E389}"/>
              </a:ext>
            </a:extLst>
          </p:cNvPr>
          <p:cNvSpPr txBox="1">
            <a:spLocks/>
          </p:cNvSpPr>
          <p:nvPr/>
        </p:nvSpPr>
        <p:spPr>
          <a:xfrm>
            <a:off x="7383343" y="4143445"/>
            <a:ext cx="3953494" cy="1745673"/>
          </a:xfrm>
          <a:prstGeom prst="roundRect">
            <a:avLst/>
          </a:prstGeom>
          <a:solidFill>
            <a:sysClr val="window" lastClr="FFFFFF"/>
          </a:solidFill>
          <a:ln w="25400" cap="flat" cmpd="sng" algn="ctr">
            <a:solidFill>
              <a:srgbClr val="E4701E"/>
            </a:solidFill>
            <a:prstDash val="solid"/>
          </a:ln>
          <a:effectLst/>
        </p:spPr>
        <p:txBody>
          <a:bodyPr vert="horz" anchor="ctr" anchorCtr="1">
            <a:noAutofit/>
          </a:bodyPr>
          <a:lstStyle>
            <a:defPPr>
              <a:defRPr lang="en-US"/>
            </a:defPPr>
            <a:lvl1pPr marR="0" lvl="0" indent="0" algn="ctr" fontAlgn="auto">
              <a:lnSpc>
                <a:spcPct val="100000"/>
              </a:lnSpc>
              <a:spcBef>
                <a:spcPts val="0"/>
              </a:spcBef>
              <a:spcAft>
                <a:spcPts val="1200"/>
              </a:spcAft>
              <a:buClr>
                <a:schemeClr val="accent1"/>
              </a:buClr>
              <a:buSzPct val="85000"/>
              <a:buFontTx/>
              <a:buNone/>
              <a:tabLst/>
              <a:defRPr kumimoji="0" b="1" i="0" u="none" strike="noStrike" cap="none" spc="50" normalizeH="0" baseline="0">
                <a:ln>
                  <a:noFill/>
                </a:ln>
                <a:solidFill>
                  <a:schemeClr val="tx1"/>
                </a:solidFill>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look forward to working with you</a:t>
            </a:r>
            <a:r>
              <a:rPr lang="en-US" sz="1600" kern="0">
                <a:solidFill>
                  <a:prstClr val="black"/>
                </a:solidFill>
                <a:latin typeface="Calibri"/>
              </a:rPr>
              <a:t>!</a:t>
            </a:r>
            <a:r>
              <a:rPr kumimoji="0" lang="en-US" sz="1600" b="1" i="0" u="none" strike="noStrike" kern="0" cap="none" spc="50" normalizeH="0" baseline="0" noProof="0">
                <a:ln>
                  <a:noFill/>
                </a:ln>
                <a:solidFill>
                  <a:prstClr val="black"/>
                </a:solidFill>
                <a:effectLst/>
                <a:uLnTx/>
                <a:uFillTx/>
                <a:latin typeface="Calibri"/>
                <a:ea typeface="+mn-ea"/>
                <a:cs typeface="+mn-cs"/>
              </a:rPr>
              <a:t>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Please know we are here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to answer any questions.</a:t>
            </a:r>
          </a:p>
        </p:txBody>
      </p:sp>
    </p:spTree>
    <p:extLst>
      <p:ext uri="{BB962C8B-B14F-4D97-AF65-F5344CB8AC3E}">
        <p14:creationId xmlns:p14="http://schemas.microsoft.com/office/powerpoint/2010/main" val="131702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BCforward Overview</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09934"/>
            <a:ext cx="10911458" cy="4968285"/>
          </a:xfrm>
        </p:spPr>
        <p:txBody>
          <a:bodyPr>
            <a:normAutofit/>
          </a:bodyPr>
          <a:lstStyle/>
          <a:p>
            <a:pPr>
              <a:lnSpc>
                <a:spcPct val="120000"/>
              </a:lnSpc>
            </a:pPr>
            <a:r>
              <a:rPr lang="en-US" sz="2200" dirty="0"/>
              <a:t>Knowledge Services works in partnership with BCforward, who serves as the Employer/Payroll provider for all EA and ES staff in your local office.</a:t>
            </a:r>
          </a:p>
          <a:p>
            <a:pPr lvl="1">
              <a:lnSpc>
                <a:spcPct val="120000"/>
              </a:lnSpc>
            </a:pPr>
            <a:r>
              <a:rPr lang="en-US" sz="2200" dirty="0"/>
              <a:t>Even though your Employer/Payroll provider will be BCforward, you will be recognized as Knowledge Services Staff.</a:t>
            </a:r>
          </a:p>
          <a:p>
            <a:r>
              <a:rPr lang="en-US" sz="2200" b="1" dirty="0"/>
              <a:t>DFR Management </a:t>
            </a:r>
            <a:r>
              <a:rPr lang="en-US" sz="2200" dirty="0"/>
              <a:t>will direct the day-to-day operational activities for each Local Office EA/ES Employee.</a:t>
            </a:r>
          </a:p>
          <a:p>
            <a:r>
              <a:rPr lang="en-US" sz="2200" b="1" dirty="0"/>
              <a:t>Knowledge Services </a:t>
            </a:r>
            <a:r>
              <a:rPr lang="en-US" sz="2200" dirty="0"/>
              <a:t>will be the central point of contact regarding all Employee Relations, performance related issues, time entry, etc.</a:t>
            </a:r>
          </a:p>
          <a:p>
            <a:r>
              <a:rPr lang="en-US" sz="2200" b="1" dirty="0"/>
              <a:t>BCforward </a:t>
            </a:r>
            <a:r>
              <a:rPr lang="en-US" sz="2200" dirty="0"/>
              <a:t>will serve to address all matters regarding your payroll and benefit information.</a:t>
            </a:r>
          </a:p>
          <a:p>
            <a:pPr>
              <a:spcAft>
                <a:spcPts val="600"/>
              </a:spcAft>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a:t>
            </a:fld>
            <a:endParaRPr lang="en-US"/>
          </a:p>
        </p:txBody>
      </p:sp>
      <p:pic>
        <p:nvPicPr>
          <p:cNvPr id="1026" name="Picture 2">
            <a:extLst>
              <a:ext uri="{FF2B5EF4-FFF2-40B4-BE49-F238E27FC236}">
                <a16:creationId xmlns:a16="http://schemas.microsoft.com/office/drawing/2014/main" id="{535AD220-79CC-4455-920D-90D0313426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201" y="5563795"/>
            <a:ext cx="2718700" cy="101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469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b="1" dirty="0"/>
              <a:t>FMLA and E-Verify</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516635"/>
            <a:ext cx="6094428" cy="923330"/>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FMLA</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a:hlinkClick r:id="rId3" action="ppaction://hlinksldjump">
                  <a:extLst>
                    <a:ext uri="{A12FA001-AC4F-418D-AE19-62706E023703}">
                      <ahyp:hlinkClr xmlns:ahyp="http://schemas.microsoft.com/office/drawing/2018/hyperlinkcolor" val="tx"/>
                    </a:ext>
                  </a:extLst>
                </a:hlinkClick>
              </a:rPr>
              <a:t>E-Verify</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549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61</a:t>
            </a:fld>
            <a:endParaRPr lang="en-US"/>
          </a:p>
        </p:txBody>
      </p:sp>
      <p:pic>
        <p:nvPicPr>
          <p:cNvPr id="6" name="Picture 3">
            <a:extLst>
              <a:ext uri="{FF2B5EF4-FFF2-40B4-BE49-F238E27FC236}">
                <a16:creationId xmlns:a16="http://schemas.microsoft.com/office/drawing/2014/main" id="{CF0A8436-9598-44C5-B786-F0CB3BDB306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25" y="1209801"/>
            <a:ext cx="4038600" cy="5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spTree>
    <p:extLst>
      <p:ext uri="{BB962C8B-B14F-4D97-AF65-F5344CB8AC3E}">
        <p14:creationId xmlns:p14="http://schemas.microsoft.com/office/powerpoint/2010/main" val="599177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62</a:t>
            </a:fld>
            <a:endParaRPr lang="en-US"/>
          </a:p>
        </p:txBody>
      </p:sp>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pic>
        <p:nvPicPr>
          <p:cNvPr id="8" name="Picture 7">
            <a:extLst>
              <a:ext uri="{FF2B5EF4-FFF2-40B4-BE49-F238E27FC236}">
                <a16:creationId xmlns:a16="http://schemas.microsoft.com/office/drawing/2014/main" id="{F8B289AA-CED3-4818-A612-67DD399B74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050" y="1209801"/>
            <a:ext cx="4043776" cy="52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73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63</a:t>
            </a:fld>
            <a:endParaRPr lang="en-US"/>
          </a:p>
        </p:txBody>
      </p:sp>
      <p:pic>
        <p:nvPicPr>
          <p:cNvPr id="7" name="Picture 6">
            <a:extLst>
              <a:ext uri="{FF2B5EF4-FFF2-40B4-BE49-F238E27FC236}">
                <a16:creationId xmlns:a16="http://schemas.microsoft.com/office/drawing/2014/main" id="{172B44CB-EF9D-4754-9100-BF3306F175A5}"/>
              </a:ext>
            </a:extLst>
          </p:cNvPr>
          <p:cNvPicPr>
            <a:picLocks noChangeAspect="1"/>
          </p:cNvPicPr>
          <p:nvPr/>
        </p:nvPicPr>
        <p:blipFill>
          <a:blip r:embed="rId2"/>
          <a:stretch>
            <a:fillRect/>
          </a:stretch>
        </p:blipFill>
        <p:spPr>
          <a:xfrm>
            <a:off x="1187581" y="1288001"/>
            <a:ext cx="8330939" cy="5433474"/>
          </a:xfrm>
          <a:prstGeom prst="rect">
            <a:avLst/>
          </a:prstGeom>
        </p:spPr>
      </p:pic>
    </p:spTree>
    <p:extLst>
      <p:ext uri="{BB962C8B-B14F-4D97-AF65-F5344CB8AC3E}">
        <p14:creationId xmlns:p14="http://schemas.microsoft.com/office/powerpoint/2010/main" val="4059504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64</a:t>
            </a:fld>
            <a:endParaRPr lang="en-US" dirty="0"/>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514347" y="1506097"/>
            <a:ext cx="544192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marL="0" indent="0" algn="ctr">
              <a:lnSpc>
                <a:spcPct val="120000"/>
              </a:lnSpc>
              <a:spcBef>
                <a:spcPct val="20000"/>
              </a:spcBef>
              <a:buNone/>
            </a:pPr>
            <a:r>
              <a:rPr lang="en-US" sz="8800" b="1" dirty="0">
                <a:solidFill>
                  <a:schemeClr val="bg2"/>
                </a:solidFill>
              </a:rPr>
              <a:t>Family and Medical Leave Act (FMLA)</a:t>
            </a:r>
          </a:p>
          <a:p>
            <a:pPr>
              <a:lnSpc>
                <a:spcPct val="120000"/>
              </a:lnSpc>
              <a:spcBef>
                <a:spcPct val="20000"/>
              </a:spcBef>
            </a:pPr>
            <a:r>
              <a:rPr lang="en-US" sz="6400" dirty="0">
                <a:solidFill>
                  <a:schemeClr val="bg2"/>
                </a:solidFill>
              </a:rPr>
              <a:t>Eligible employees are those who have been employed by the Company for at least 12 months (not necessarily consecutive), have worked at least 1,250 hours during the 12 months immediately prior to the family and medical leave of absence may request FMLA.</a:t>
            </a:r>
          </a:p>
          <a:p>
            <a:pPr>
              <a:lnSpc>
                <a:spcPct val="120000"/>
              </a:lnSpc>
              <a:spcBef>
                <a:spcPct val="20000"/>
              </a:spcBef>
            </a:pPr>
            <a:r>
              <a:rPr lang="en-US" sz="6400" dirty="0">
                <a:solidFill>
                  <a:schemeClr val="bg2"/>
                </a:solidFill>
              </a:rPr>
              <a:t>A family and medical leave may be taken for the following reasons: </a:t>
            </a:r>
          </a:p>
          <a:p>
            <a:pPr lvl="1">
              <a:lnSpc>
                <a:spcPct val="120000"/>
              </a:lnSpc>
              <a:spcBef>
                <a:spcPct val="20000"/>
              </a:spcBef>
            </a:pPr>
            <a:r>
              <a:rPr lang="en-US" sz="5600" dirty="0">
                <a:solidFill>
                  <a:schemeClr val="bg2"/>
                </a:solidFill>
              </a:rPr>
              <a:t>The birth of an employee’s child or the placement of a child with the employee for foster care or adoption, so long as the leave is completed within 12 months of the birth or placement of the child</a:t>
            </a:r>
          </a:p>
          <a:p>
            <a:pPr lvl="1">
              <a:lnSpc>
                <a:spcPct val="120000"/>
              </a:lnSpc>
              <a:spcBef>
                <a:spcPct val="20000"/>
              </a:spcBef>
            </a:pPr>
            <a:r>
              <a:rPr lang="en-US" sz="5600" dirty="0">
                <a:solidFill>
                  <a:schemeClr val="bg2"/>
                </a:solidFill>
              </a:rPr>
              <a:t>The care of the employee’s spouse, child or parent with a “serious health condition”</a:t>
            </a:r>
          </a:p>
          <a:p>
            <a:pPr lvl="1">
              <a:lnSpc>
                <a:spcPct val="120000"/>
              </a:lnSpc>
              <a:spcBef>
                <a:spcPct val="20000"/>
              </a:spcBef>
            </a:pPr>
            <a:r>
              <a:rPr lang="en-US" sz="5600" dirty="0">
                <a:solidFill>
                  <a:schemeClr val="bg2"/>
                </a:solidFill>
              </a:rPr>
              <a:t>The “serious health condition” of the employee</a:t>
            </a: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096000" y="1506097"/>
            <a:ext cx="540023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0" u="none" strike="noStrike" kern="1200" cap="none" spc="-50" normalizeH="0" baseline="0" noProof="0" dirty="0">
                <a:ln>
                  <a:noFill/>
                </a:ln>
                <a:solidFill>
                  <a:schemeClr val="bg2"/>
                </a:solidFill>
                <a:effectLst/>
                <a:uLnTx/>
                <a:uFillTx/>
                <a:latin typeface="Calibri"/>
                <a:ea typeface="+mn-ea"/>
                <a:cs typeface="+mn-cs"/>
              </a:rPr>
              <a:t>Leave of Absence (LOA)</a:t>
            </a:r>
          </a:p>
          <a:p>
            <a:pPr lvl="0">
              <a:spcBef>
                <a:spcPts val="1200"/>
              </a:spcBef>
              <a:buFontTx/>
              <a:buChar char="-"/>
              <a:defRPr/>
            </a:pPr>
            <a:r>
              <a:rPr lang="en-US" sz="1800" dirty="0">
                <a:solidFill>
                  <a:schemeClr val="bg2"/>
                </a:solidFill>
              </a:rPr>
              <a:t>In the event an employee does not meet minimum eligibility requirements for FMLA, LOA may be approved by the DFR, in its discretion, outside of the standard FMLA coverage.</a:t>
            </a:r>
          </a:p>
          <a:p>
            <a:pPr lvl="0">
              <a:spcBef>
                <a:spcPts val="1200"/>
              </a:spcBef>
              <a:buFontTx/>
              <a:buChar char="-"/>
              <a:defRPr/>
            </a:pPr>
            <a:r>
              <a:rPr lang="en-US" sz="1800" dirty="0">
                <a:solidFill>
                  <a:schemeClr val="bg2"/>
                </a:solidFill>
              </a:rPr>
              <a:t>When approved by DFR, in its sole discretion, an employee’s position may be held open, for a reasonable amount of time, until employee is able to return to the office.</a:t>
            </a:r>
          </a:p>
        </p:txBody>
      </p:sp>
      <p:sp>
        <p:nvSpPr>
          <p:cNvPr id="10" name="TextBox 9">
            <a:extLst>
              <a:ext uri="{FF2B5EF4-FFF2-40B4-BE49-F238E27FC236}">
                <a16:creationId xmlns:a16="http://schemas.microsoft.com/office/drawing/2014/main" id="{CDFAE6BA-290F-4B1E-A2E3-51793EC3528F}"/>
              </a:ext>
            </a:extLst>
          </p:cNvPr>
          <p:cNvSpPr txBox="1"/>
          <p:nvPr/>
        </p:nvSpPr>
        <p:spPr>
          <a:xfrm>
            <a:off x="514347" y="1004626"/>
            <a:ext cx="11536052" cy="369332"/>
          </a:xfrm>
          <a:prstGeom prst="rect">
            <a:avLst/>
          </a:prstGeom>
          <a:noFill/>
        </p:spPr>
        <p:txBody>
          <a:bodyPr wrap="square">
            <a:spAutoFit/>
          </a:bodyPr>
          <a:lstStyle/>
          <a:p>
            <a:pPr marL="0" indent="0">
              <a:buNone/>
            </a:pPr>
            <a:r>
              <a:rPr lang="en-US" sz="1800" dirty="0"/>
              <a:t>Knowledge Services, in partnership with the DFR, will provide reasonable accommodations regarding Leave of Absences.  </a:t>
            </a:r>
          </a:p>
        </p:txBody>
      </p:sp>
    </p:spTree>
    <p:extLst>
      <p:ext uri="{BB962C8B-B14F-4D97-AF65-F5344CB8AC3E}">
        <p14:creationId xmlns:p14="http://schemas.microsoft.com/office/powerpoint/2010/main" val="3711875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5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Point of Contact</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350818"/>
            <a:ext cx="11121616" cy="4838845"/>
          </a:xfrm>
        </p:spPr>
        <p:txBody>
          <a:bodyPr>
            <a:normAutofit/>
          </a:bodyPr>
          <a:lstStyle/>
          <a:p>
            <a:pPr>
              <a:lnSpc>
                <a:spcPct val="90000"/>
              </a:lnSpc>
              <a:spcAft>
                <a:spcPts val="600"/>
              </a:spcAft>
            </a:pPr>
            <a:r>
              <a:rPr lang="en-US" sz="2400" dirty="0"/>
              <a:t>Your Knowledge Services Employee Relations Coordinator is your point of contact for the following reasons, but not limited to:</a:t>
            </a:r>
          </a:p>
          <a:p>
            <a:pPr lvl="1">
              <a:spcBef>
                <a:spcPts val="400"/>
              </a:spcBef>
              <a:spcAft>
                <a:spcPts val="400"/>
              </a:spcAft>
            </a:pPr>
            <a:r>
              <a:rPr lang="en-US" sz="2000" dirty="0"/>
              <a:t>Time Entry</a:t>
            </a:r>
          </a:p>
          <a:p>
            <a:pPr lvl="1">
              <a:spcBef>
                <a:spcPts val="400"/>
              </a:spcBef>
              <a:spcAft>
                <a:spcPts val="400"/>
              </a:spcAft>
            </a:pPr>
            <a:r>
              <a:rPr lang="en-US" sz="2000" dirty="0"/>
              <a:t>Policies</a:t>
            </a:r>
          </a:p>
          <a:p>
            <a:pPr lvl="1">
              <a:spcBef>
                <a:spcPts val="400"/>
              </a:spcBef>
              <a:spcAft>
                <a:spcPts val="400"/>
              </a:spcAft>
            </a:pPr>
            <a:r>
              <a:rPr lang="en-US" sz="2000" dirty="0"/>
              <a:t>Workplace Concerns</a:t>
            </a:r>
          </a:p>
          <a:p>
            <a:pPr lvl="1">
              <a:spcBef>
                <a:spcPts val="400"/>
              </a:spcBef>
              <a:spcAft>
                <a:spcPts val="400"/>
              </a:spcAft>
            </a:pPr>
            <a:r>
              <a:rPr lang="en-US" sz="2000" dirty="0"/>
              <a:t>Expenses</a:t>
            </a:r>
          </a:p>
          <a:p>
            <a:pPr lvl="1">
              <a:spcAft>
                <a:spcPts val="600"/>
              </a:spcAft>
              <a:buFontTx/>
              <a:buChar char="-"/>
            </a:pPr>
            <a:r>
              <a:rPr lang="en-US" sz="2000" dirty="0"/>
              <a:t>PTO accrual</a:t>
            </a:r>
          </a:p>
          <a:p>
            <a:pPr lvl="1">
              <a:spcAft>
                <a:spcPts val="600"/>
              </a:spcAft>
              <a:buFontTx/>
              <a:buChar char="-"/>
            </a:pPr>
            <a:r>
              <a:rPr lang="en-US" sz="2000" dirty="0"/>
              <a:t>Pay rate</a:t>
            </a:r>
          </a:p>
          <a:p>
            <a:pPr lvl="1">
              <a:spcAft>
                <a:spcPts val="600"/>
              </a:spcAft>
              <a:buFontTx/>
              <a:buChar char="-"/>
            </a:pPr>
            <a:r>
              <a:rPr lang="en-US" sz="2000" dirty="0"/>
              <a:t>Call Off Procedures</a:t>
            </a:r>
          </a:p>
          <a:p>
            <a:pPr lvl="1">
              <a:spcBef>
                <a:spcPts val="400"/>
              </a:spcBef>
              <a:spcAft>
                <a:spcPts val="400"/>
              </a:spcAft>
            </a:pPr>
            <a:r>
              <a:rPr lang="en-US" sz="2000" dirty="0"/>
              <a:t>Any employee relations related questions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7</a:t>
            </a:fld>
            <a:endParaRPr lang="en-US"/>
          </a:p>
        </p:txBody>
      </p:sp>
    </p:spTree>
    <p:extLst>
      <p:ext uri="{BB962C8B-B14F-4D97-AF65-F5344CB8AC3E}">
        <p14:creationId xmlns:p14="http://schemas.microsoft.com/office/powerpoint/2010/main" val="84608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BCforward as your Employer</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350818"/>
            <a:ext cx="11121616" cy="4838845"/>
          </a:xfrm>
        </p:spPr>
        <p:txBody>
          <a:bodyPr>
            <a:normAutofit/>
          </a:bodyPr>
          <a:lstStyle/>
          <a:p>
            <a:pPr>
              <a:lnSpc>
                <a:spcPct val="90000"/>
              </a:lnSpc>
              <a:spcAft>
                <a:spcPts val="600"/>
              </a:spcAft>
            </a:pPr>
            <a:r>
              <a:rPr lang="en-US" sz="2400" dirty="0"/>
              <a:t>You are a BCforward employee for the duration of your assignment at this DFR office location.</a:t>
            </a:r>
          </a:p>
          <a:p>
            <a:pPr>
              <a:lnSpc>
                <a:spcPct val="90000"/>
              </a:lnSpc>
              <a:spcAft>
                <a:spcPts val="600"/>
              </a:spcAft>
            </a:pPr>
            <a:endParaRPr lang="en-US" sz="2400" dirty="0"/>
          </a:p>
          <a:p>
            <a:pPr>
              <a:lnSpc>
                <a:spcPct val="90000"/>
              </a:lnSpc>
              <a:spcAft>
                <a:spcPts val="600"/>
              </a:spcAft>
            </a:pPr>
            <a:r>
              <a:rPr lang="en-US" sz="2400" dirty="0"/>
              <a:t>Any and all issues, questions, concerns regarding your employment shall be directed to Knowledge Services on behalf of BCforward and not to your DFR SEM.</a:t>
            </a:r>
          </a:p>
          <a:p>
            <a:pPr lvl="1">
              <a:spcBef>
                <a:spcPts val="400"/>
              </a:spcBef>
              <a:spcAft>
                <a:spcPts val="600"/>
              </a:spcAft>
            </a:pPr>
            <a:r>
              <a:rPr lang="en-US" sz="2000" dirty="0"/>
              <a:t>i.e. pay, policies, performance, etc.</a:t>
            </a:r>
          </a:p>
          <a:p>
            <a:pPr lvl="1">
              <a:spcBef>
                <a:spcPts val="400"/>
              </a:spcBef>
              <a:spcAft>
                <a:spcPts val="600"/>
              </a:spcAft>
            </a:pPr>
            <a:endParaRPr lang="en-US" sz="2400" dirty="0"/>
          </a:p>
          <a:p>
            <a:pPr>
              <a:lnSpc>
                <a:spcPct val="90000"/>
              </a:lnSpc>
              <a:spcAft>
                <a:spcPts val="600"/>
              </a:spcAft>
            </a:pPr>
            <a:r>
              <a:rPr lang="en-US" sz="2400" dirty="0"/>
              <a:t>All recognition, performance, and/or employee issues will be addressed in collaboration with Knowledge Services and DFR on behalf of </a:t>
            </a:r>
            <a:r>
              <a:rPr lang="en-US" sz="2400" dirty="0" err="1"/>
              <a:t>BCforward</a:t>
            </a:r>
            <a:r>
              <a:rPr lang="en-US" sz="2400" dirty="0"/>
              <a: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8</a:t>
            </a:fld>
            <a:endParaRPr lang="en-US"/>
          </a:p>
        </p:txBody>
      </p:sp>
    </p:spTree>
    <p:extLst>
      <p:ext uri="{BB962C8B-B14F-4D97-AF65-F5344CB8AC3E}">
        <p14:creationId xmlns:p14="http://schemas.microsoft.com/office/powerpoint/2010/main" val="264874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C3F1-E813-84A9-4DC6-F497EE0ABE37}"/>
              </a:ext>
            </a:extLst>
          </p:cNvPr>
          <p:cNvSpPr>
            <a:spLocks noGrp="1"/>
          </p:cNvSpPr>
          <p:nvPr>
            <p:ph type="title"/>
          </p:nvPr>
        </p:nvSpPr>
        <p:spPr/>
        <p:txBody>
          <a:bodyPr/>
          <a:lstStyle/>
          <a:p>
            <a:r>
              <a:rPr lang="en-US" dirty="0"/>
              <a:t>Knowledge Services &amp; DFR Roles</a:t>
            </a:r>
          </a:p>
        </p:txBody>
      </p:sp>
      <p:sp>
        <p:nvSpPr>
          <p:cNvPr id="5" name="Slide Number Placeholder 4">
            <a:extLst>
              <a:ext uri="{FF2B5EF4-FFF2-40B4-BE49-F238E27FC236}">
                <a16:creationId xmlns:a16="http://schemas.microsoft.com/office/drawing/2014/main" id="{3A0C3962-7D2F-A309-52B2-92742A29EDAA}"/>
              </a:ext>
            </a:extLst>
          </p:cNvPr>
          <p:cNvSpPr>
            <a:spLocks noGrp="1"/>
          </p:cNvSpPr>
          <p:nvPr>
            <p:ph type="sldNum" sz="quarter" idx="16"/>
          </p:nvPr>
        </p:nvSpPr>
        <p:spPr/>
        <p:txBody>
          <a:bodyPr/>
          <a:lstStyle/>
          <a:p>
            <a:fld id="{334599CE-9AC8-493D-9636-F7C5D97DA203}" type="slidenum">
              <a:rPr lang="en-US" smtClean="0"/>
              <a:pPr/>
              <a:t>9</a:t>
            </a:fld>
            <a:endParaRPr lang="en-US"/>
          </a:p>
        </p:txBody>
      </p:sp>
      <p:pic>
        <p:nvPicPr>
          <p:cNvPr id="7" name="Picture 6">
            <a:extLst>
              <a:ext uri="{FF2B5EF4-FFF2-40B4-BE49-F238E27FC236}">
                <a16:creationId xmlns:a16="http://schemas.microsoft.com/office/drawing/2014/main" id="{97F1996C-4055-53AD-4212-0AEED5A7985B}"/>
              </a:ext>
            </a:extLst>
          </p:cNvPr>
          <p:cNvPicPr>
            <a:picLocks noChangeAspect="1"/>
          </p:cNvPicPr>
          <p:nvPr/>
        </p:nvPicPr>
        <p:blipFill>
          <a:blip r:embed="rId2"/>
          <a:stretch>
            <a:fillRect/>
          </a:stretch>
        </p:blipFill>
        <p:spPr>
          <a:xfrm>
            <a:off x="849937" y="1509276"/>
            <a:ext cx="10492125" cy="5029636"/>
          </a:xfrm>
          <a:prstGeom prst="rect">
            <a:avLst/>
          </a:prstGeom>
        </p:spPr>
      </p:pic>
      <p:sp>
        <p:nvSpPr>
          <p:cNvPr id="14" name="TextBox 13">
            <a:extLst>
              <a:ext uri="{FF2B5EF4-FFF2-40B4-BE49-F238E27FC236}">
                <a16:creationId xmlns:a16="http://schemas.microsoft.com/office/drawing/2014/main" id="{1D3E3CD1-4CCC-A89F-9182-9982A8054EDD}"/>
              </a:ext>
            </a:extLst>
          </p:cNvPr>
          <p:cNvSpPr txBox="1"/>
          <p:nvPr/>
        </p:nvSpPr>
        <p:spPr>
          <a:xfrm>
            <a:off x="2261302" y="2103102"/>
            <a:ext cx="2839016" cy="461665"/>
          </a:xfrm>
          <a:prstGeom prst="rect">
            <a:avLst/>
          </a:prstGeom>
          <a:noFill/>
        </p:spPr>
        <p:txBody>
          <a:bodyPr wrap="square" rtlCol="0">
            <a:spAutoFit/>
          </a:bodyPr>
          <a:lstStyle/>
          <a:p>
            <a:pPr algn="ctr"/>
            <a:r>
              <a:rPr lang="en-US" sz="2400" b="1" u="sng" dirty="0"/>
              <a:t>Knowledge Services</a:t>
            </a:r>
          </a:p>
        </p:txBody>
      </p:sp>
      <p:sp>
        <p:nvSpPr>
          <p:cNvPr id="16" name="TextBox 15">
            <a:extLst>
              <a:ext uri="{FF2B5EF4-FFF2-40B4-BE49-F238E27FC236}">
                <a16:creationId xmlns:a16="http://schemas.microsoft.com/office/drawing/2014/main" id="{863EB549-C35F-6C5A-D1BA-AFD194BF00C1}"/>
              </a:ext>
            </a:extLst>
          </p:cNvPr>
          <p:cNvSpPr txBox="1"/>
          <p:nvPr/>
        </p:nvSpPr>
        <p:spPr>
          <a:xfrm>
            <a:off x="1739646" y="3042239"/>
            <a:ext cx="6094476" cy="12958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Onboarding &amp; Offboarding</a:t>
            </a:r>
          </a:p>
          <a:p>
            <a:pPr marL="285750" indent="-285750">
              <a:lnSpc>
                <a:spcPct val="150000"/>
              </a:lnSpc>
              <a:buFont typeface="Arial" panose="020B0604020202020204" pitchFamily="34" charset="0"/>
              <a:buChar char="•"/>
            </a:pPr>
            <a:r>
              <a:rPr lang="en-US" dirty="0"/>
              <a:t>Performance Management</a:t>
            </a:r>
          </a:p>
          <a:p>
            <a:pPr marL="285750" indent="-285750">
              <a:lnSpc>
                <a:spcPct val="150000"/>
              </a:lnSpc>
              <a:buFont typeface="Arial" panose="020B0604020202020204" pitchFamily="34" charset="0"/>
              <a:buChar char="•"/>
            </a:pPr>
            <a:r>
              <a:rPr lang="en-US" dirty="0"/>
              <a:t>Employee Relations</a:t>
            </a:r>
          </a:p>
        </p:txBody>
      </p:sp>
      <p:sp>
        <p:nvSpPr>
          <p:cNvPr id="17" name="TextBox 16">
            <a:extLst>
              <a:ext uri="{FF2B5EF4-FFF2-40B4-BE49-F238E27FC236}">
                <a16:creationId xmlns:a16="http://schemas.microsoft.com/office/drawing/2014/main" id="{E830A4FB-9C8F-61AE-4801-047BD274251C}"/>
              </a:ext>
            </a:extLst>
          </p:cNvPr>
          <p:cNvSpPr txBox="1"/>
          <p:nvPr/>
        </p:nvSpPr>
        <p:spPr>
          <a:xfrm>
            <a:off x="5219190" y="2672290"/>
            <a:ext cx="2296997"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Time off</a:t>
            </a:r>
          </a:p>
          <a:p>
            <a:pPr marL="285750" indent="-285750">
              <a:lnSpc>
                <a:spcPct val="150000"/>
              </a:lnSpc>
              <a:buFont typeface="Arial" panose="020B0604020202020204" pitchFamily="34" charset="0"/>
              <a:buChar char="•"/>
            </a:pPr>
            <a:r>
              <a:rPr lang="en-US" dirty="0"/>
              <a:t>Late/Early Arrival</a:t>
            </a:r>
          </a:p>
          <a:p>
            <a:pPr marL="285750" indent="-285750">
              <a:lnSpc>
                <a:spcPct val="150000"/>
              </a:lnSpc>
              <a:buFont typeface="Arial" panose="020B0604020202020204" pitchFamily="34" charset="0"/>
              <a:buChar char="•"/>
            </a:pPr>
            <a:r>
              <a:rPr lang="en-US" dirty="0"/>
              <a:t>Coaching Support</a:t>
            </a:r>
          </a:p>
          <a:p>
            <a:pPr marL="285750" indent="-285750">
              <a:lnSpc>
                <a:spcPct val="150000"/>
              </a:lnSpc>
              <a:buFont typeface="Arial" panose="020B0604020202020204" pitchFamily="34" charset="0"/>
              <a:buChar char="•"/>
            </a:pPr>
            <a:r>
              <a:rPr lang="en-US" dirty="0"/>
              <a:t>Career Growth</a:t>
            </a:r>
          </a:p>
          <a:p>
            <a:pPr marL="285750" indent="-285750">
              <a:lnSpc>
                <a:spcPct val="150000"/>
              </a:lnSpc>
              <a:buFont typeface="Arial" panose="020B0604020202020204" pitchFamily="34" charset="0"/>
              <a:buChar char="•"/>
            </a:pPr>
            <a:r>
              <a:rPr lang="en-US" dirty="0"/>
              <a:t>Support EA/ES Success</a:t>
            </a:r>
          </a:p>
          <a:p>
            <a:endParaRPr lang="en-US" dirty="0"/>
          </a:p>
        </p:txBody>
      </p:sp>
      <p:sp>
        <p:nvSpPr>
          <p:cNvPr id="18" name="TextBox 17">
            <a:extLst>
              <a:ext uri="{FF2B5EF4-FFF2-40B4-BE49-F238E27FC236}">
                <a16:creationId xmlns:a16="http://schemas.microsoft.com/office/drawing/2014/main" id="{9FE5AD9F-1E4D-FC5C-C437-AD7026338298}"/>
              </a:ext>
            </a:extLst>
          </p:cNvPr>
          <p:cNvSpPr txBox="1"/>
          <p:nvPr/>
        </p:nvSpPr>
        <p:spPr>
          <a:xfrm>
            <a:off x="7736090" y="3064974"/>
            <a:ext cx="3095134" cy="12958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day-to-day Operations</a:t>
            </a:r>
          </a:p>
          <a:p>
            <a:pPr marL="285750" indent="-285750">
              <a:lnSpc>
                <a:spcPct val="150000"/>
              </a:lnSpc>
              <a:buFont typeface="Arial" panose="020B0604020202020204" pitchFamily="34" charset="0"/>
              <a:buChar char="•"/>
            </a:pPr>
            <a:r>
              <a:rPr lang="en-US" dirty="0"/>
              <a:t>Specific Job Duties</a:t>
            </a:r>
          </a:p>
          <a:p>
            <a:pPr marL="285750" indent="-285750">
              <a:lnSpc>
                <a:spcPct val="150000"/>
              </a:lnSpc>
              <a:buFont typeface="Arial" panose="020B0604020202020204" pitchFamily="34" charset="0"/>
              <a:buChar char="•"/>
            </a:pPr>
            <a:r>
              <a:rPr lang="en-US" dirty="0"/>
              <a:t>Weekly Time Approval</a:t>
            </a:r>
          </a:p>
        </p:txBody>
      </p:sp>
      <p:pic>
        <p:nvPicPr>
          <p:cNvPr id="19" name="Picture 18">
            <a:extLst>
              <a:ext uri="{FF2B5EF4-FFF2-40B4-BE49-F238E27FC236}">
                <a16:creationId xmlns:a16="http://schemas.microsoft.com/office/drawing/2014/main" id="{616B2B54-3C26-CB21-F703-0452B4192334}"/>
              </a:ext>
            </a:extLst>
          </p:cNvPr>
          <p:cNvPicPr>
            <a:picLocks noChangeAspect="1"/>
          </p:cNvPicPr>
          <p:nvPr/>
        </p:nvPicPr>
        <p:blipFill>
          <a:blip r:embed="rId3"/>
          <a:stretch>
            <a:fillRect/>
          </a:stretch>
        </p:blipFill>
        <p:spPr>
          <a:xfrm>
            <a:off x="6770936" y="2077878"/>
            <a:ext cx="4060288" cy="1188823"/>
          </a:xfrm>
          <a:prstGeom prst="rect">
            <a:avLst/>
          </a:prstGeom>
        </p:spPr>
      </p:pic>
    </p:spTree>
    <p:extLst>
      <p:ext uri="{BB962C8B-B14F-4D97-AF65-F5344CB8AC3E}">
        <p14:creationId xmlns:p14="http://schemas.microsoft.com/office/powerpoint/2010/main" val="2727692997"/>
      </p:ext>
    </p:extLst>
  </p:cSld>
  <p:clrMapOvr>
    <a:masterClrMapping/>
  </p:clrMapOvr>
</p:sld>
</file>

<file path=ppt/theme/theme1.xml><?xml version="1.0" encoding="utf-8"?>
<a:theme xmlns:a="http://schemas.openxmlformats.org/drawingml/2006/main" name="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2.xml><?xml version="1.0" encoding="utf-8"?>
<a:theme xmlns:a="http://schemas.openxmlformats.org/drawingml/2006/main" name="1_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AD195D6FF9824FB22BFF5ACE69CE81" ma:contentTypeVersion="18" ma:contentTypeDescription="Create a new document." ma:contentTypeScope="" ma:versionID="91951165d4a76c87e1cf683b74b693b2">
  <xsd:schema xmlns:xsd="http://www.w3.org/2001/XMLSchema" xmlns:xs="http://www.w3.org/2001/XMLSchema" xmlns:p="http://schemas.microsoft.com/office/2006/metadata/properties" xmlns:ns2="fad2079e-06c4-4815-b8af-4298ec44dfde" xmlns:ns3="0ae222be-700a-4839-994d-d2b08c2bf9d3" targetNamespace="http://schemas.microsoft.com/office/2006/metadata/properties" ma:root="true" ma:fieldsID="d16296d86c223dac315a1226c50604f7" ns2:_="" ns3:_="">
    <xsd:import namespace="fad2079e-06c4-4815-b8af-4298ec44dfde"/>
    <xsd:import namespace="0ae222be-700a-4839-994d-d2b08c2bf9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2079e-06c4-4815-b8af-4298ec44d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67a2ac-2b19-456f-9b7b-6bf7774f6f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222be-700a-4839-994d-d2b08c2bf9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a86263-d6dc-4d6e-96fa-41d77a8bbd93}" ma:internalName="TaxCatchAll" ma:showField="CatchAllData" ma:web="0ae222be-700a-4839-994d-d2b08c2bf9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d2079e-06c4-4815-b8af-4298ec44dfde">
      <Terms xmlns="http://schemas.microsoft.com/office/infopath/2007/PartnerControls"/>
    </lcf76f155ced4ddcb4097134ff3c332f>
    <TaxCatchAll xmlns="0ae222be-700a-4839-994d-d2b08c2bf9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06BE4-6FCB-4370-9E54-01666C2C64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2079e-06c4-4815-b8af-4298ec44dfde"/>
    <ds:schemaRef ds:uri="0ae222be-700a-4839-994d-d2b08c2bf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30709D-AB0B-4725-A8F7-AF6F0C42AB1A}">
  <ds:schemaRefs>
    <ds:schemaRef ds:uri="http://www.w3.org/XML/1998/namespace"/>
    <ds:schemaRef ds:uri="http://purl.org/dc/term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0ae222be-700a-4839-994d-d2b08c2bf9d3"/>
    <ds:schemaRef ds:uri="http://schemas.microsoft.com/office/infopath/2007/PartnerControls"/>
    <ds:schemaRef ds:uri="fad2079e-06c4-4815-b8af-4298ec44dfde"/>
    <ds:schemaRef ds:uri="http://purl.org/dc/dcmitype/"/>
  </ds:schemaRefs>
</ds:datastoreItem>
</file>

<file path=customXml/itemProps3.xml><?xml version="1.0" encoding="utf-8"?>
<ds:datastoreItem xmlns:ds="http://schemas.openxmlformats.org/officeDocument/2006/customXml" ds:itemID="{94AA8A65-C643-48AE-BC8D-1228F29771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Presentation1_theme</Template>
  <TotalTime>289</TotalTime>
  <Words>4876</Words>
  <Application>Microsoft Office PowerPoint</Application>
  <PresentationFormat>Widescreen</PresentationFormat>
  <Paragraphs>558</Paragraphs>
  <Slides>65</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65</vt:i4>
      </vt:variant>
    </vt:vector>
  </HeadingPairs>
  <TitlesOfParts>
    <vt:vector size="78" baseType="lpstr">
      <vt:lpstr>Aptos</vt:lpstr>
      <vt:lpstr>Arial</vt:lpstr>
      <vt:lpstr>Calibri</vt:lpstr>
      <vt:lpstr>Calibri Light</vt:lpstr>
      <vt:lpstr>Century Gothic</vt:lpstr>
      <vt:lpstr>Courier New</vt:lpstr>
      <vt:lpstr>Garamond</vt:lpstr>
      <vt:lpstr>Graphik Semibold</vt:lpstr>
      <vt:lpstr>Open Sans</vt:lpstr>
      <vt:lpstr>Palatino Linotype</vt:lpstr>
      <vt:lpstr>Segoe UI</vt:lpstr>
      <vt:lpstr>Presentation1_theme</vt:lpstr>
      <vt:lpstr>1_Presentation1_theme</vt:lpstr>
      <vt:lpstr>PowerPoint Presentation</vt:lpstr>
      <vt:lpstr>PowerPoint Presentation</vt:lpstr>
      <vt:lpstr>PowerPoint Presentation</vt:lpstr>
      <vt:lpstr>Knowledge Services Overview</vt:lpstr>
      <vt:lpstr>Equal Employment Opportunity</vt:lpstr>
      <vt:lpstr>BCforward Overview</vt:lpstr>
      <vt:lpstr>Point of Contact</vt:lpstr>
      <vt:lpstr>BCforward as your Employer</vt:lpstr>
      <vt:lpstr>Knowledge Services &amp; DFR Roles</vt:lpstr>
      <vt:lpstr>Knowledge Services, BCforward &amp; DFR Roles</vt:lpstr>
      <vt:lpstr>Employee Website</vt:lpstr>
      <vt:lpstr>PowerPoint Presentation</vt:lpstr>
      <vt:lpstr>Holidays</vt:lpstr>
      <vt:lpstr>Medical Insurance</vt:lpstr>
      <vt:lpstr>Paid Time Off</vt:lpstr>
      <vt:lpstr>Bereavement Policy</vt:lpstr>
      <vt:lpstr>PowerPoint Presentation</vt:lpstr>
      <vt:lpstr>dotStaff™ Time Entry Process</vt:lpstr>
      <vt:lpstr>Time Submittal - dotStaff™</vt:lpstr>
      <vt:lpstr>Time and Pay</vt:lpstr>
      <vt:lpstr>How to Add a Timesheet in dotStaff™</vt:lpstr>
      <vt:lpstr>Blank Timesheet</vt:lpstr>
      <vt:lpstr>Time Entered</vt:lpstr>
      <vt:lpstr>Expenses - Travel</vt:lpstr>
      <vt:lpstr>Electronic Paycheck Statement Info  </vt:lpstr>
      <vt:lpstr>PowerPoint Presentation</vt:lpstr>
      <vt:lpstr>Attendance</vt:lpstr>
      <vt:lpstr>Attendance Continued</vt:lpstr>
      <vt:lpstr>Training Attendance Policy</vt:lpstr>
      <vt:lpstr>Paid Time Off Use</vt:lpstr>
      <vt:lpstr>Time Off Request Process</vt:lpstr>
      <vt:lpstr>PTO Submission Form</vt:lpstr>
      <vt:lpstr>PTO Submission Form</vt:lpstr>
      <vt:lpstr>PTO Submission Form</vt:lpstr>
      <vt:lpstr>Call Off Procedure</vt:lpstr>
      <vt:lpstr>PowerPoint Presentation</vt:lpstr>
      <vt:lpstr>Standards of Performance and Conduct</vt:lpstr>
      <vt:lpstr>Professionalism and Customer Service</vt:lpstr>
      <vt:lpstr>Dress Code and Professional Attire</vt:lpstr>
      <vt:lpstr>Office Etiquette</vt:lpstr>
      <vt:lpstr>Confidentiality </vt:lpstr>
      <vt:lpstr>Sexual Harassment</vt:lpstr>
      <vt:lpstr>Other Forms of Harassment</vt:lpstr>
      <vt:lpstr>Alcohol &amp; Drug Free Workplace</vt:lpstr>
      <vt:lpstr>PowerPoint Presentation</vt:lpstr>
      <vt:lpstr>Internet and Telephone Code of Conduct</vt:lpstr>
      <vt:lpstr>Information Resources Use Agreement (IRUA)</vt:lpstr>
      <vt:lpstr>Social Media Policy </vt:lpstr>
      <vt:lpstr>PowerPoint Presentation</vt:lpstr>
      <vt:lpstr>Workplace Safety</vt:lpstr>
      <vt:lpstr>Workplace Injury</vt:lpstr>
      <vt:lpstr>Employment Earnings and Verifications</vt:lpstr>
      <vt:lpstr>Information Updates</vt:lpstr>
      <vt:lpstr>PowerPoint Presentation</vt:lpstr>
      <vt:lpstr>Growth Opportunity</vt:lpstr>
      <vt:lpstr>Follow-Up and Office Visits </vt:lpstr>
      <vt:lpstr>EA and ES Working Leads</vt:lpstr>
      <vt:lpstr>Third-Party Reviews (TPR)</vt:lpstr>
      <vt:lpstr>Contact Information</vt:lpstr>
      <vt:lpstr>PowerPoint Presentation</vt:lpstr>
      <vt:lpstr>E-Verify – USCIS Employment Eligibility Verification </vt:lpstr>
      <vt:lpstr>E-Verify – USCIS Employment Eligibility Verification </vt:lpstr>
      <vt:lpstr>Family and Medical Leave Act</vt:lpstr>
      <vt:lpstr>Family and Medical Leave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Klare</dc:creator>
  <cp:lastModifiedBy>Mykala Liou</cp:lastModifiedBy>
  <cp:revision>28</cp:revision>
  <dcterms:created xsi:type="dcterms:W3CDTF">2017-11-09T20:45:32Z</dcterms:created>
  <dcterms:modified xsi:type="dcterms:W3CDTF">2026-06-19T15:38:10Z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0x01010093AD195D6FF9824FB22BFF5ACE69CE81</vt:lpwstr>
  </property>
  <property fmtid="{D5CDD505-2E9C-101B-9397-08002B2CF9AE}" pid="3" name="AuthorIds_UIVersion_1024">
    <vt:lpwstr>16,21</vt:lpwstr>
  </property>
</Properties>
</file>