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xml" ContentType="application/vnd.openxmlformats-officedocument.theme+xml"/>
  <Override PartName="/ppt/slideLayouts/slideLayout1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67" r:id="rId5"/>
    <p:sldMasterId id="2147483840" r:id="rId6"/>
  </p:sldMasterIdLst>
  <p:notesMasterIdLst>
    <p:notesMasterId r:id="rId70"/>
  </p:notesMasterIdLst>
  <p:handoutMasterIdLst>
    <p:handoutMasterId r:id="rId71"/>
  </p:handoutMasterIdLst>
  <p:sldIdLst>
    <p:sldId id="590" r:id="rId7"/>
    <p:sldId id="584" r:id="rId8"/>
    <p:sldId id="258" r:id="rId9"/>
    <p:sldId id="570" r:id="rId10"/>
    <p:sldId id="548" r:id="rId11"/>
    <p:sldId id="512" r:id="rId12"/>
    <p:sldId id="572" r:id="rId13"/>
    <p:sldId id="573" r:id="rId14"/>
    <p:sldId id="574" r:id="rId15"/>
    <p:sldId id="509" r:id="rId16"/>
    <p:sldId id="567" r:id="rId17"/>
    <p:sldId id="523" r:id="rId18"/>
    <p:sldId id="522" r:id="rId19"/>
    <p:sldId id="591" r:id="rId20"/>
    <p:sldId id="582" r:id="rId21"/>
    <p:sldId id="566" r:id="rId22"/>
    <p:sldId id="514" r:id="rId23"/>
    <p:sldId id="518" r:id="rId24"/>
    <p:sldId id="515" r:id="rId25"/>
    <p:sldId id="513" r:id="rId26"/>
    <p:sldId id="521" r:id="rId27"/>
    <p:sldId id="576" r:id="rId28"/>
    <p:sldId id="525" r:id="rId29"/>
    <p:sldId id="568" r:id="rId30"/>
    <p:sldId id="602" r:id="rId31"/>
    <p:sldId id="603" r:id="rId32"/>
    <p:sldId id="612" r:id="rId33"/>
    <p:sldId id="527" r:id="rId34"/>
    <p:sldId id="581" r:id="rId35"/>
    <p:sldId id="530" r:id="rId36"/>
    <p:sldId id="554" r:id="rId37"/>
    <p:sldId id="553" r:id="rId38"/>
    <p:sldId id="604" r:id="rId39"/>
    <p:sldId id="593" r:id="rId40"/>
    <p:sldId id="611" r:id="rId41"/>
    <p:sldId id="606" r:id="rId42"/>
    <p:sldId id="537" r:id="rId43"/>
    <p:sldId id="538" r:id="rId44"/>
    <p:sldId id="605" r:id="rId45"/>
    <p:sldId id="607" r:id="rId46"/>
    <p:sldId id="595" r:id="rId47"/>
    <p:sldId id="598" r:id="rId48"/>
    <p:sldId id="569" r:id="rId49"/>
    <p:sldId id="599" r:id="rId50"/>
    <p:sldId id="615" r:id="rId51"/>
    <p:sldId id="600" r:id="rId52"/>
    <p:sldId id="592" r:id="rId53"/>
    <p:sldId id="601" r:id="rId54"/>
    <p:sldId id="543" r:id="rId55"/>
    <p:sldId id="564" r:id="rId56"/>
    <p:sldId id="557" r:id="rId57"/>
    <p:sldId id="609" r:id="rId58"/>
    <p:sldId id="510" r:id="rId59"/>
    <p:sldId id="562" r:id="rId60"/>
    <p:sldId id="608" r:id="rId61"/>
    <p:sldId id="597" r:id="rId62"/>
    <p:sldId id="532" r:id="rId63"/>
    <p:sldId id="610" r:id="rId64"/>
    <p:sldId id="550" r:id="rId65"/>
    <p:sldId id="555" r:id="rId66"/>
    <p:sldId id="549" r:id="rId67"/>
    <p:sldId id="596" r:id="rId68"/>
    <p:sldId id="39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Waters" initials="CW" lastIdx="1" clrIdx="0">
    <p:extLst>
      <p:ext uri="{19B8F6BF-5375-455C-9EA6-DF929625EA0E}">
        <p15:presenceInfo xmlns:p15="http://schemas.microsoft.com/office/powerpoint/2012/main" userId="S::catherinew@knowledgeservices.com::3520404d-0088-44ab-a927-cebf952fb9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6F8"/>
    <a:srgbClr val="F58721"/>
    <a:srgbClr val="FFFFFF"/>
    <a:srgbClr val="5098D1"/>
    <a:srgbClr val="FEEDDE"/>
    <a:srgbClr val="FCDFC4"/>
    <a:srgbClr val="FCDABC"/>
    <a:srgbClr val="6B6B6B"/>
    <a:srgbClr val="EB9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7B637-814E-4405-92B3-B1A8C2DD26AB}" v="3" dt="2024-05-21T16:58:45.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Joray" userId="f2cf80fa-9474-43da-92c4-965188ee2b0b" providerId="ADAL" clId="{1357B637-814E-4405-92B3-B1A8C2DD26AB}"/>
    <pc:docChg chg="custSel addSld delSld modSld">
      <pc:chgData name="Rachel Joray" userId="f2cf80fa-9474-43da-92c4-965188ee2b0b" providerId="ADAL" clId="{1357B637-814E-4405-92B3-B1A8C2DD26AB}" dt="2024-05-21T16:58:53.307" v="38" actId="207"/>
      <pc:docMkLst>
        <pc:docMk/>
      </pc:docMkLst>
      <pc:sldChg chg="add">
        <pc:chgData name="Rachel Joray" userId="f2cf80fa-9474-43da-92c4-965188ee2b0b" providerId="ADAL" clId="{1357B637-814E-4405-92B3-B1A8C2DD26AB}" dt="2024-05-21T16:57:33.897" v="3"/>
        <pc:sldMkLst>
          <pc:docMk/>
          <pc:sldMk cId="2171473381" sldId="538"/>
        </pc:sldMkLst>
      </pc:sldChg>
      <pc:sldChg chg="modSp mod">
        <pc:chgData name="Rachel Joray" userId="f2cf80fa-9474-43da-92c4-965188ee2b0b" providerId="ADAL" clId="{1357B637-814E-4405-92B3-B1A8C2DD26AB}" dt="2024-05-21T16:58:53.307" v="38" actId="207"/>
        <pc:sldMkLst>
          <pc:docMk/>
          <pc:sldMk cId="1933475069" sldId="593"/>
        </pc:sldMkLst>
        <pc:spChg chg="mod">
          <ac:chgData name="Rachel Joray" userId="f2cf80fa-9474-43da-92c4-965188ee2b0b" providerId="ADAL" clId="{1357B637-814E-4405-92B3-B1A8C2DD26AB}" dt="2024-05-21T16:58:53.307" v="38" actId="207"/>
          <ac:spMkLst>
            <pc:docMk/>
            <pc:sldMk cId="1933475069" sldId="593"/>
            <ac:spMk id="5" creationId="{E40E8FA4-C768-42DD-A711-3DECAC0E1A49}"/>
          </ac:spMkLst>
        </pc:spChg>
      </pc:sldChg>
      <pc:sldChg chg="del">
        <pc:chgData name="Rachel Joray" userId="f2cf80fa-9474-43da-92c4-965188ee2b0b" providerId="ADAL" clId="{1357B637-814E-4405-92B3-B1A8C2DD26AB}" dt="2024-05-21T16:57:00.923" v="0" actId="2696"/>
        <pc:sldMkLst>
          <pc:docMk/>
          <pc:sldMk cId="3893229924" sldId="594"/>
        </pc:sldMkLst>
      </pc:sldChg>
      <pc:sldChg chg="modSp mod">
        <pc:chgData name="Rachel Joray" userId="f2cf80fa-9474-43da-92c4-965188ee2b0b" providerId="ADAL" clId="{1357B637-814E-4405-92B3-B1A8C2DD26AB}" dt="2024-05-21T16:57:46.073" v="5" actId="27636"/>
        <pc:sldMkLst>
          <pc:docMk/>
          <pc:sldMk cId="4059087277" sldId="599"/>
        </pc:sldMkLst>
        <pc:spChg chg="mod">
          <ac:chgData name="Rachel Joray" userId="f2cf80fa-9474-43da-92c4-965188ee2b0b" providerId="ADAL" clId="{1357B637-814E-4405-92B3-B1A8C2DD26AB}" dt="2024-05-21T16:57:46.073" v="5" actId="27636"/>
          <ac:spMkLst>
            <pc:docMk/>
            <pc:sldMk cId="4059087277" sldId="599"/>
            <ac:spMk id="3" creationId="{C97E2800-8BB2-42CE-9AF3-AD54A8CDCB65}"/>
          </ac:spMkLst>
        </pc:spChg>
      </pc:sldChg>
      <pc:sldChg chg="modSp mod">
        <pc:chgData name="Rachel Joray" userId="f2cf80fa-9474-43da-92c4-965188ee2b0b" providerId="ADAL" clId="{1357B637-814E-4405-92B3-B1A8C2DD26AB}" dt="2024-05-21T16:57:11.191" v="2" actId="27636"/>
        <pc:sldMkLst>
          <pc:docMk/>
          <pc:sldMk cId="4018911797" sldId="604"/>
        </pc:sldMkLst>
        <pc:spChg chg="mod">
          <ac:chgData name="Rachel Joray" userId="f2cf80fa-9474-43da-92c4-965188ee2b0b" providerId="ADAL" clId="{1357B637-814E-4405-92B3-B1A8C2DD26AB}" dt="2024-05-21T16:57:11.191" v="2" actId="27636"/>
          <ac:spMkLst>
            <pc:docMk/>
            <pc:sldMk cId="4018911797" sldId="604"/>
            <ac:spMk id="3" creationId="{C97E2800-8BB2-42CE-9AF3-AD54A8CDCB6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4B1E9-FA1E-432B-8756-A8FFDEF662D4}" type="doc">
      <dgm:prSet loTypeId="urn:microsoft.com/office/officeart/2005/8/layout/process1" loCatId="process" qsTypeId="urn:microsoft.com/office/officeart/2005/8/quickstyle/simple1" qsCatId="simple" csTypeId="urn:microsoft.com/office/officeart/2005/8/colors/accent1_2" csCatId="accent1" phldr="1"/>
      <dgm:spPr/>
    </dgm:pt>
    <dgm:pt modelId="{18E421C1-A16F-419F-AFE7-E30CBD132A8A}">
      <dgm:prSet phldrT="[Text]"/>
      <dgm:spPr/>
      <dgm:t>
        <a:bodyPr/>
        <a:lstStyle/>
        <a:p>
          <a:r>
            <a:rPr lang="en-US" b="1" dirty="0"/>
            <a:t>0-3 Years </a:t>
          </a:r>
        </a:p>
        <a:p>
          <a:r>
            <a:rPr lang="en-US" dirty="0"/>
            <a:t>Accrual Rate: .0385</a:t>
          </a:r>
        </a:p>
        <a:p>
          <a:r>
            <a:rPr lang="en-US" dirty="0"/>
            <a:t>Projected PTO in Days: 10</a:t>
          </a:r>
        </a:p>
      </dgm:t>
    </dgm:pt>
    <dgm:pt modelId="{29F6B503-5765-4897-8719-B9518C1C16F7}" type="parTrans" cxnId="{03CD8D7D-64EB-4A91-ACB1-2F3C84637F50}">
      <dgm:prSet/>
      <dgm:spPr/>
      <dgm:t>
        <a:bodyPr/>
        <a:lstStyle/>
        <a:p>
          <a:endParaRPr lang="en-US"/>
        </a:p>
      </dgm:t>
    </dgm:pt>
    <dgm:pt modelId="{C2A21473-0663-498E-8D47-66173B58F3F1}" type="sibTrans" cxnId="{03CD8D7D-64EB-4A91-ACB1-2F3C84637F50}">
      <dgm:prSet/>
      <dgm:spPr/>
      <dgm:t>
        <a:bodyPr/>
        <a:lstStyle/>
        <a:p>
          <a:endParaRPr lang="en-US"/>
        </a:p>
      </dgm:t>
    </dgm:pt>
    <dgm:pt modelId="{BF06EED1-F96F-4EB6-983B-1984A93D4FE5}">
      <dgm:prSet phldrT="[Text]"/>
      <dgm:spPr/>
      <dgm:t>
        <a:bodyPr/>
        <a:lstStyle/>
        <a:p>
          <a:r>
            <a:rPr lang="en-US" b="1" dirty="0"/>
            <a:t>3 - 6 Years</a:t>
          </a:r>
          <a:endParaRPr lang="en-US" dirty="0"/>
        </a:p>
        <a:p>
          <a:r>
            <a:rPr lang="en-US" dirty="0"/>
            <a:t>Accrual Rate: .0577</a:t>
          </a:r>
        </a:p>
        <a:p>
          <a:r>
            <a:rPr lang="en-US" dirty="0"/>
            <a:t>Projected PTO in Days: 15</a:t>
          </a:r>
        </a:p>
      </dgm:t>
    </dgm:pt>
    <dgm:pt modelId="{E51A39A4-4ED1-46A1-B7E4-94BFB8F821CF}" type="parTrans" cxnId="{8882AA38-9051-42BB-89CB-AC8BEC085A9E}">
      <dgm:prSet/>
      <dgm:spPr/>
      <dgm:t>
        <a:bodyPr/>
        <a:lstStyle/>
        <a:p>
          <a:endParaRPr lang="en-US"/>
        </a:p>
      </dgm:t>
    </dgm:pt>
    <dgm:pt modelId="{B01014E9-96EC-44C9-B01D-51AA2435C95E}" type="sibTrans" cxnId="{8882AA38-9051-42BB-89CB-AC8BEC085A9E}">
      <dgm:prSet/>
      <dgm:spPr/>
      <dgm:t>
        <a:bodyPr/>
        <a:lstStyle/>
        <a:p>
          <a:endParaRPr lang="en-US"/>
        </a:p>
      </dgm:t>
    </dgm:pt>
    <dgm:pt modelId="{09A0E2DF-4756-4E13-BAD9-9A0C9B7A15E8}">
      <dgm:prSet phldrT="[Text]"/>
      <dgm:spPr/>
      <dgm:t>
        <a:bodyPr/>
        <a:lstStyle/>
        <a:p>
          <a:r>
            <a:rPr lang="en-US" b="1" dirty="0"/>
            <a:t>6 + Years </a:t>
          </a:r>
        </a:p>
        <a:p>
          <a:r>
            <a:rPr lang="en-US" dirty="0"/>
            <a:t>Accrual Rate: .077</a:t>
          </a:r>
        </a:p>
        <a:p>
          <a:r>
            <a:rPr lang="en-US" dirty="0"/>
            <a:t>Projected PTO in Days: 20</a:t>
          </a:r>
        </a:p>
      </dgm:t>
    </dgm:pt>
    <dgm:pt modelId="{C96D4925-B2FA-4A7C-A706-68F30973BA13}" type="parTrans" cxnId="{1DC5C6E8-0495-4926-949B-02D7BFEF0FB5}">
      <dgm:prSet/>
      <dgm:spPr/>
      <dgm:t>
        <a:bodyPr/>
        <a:lstStyle/>
        <a:p>
          <a:endParaRPr lang="en-US"/>
        </a:p>
      </dgm:t>
    </dgm:pt>
    <dgm:pt modelId="{D8FB145D-5BA0-46E8-B38F-78D6D0D725D2}" type="sibTrans" cxnId="{1DC5C6E8-0495-4926-949B-02D7BFEF0FB5}">
      <dgm:prSet/>
      <dgm:spPr/>
      <dgm:t>
        <a:bodyPr/>
        <a:lstStyle/>
        <a:p>
          <a:endParaRPr lang="en-US"/>
        </a:p>
      </dgm:t>
    </dgm:pt>
    <dgm:pt modelId="{46CA4432-4432-4F0F-A0E7-91542DDF8E24}" type="pres">
      <dgm:prSet presAssocID="{29F4B1E9-FA1E-432B-8756-A8FFDEF662D4}" presName="Name0" presStyleCnt="0">
        <dgm:presLayoutVars>
          <dgm:dir/>
          <dgm:resizeHandles val="exact"/>
        </dgm:presLayoutVars>
      </dgm:prSet>
      <dgm:spPr/>
    </dgm:pt>
    <dgm:pt modelId="{663F5576-5562-435B-AF43-C51B241E77F1}" type="pres">
      <dgm:prSet presAssocID="{18E421C1-A16F-419F-AFE7-E30CBD132A8A}" presName="node" presStyleLbl="node1" presStyleIdx="0" presStyleCnt="3">
        <dgm:presLayoutVars>
          <dgm:bulletEnabled val="1"/>
        </dgm:presLayoutVars>
      </dgm:prSet>
      <dgm:spPr/>
    </dgm:pt>
    <dgm:pt modelId="{7E437FEC-EC95-45E1-B357-C1F1E187FC81}" type="pres">
      <dgm:prSet presAssocID="{C2A21473-0663-498E-8D47-66173B58F3F1}" presName="sibTrans" presStyleLbl="sibTrans2D1" presStyleIdx="0" presStyleCnt="2"/>
      <dgm:spPr/>
    </dgm:pt>
    <dgm:pt modelId="{110FA257-17B7-4115-9390-E770F26733B2}" type="pres">
      <dgm:prSet presAssocID="{C2A21473-0663-498E-8D47-66173B58F3F1}" presName="connectorText" presStyleLbl="sibTrans2D1" presStyleIdx="0" presStyleCnt="2"/>
      <dgm:spPr/>
    </dgm:pt>
    <dgm:pt modelId="{6F617891-4F7B-4B33-B1EA-1EE37A0CF691}" type="pres">
      <dgm:prSet presAssocID="{BF06EED1-F96F-4EB6-983B-1984A93D4FE5}" presName="node" presStyleLbl="node1" presStyleIdx="1" presStyleCnt="3" custLinFactNeighborX="277">
        <dgm:presLayoutVars>
          <dgm:bulletEnabled val="1"/>
        </dgm:presLayoutVars>
      </dgm:prSet>
      <dgm:spPr/>
    </dgm:pt>
    <dgm:pt modelId="{62AFDD0D-D997-4DB5-857E-215D8B863D0C}" type="pres">
      <dgm:prSet presAssocID="{B01014E9-96EC-44C9-B01D-51AA2435C95E}" presName="sibTrans" presStyleLbl="sibTrans2D1" presStyleIdx="1" presStyleCnt="2"/>
      <dgm:spPr/>
    </dgm:pt>
    <dgm:pt modelId="{AD24B875-2208-4452-9AD1-21B60074E78C}" type="pres">
      <dgm:prSet presAssocID="{B01014E9-96EC-44C9-B01D-51AA2435C95E}" presName="connectorText" presStyleLbl="sibTrans2D1" presStyleIdx="1" presStyleCnt="2"/>
      <dgm:spPr/>
    </dgm:pt>
    <dgm:pt modelId="{81D1FCF9-941E-4AAD-9B96-93136D39009D}" type="pres">
      <dgm:prSet presAssocID="{09A0E2DF-4756-4E13-BAD9-9A0C9B7A15E8}" presName="node" presStyleLbl="node1" presStyleIdx="2" presStyleCnt="3">
        <dgm:presLayoutVars>
          <dgm:bulletEnabled val="1"/>
        </dgm:presLayoutVars>
      </dgm:prSet>
      <dgm:spPr/>
    </dgm:pt>
  </dgm:ptLst>
  <dgm:cxnLst>
    <dgm:cxn modelId="{1DFD8733-2391-443B-8194-0B6678F7C0E9}" type="presOf" srcId="{C2A21473-0663-498E-8D47-66173B58F3F1}" destId="{7E437FEC-EC95-45E1-B357-C1F1E187FC81}" srcOrd="0" destOrd="0" presId="urn:microsoft.com/office/officeart/2005/8/layout/process1"/>
    <dgm:cxn modelId="{8882AA38-9051-42BB-89CB-AC8BEC085A9E}" srcId="{29F4B1E9-FA1E-432B-8756-A8FFDEF662D4}" destId="{BF06EED1-F96F-4EB6-983B-1984A93D4FE5}" srcOrd="1" destOrd="0" parTransId="{E51A39A4-4ED1-46A1-B7E4-94BFB8F821CF}" sibTransId="{B01014E9-96EC-44C9-B01D-51AA2435C95E}"/>
    <dgm:cxn modelId="{961AC339-A6C8-494D-A0C4-336DC606293C}" type="presOf" srcId="{B01014E9-96EC-44C9-B01D-51AA2435C95E}" destId="{AD24B875-2208-4452-9AD1-21B60074E78C}" srcOrd="1" destOrd="0" presId="urn:microsoft.com/office/officeart/2005/8/layout/process1"/>
    <dgm:cxn modelId="{987E7E46-2A9F-4F41-A90F-258D3EBA6D3C}" type="presOf" srcId="{29F4B1E9-FA1E-432B-8756-A8FFDEF662D4}" destId="{46CA4432-4432-4F0F-A0E7-91542DDF8E24}" srcOrd="0" destOrd="0" presId="urn:microsoft.com/office/officeart/2005/8/layout/process1"/>
    <dgm:cxn modelId="{8A2B4279-B8C8-4C5F-926C-EF231FE78762}" type="presOf" srcId="{B01014E9-96EC-44C9-B01D-51AA2435C95E}" destId="{62AFDD0D-D997-4DB5-857E-215D8B863D0C}" srcOrd="0" destOrd="0" presId="urn:microsoft.com/office/officeart/2005/8/layout/process1"/>
    <dgm:cxn modelId="{03CD8D7D-64EB-4A91-ACB1-2F3C84637F50}" srcId="{29F4B1E9-FA1E-432B-8756-A8FFDEF662D4}" destId="{18E421C1-A16F-419F-AFE7-E30CBD132A8A}" srcOrd="0" destOrd="0" parTransId="{29F6B503-5765-4897-8719-B9518C1C16F7}" sibTransId="{C2A21473-0663-498E-8D47-66173B58F3F1}"/>
    <dgm:cxn modelId="{67EBA889-273B-4F95-82F8-8DD2DA7B0478}" type="presOf" srcId="{09A0E2DF-4756-4E13-BAD9-9A0C9B7A15E8}" destId="{81D1FCF9-941E-4AAD-9B96-93136D39009D}" srcOrd="0" destOrd="0" presId="urn:microsoft.com/office/officeart/2005/8/layout/process1"/>
    <dgm:cxn modelId="{3FD7FED3-B15D-47E0-B922-06D3247D631E}" type="presOf" srcId="{C2A21473-0663-498E-8D47-66173B58F3F1}" destId="{110FA257-17B7-4115-9390-E770F26733B2}" srcOrd="1" destOrd="0" presId="urn:microsoft.com/office/officeart/2005/8/layout/process1"/>
    <dgm:cxn modelId="{1DC5C6E8-0495-4926-949B-02D7BFEF0FB5}" srcId="{29F4B1E9-FA1E-432B-8756-A8FFDEF662D4}" destId="{09A0E2DF-4756-4E13-BAD9-9A0C9B7A15E8}" srcOrd="2" destOrd="0" parTransId="{C96D4925-B2FA-4A7C-A706-68F30973BA13}" sibTransId="{D8FB145D-5BA0-46E8-B38F-78D6D0D725D2}"/>
    <dgm:cxn modelId="{30808FF0-CF08-4F60-846E-6906A09AECC7}" type="presOf" srcId="{18E421C1-A16F-419F-AFE7-E30CBD132A8A}" destId="{663F5576-5562-435B-AF43-C51B241E77F1}" srcOrd="0" destOrd="0" presId="urn:microsoft.com/office/officeart/2005/8/layout/process1"/>
    <dgm:cxn modelId="{9ED82DFD-3A3A-458D-81A0-BD5C5CDD3B25}" type="presOf" srcId="{BF06EED1-F96F-4EB6-983B-1984A93D4FE5}" destId="{6F617891-4F7B-4B33-B1EA-1EE37A0CF691}" srcOrd="0" destOrd="0" presId="urn:microsoft.com/office/officeart/2005/8/layout/process1"/>
    <dgm:cxn modelId="{7ADCADDA-E49E-4FB6-9D26-786A0B77E3C5}" type="presParOf" srcId="{46CA4432-4432-4F0F-A0E7-91542DDF8E24}" destId="{663F5576-5562-435B-AF43-C51B241E77F1}" srcOrd="0" destOrd="0" presId="urn:microsoft.com/office/officeart/2005/8/layout/process1"/>
    <dgm:cxn modelId="{A47A033A-54F6-4BDF-A068-17147FA90167}" type="presParOf" srcId="{46CA4432-4432-4F0F-A0E7-91542DDF8E24}" destId="{7E437FEC-EC95-45E1-B357-C1F1E187FC81}" srcOrd="1" destOrd="0" presId="urn:microsoft.com/office/officeart/2005/8/layout/process1"/>
    <dgm:cxn modelId="{E3ED488F-05F4-4562-B36E-D095D27D5F1F}" type="presParOf" srcId="{7E437FEC-EC95-45E1-B357-C1F1E187FC81}" destId="{110FA257-17B7-4115-9390-E770F26733B2}" srcOrd="0" destOrd="0" presId="urn:microsoft.com/office/officeart/2005/8/layout/process1"/>
    <dgm:cxn modelId="{C2ADBAB7-6E6B-47A1-9097-6084CFB7B017}" type="presParOf" srcId="{46CA4432-4432-4F0F-A0E7-91542DDF8E24}" destId="{6F617891-4F7B-4B33-B1EA-1EE37A0CF691}" srcOrd="2" destOrd="0" presId="urn:microsoft.com/office/officeart/2005/8/layout/process1"/>
    <dgm:cxn modelId="{8EE7C54B-A980-479D-93FE-A6181049AAB1}" type="presParOf" srcId="{46CA4432-4432-4F0F-A0E7-91542DDF8E24}" destId="{62AFDD0D-D997-4DB5-857E-215D8B863D0C}" srcOrd="3" destOrd="0" presId="urn:microsoft.com/office/officeart/2005/8/layout/process1"/>
    <dgm:cxn modelId="{DA0546E8-1848-4FF6-BAAE-DC7002CF216C}" type="presParOf" srcId="{62AFDD0D-D997-4DB5-857E-215D8B863D0C}" destId="{AD24B875-2208-4452-9AD1-21B60074E78C}" srcOrd="0" destOrd="0" presId="urn:microsoft.com/office/officeart/2005/8/layout/process1"/>
    <dgm:cxn modelId="{EBECFDA5-0FF9-480E-9B8E-5F432F4D82C9}" type="presParOf" srcId="{46CA4432-4432-4F0F-A0E7-91542DDF8E24}" destId="{81D1FCF9-941E-4AAD-9B96-93136D39009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44A895-619E-4494-8C06-958B08816648}"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F0E2269F-A174-4EE7-AF70-D0216FB8DDD4}">
      <dgm:prSet phldrT="[Text]"/>
      <dgm:spPr>
        <a:xfrm>
          <a:off x="0" y="0"/>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a:solidFill>
                <a:sysClr val="window" lastClr="FFFFFF"/>
              </a:solidFill>
              <a:latin typeface="Calibri"/>
              <a:ea typeface="+mn-ea"/>
              <a:cs typeface="+mn-cs"/>
            </a:rPr>
            <a:t>Complete Timesheet</a:t>
          </a:r>
        </a:p>
      </dgm:t>
    </dgm:pt>
    <dgm:pt modelId="{B38FA1C3-57D5-42AB-B506-D4AABE6DDD1F}" type="sibTrans" cxnId="{2E00AB9F-1923-417B-8A7F-E24B43D0C238}">
      <dgm:prSet/>
      <dgm:spPr>
        <a:xfrm>
          <a:off x="4890476" y="558527"/>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reflection blurRad="6350" stA="50000" endA="300" endPos="38500" dist="50800" dir="5400000" sy="-100000" algn="bl" rotWithShape="0"/>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C8592C4A-6542-4F96-B036-3ECE83284FAF}" type="parTrans" cxnId="{2E00AB9F-1923-417B-8A7F-E24B43D0C238}">
      <dgm:prSet/>
      <dgm:spPr/>
      <dgm:t>
        <a:bodyPr/>
        <a:lstStyle/>
        <a:p>
          <a:endParaRPr lang="en-US"/>
        </a:p>
      </dgm:t>
    </dgm:pt>
    <dgm:pt modelId="{676E8F01-E965-44FF-A795-26D178EA6F11}">
      <dgm:prSet phldrT="[Text]"/>
      <dgm:spPr>
        <a:xfrm>
          <a:off x="1341119" y="2585466"/>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rIns="54864"/>
        <a:lstStyle/>
        <a:p>
          <a:pPr>
            <a:buNone/>
          </a:pPr>
          <a:r>
            <a:rPr lang="en-US" dirty="0"/>
            <a:t>Friday is payday</a:t>
          </a:r>
          <a:endParaRPr lang="en-US" dirty="0">
            <a:solidFill>
              <a:sysClr val="window" lastClr="FFFFFF"/>
            </a:solidFill>
            <a:latin typeface="Calibri"/>
            <a:ea typeface="+mn-ea"/>
            <a:cs typeface="+mn-cs"/>
          </a:endParaRPr>
        </a:p>
      </dgm:t>
    </dgm:pt>
    <dgm:pt modelId="{0E3D4BF0-57ED-46E5-B1DB-F55E5ACD5AE2}" type="sibTrans" cxnId="{8003FB1E-0685-4340-80AC-6744397D24A8}">
      <dgm:prSet/>
      <dgm:spPr/>
      <dgm:t>
        <a:bodyPr/>
        <a:lstStyle/>
        <a:p>
          <a:endParaRPr lang="en-US"/>
        </a:p>
      </dgm:t>
    </dgm:pt>
    <dgm:pt modelId="{B78DE6BF-0414-4725-9589-8A6784AC0435}" type="parTrans" cxnId="{8003FB1E-0685-4340-80AC-6744397D24A8}">
      <dgm:prSet/>
      <dgm:spPr/>
      <dgm:t>
        <a:bodyPr/>
        <a:lstStyle/>
        <a:p>
          <a:endParaRPr lang="en-US"/>
        </a:p>
      </dgm:t>
    </dgm:pt>
    <dgm:pt modelId="{A0076D6B-E461-4B4B-97EB-B0C17C74AB5A}">
      <dgm:prSet phldrT="[Text]"/>
      <dgm: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a:solidFill>
                <a:sysClr val="window" lastClr="FFFFFF"/>
              </a:solidFill>
              <a:latin typeface="Calibri"/>
              <a:ea typeface="+mn-ea"/>
              <a:cs typeface="+mn-cs"/>
            </a:rPr>
            <a:t>Payroll is processed based on your approved timesheet. </a:t>
          </a:r>
        </a:p>
      </dgm:t>
    </dgm:pt>
    <dgm:pt modelId="{4AB4ECFD-383F-48A2-888C-A484F32572EA}" type="sibTrans" cxnId="{0B5F86A6-2A01-4F3F-9EFD-7CC5DBC5A124}">
      <dgm:prSet/>
      <dgm:spPr>
        <a:xfrm>
          <a:off x="5782321" y="2282171"/>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4EC2330E-A297-4DC1-8527-F0ED9A725C35}" type="parTrans" cxnId="{0B5F86A6-2A01-4F3F-9EFD-7CC5DBC5A124}">
      <dgm:prSet/>
      <dgm:spPr/>
      <dgm:t>
        <a:bodyPr/>
        <a:lstStyle/>
        <a:p>
          <a:endParaRPr lang="en-US"/>
        </a:p>
      </dgm:t>
    </dgm:pt>
    <dgm:pt modelId="{99E89223-8966-41F6-9EFA-0E1A802847F8}">
      <dgm:prSet phldrT="[Text]"/>
      <dgm:spPr>
        <a:xfrm>
          <a:off x="449275" y="861822"/>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a:solidFill>
                <a:sysClr val="window" lastClr="FFFFFF"/>
              </a:solidFill>
              <a:latin typeface="Calibri"/>
              <a:ea typeface="+mn-ea"/>
              <a:cs typeface="+mn-cs"/>
            </a:rPr>
            <a:t>Submit Time for Approval  by Monday 10 AM EST</a:t>
          </a:r>
        </a:p>
      </dgm:t>
    </dgm:pt>
    <dgm:pt modelId="{6264D412-DA3E-4CA8-AC85-63385E6E108F}" type="sibTrans" cxnId="{A9215BD9-663C-4E65-BD5E-44C81B636369}">
      <dgm:prSet/>
      <dgm:spPr>
        <a:xfrm>
          <a:off x="5339752" y="1420349"/>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5E1E9A6D-1DB2-4F2C-AEE1-D5CE4DA3A3F8}" type="parTrans" cxnId="{A9215BD9-663C-4E65-BD5E-44C81B636369}">
      <dgm:prSet/>
      <dgm:spPr/>
      <dgm:t>
        <a:bodyPr/>
        <a:lstStyle/>
        <a:p>
          <a:endParaRPr lang="en-US"/>
        </a:p>
      </dgm:t>
    </dgm:pt>
    <dgm:pt modelId="{164A1AAB-3869-465D-83FC-D55116F6F1D3}">
      <dgm:prSet/>
      <dgm: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Char char="•"/>
          </a:pPr>
          <a:r>
            <a:rPr lang="en-US">
              <a:solidFill>
                <a:sysClr val="window" lastClr="FFFFFF"/>
              </a:solidFill>
              <a:latin typeface="Calibri"/>
              <a:ea typeface="+mn-ea"/>
              <a:cs typeface="+mn-cs"/>
            </a:rPr>
            <a:t>If timesheet is denied by manager, it is employee’s responsibility to correct</a:t>
          </a:r>
        </a:p>
      </dgm:t>
    </dgm:pt>
    <dgm:pt modelId="{33BBE41A-65DD-4EA5-9215-41883821ADC3}" type="parTrans" cxnId="{AC7957D8-2A2D-45F8-89FA-9F4E4C611EFA}">
      <dgm:prSet/>
      <dgm:spPr/>
      <dgm:t>
        <a:bodyPr/>
        <a:lstStyle/>
        <a:p>
          <a:endParaRPr lang="en-US"/>
        </a:p>
      </dgm:t>
    </dgm:pt>
    <dgm:pt modelId="{880371A8-C84D-4A93-AA00-501C51FBE4D6}" type="sibTrans" cxnId="{AC7957D8-2A2D-45F8-89FA-9F4E4C611EFA}">
      <dgm:prSet/>
      <dgm:spPr/>
      <dgm:t>
        <a:bodyPr/>
        <a:lstStyle/>
        <a:p>
          <a:endParaRPr lang="en-US"/>
        </a:p>
      </dgm:t>
    </dgm:pt>
    <dgm:pt modelId="{E58AD047-5909-40B1-83A7-8CA0B605FC12}" type="pres">
      <dgm:prSet presAssocID="{1E44A895-619E-4494-8C06-958B08816648}" presName="outerComposite" presStyleCnt="0">
        <dgm:presLayoutVars>
          <dgm:chMax val="5"/>
          <dgm:dir/>
          <dgm:resizeHandles val="exact"/>
        </dgm:presLayoutVars>
      </dgm:prSet>
      <dgm:spPr/>
    </dgm:pt>
    <dgm:pt modelId="{56D3EF28-B0CF-4E70-9DA6-57ADFF99E44E}" type="pres">
      <dgm:prSet presAssocID="{1E44A895-619E-4494-8C06-958B08816648}" presName="dummyMaxCanvas" presStyleCnt="0">
        <dgm:presLayoutVars/>
      </dgm:prSet>
      <dgm:spPr/>
    </dgm:pt>
    <dgm:pt modelId="{75C12169-3134-45B0-878A-CEF31ECD4B24}" type="pres">
      <dgm:prSet presAssocID="{1E44A895-619E-4494-8C06-958B08816648}" presName="FourNodes_1" presStyleLbl="node1" presStyleIdx="0" presStyleCnt="4">
        <dgm:presLayoutVars>
          <dgm:bulletEnabled val="1"/>
        </dgm:presLayoutVars>
      </dgm:prSet>
      <dgm:spPr/>
    </dgm:pt>
    <dgm:pt modelId="{5BD9CF1B-9C9C-46E3-966B-8CACCFAEE606}" type="pres">
      <dgm:prSet presAssocID="{1E44A895-619E-4494-8C06-958B08816648}" presName="FourNodes_2" presStyleLbl="node1" presStyleIdx="1" presStyleCnt="4">
        <dgm:presLayoutVars>
          <dgm:bulletEnabled val="1"/>
        </dgm:presLayoutVars>
      </dgm:prSet>
      <dgm:spPr/>
    </dgm:pt>
    <dgm:pt modelId="{DE30CD0D-5360-4FA5-AA7A-F9790D103852}" type="pres">
      <dgm:prSet presAssocID="{1E44A895-619E-4494-8C06-958B08816648}" presName="FourNodes_3" presStyleLbl="node1" presStyleIdx="2" presStyleCnt="4">
        <dgm:presLayoutVars>
          <dgm:bulletEnabled val="1"/>
        </dgm:presLayoutVars>
      </dgm:prSet>
      <dgm:spPr/>
    </dgm:pt>
    <dgm:pt modelId="{0E59CB14-88E3-4DC2-958A-18BB21222C9E}" type="pres">
      <dgm:prSet presAssocID="{1E44A895-619E-4494-8C06-958B08816648}" presName="FourNodes_4" presStyleLbl="node1" presStyleIdx="3" presStyleCnt="4">
        <dgm:presLayoutVars>
          <dgm:bulletEnabled val="1"/>
        </dgm:presLayoutVars>
      </dgm:prSet>
      <dgm:spPr/>
    </dgm:pt>
    <dgm:pt modelId="{E278BC8A-1AA8-4896-B2AC-9AD175E1984D}" type="pres">
      <dgm:prSet presAssocID="{1E44A895-619E-4494-8C06-958B08816648}" presName="FourConn_1-2" presStyleLbl="fgAccFollowNode1" presStyleIdx="0" presStyleCnt="3">
        <dgm:presLayoutVars>
          <dgm:bulletEnabled val="1"/>
        </dgm:presLayoutVars>
      </dgm:prSet>
      <dgm:spPr/>
    </dgm:pt>
    <dgm:pt modelId="{8B72E13D-7B77-4A13-B721-57902B74649B}" type="pres">
      <dgm:prSet presAssocID="{1E44A895-619E-4494-8C06-958B08816648}" presName="FourConn_2-3" presStyleLbl="fgAccFollowNode1" presStyleIdx="1" presStyleCnt="3">
        <dgm:presLayoutVars>
          <dgm:bulletEnabled val="1"/>
        </dgm:presLayoutVars>
      </dgm:prSet>
      <dgm:spPr/>
    </dgm:pt>
    <dgm:pt modelId="{91EE196D-2175-461B-BE43-24C39402DC0B}" type="pres">
      <dgm:prSet presAssocID="{1E44A895-619E-4494-8C06-958B08816648}" presName="FourConn_3-4" presStyleLbl="fgAccFollowNode1" presStyleIdx="2" presStyleCnt="3">
        <dgm:presLayoutVars>
          <dgm:bulletEnabled val="1"/>
        </dgm:presLayoutVars>
      </dgm:prSet>
      <dgm:spPr/>
    </dgm:pt>
    <dgm:pt modelId="{4AC9BE2A-FD92-41EE-8660-0BC65672D420}" type="pres">
      <dgm:prSet presAssocID="{1E44A895-619E-4494-8C06-958B08816648}" presName="FourNodes_1_text" presStyleLbl="node1" presStyleIdx="3" presStyleCnt="4">
        <dgm:presLayoutVars>
          <dgm:bulletEnabled val="1"/>
        </dgm:presLayoutVars>
      </dgm:prSet>
      <dgm:spPr/>
    </dgm:pt>
    <dgm:pt modelId="{709DA991-C167-4716-B172-DBF607210EBF}" type="pres">
      <dgm:prSet presAssocID="{1E44A895-619E-4494-8C06-958B08816648}" presName="FourNodes_2_text" presStyleLbl="node1" presStyleIdx="3" presStyleCnt="4">
        <dgm:presLayoutVars>
          <dgm:bulletEnabled val="1"/>
        </dgm:presLayoutVars>
      </dgm:prSet>
      <dgm:spPr/>
    </dgm:pt>
    <dgm:pt modelId="{C5DAFB7F-5299-4520-B87E-F4A446051F4D}" type="pres">
      <dgm:prSet presAssocID="{1E44A895-619E-4494-8C06-958B08816648}" presName="FourNodes_3_text" presStyleLbl="node1" presStyleIdx="3" presStyleCnt="4">
        <dgm:presLayoutVars>
          <dgm:bulletEnabled val="1"/>
        </dgm:presLayoutVars>
      </dgm:prSet>
      <dgm:spPr/>
    </dgm:pt>
    <dgm:pt modelId="{721A4652-A2DC-47C6-8C9E-5B061CE65AF0}" type="pres">
      <dgm:prSet presAssocID="{1E44A895-619E-4494-8C06-958B08816648}" presName="FourNodes_4_text" presStyleLbl="node1" presStyleIdx="3" presStyleCnt="4">
        <dgm:presLayoutVars>
          <dgm:bulletEnabled val="1"/>
        </dgm:presLayoutVars>
      </dgm:prSet>
      <dgm:spPr/>
    </dgm:pt>
  </dgm:ptLst>
  <dgm:cxnLst>
    <dgm:cxn modelId="{8003FB1E-0685-4340-80AC-6744397D24A8}" srcId="{1E44A895-619E-4494-8C06-958B08816648}" destId="{676E8F01-E965-44FF-A795-26D178EA6F11}" srcOrd="3" destOrd="0" parTransId="{B78DE6BF-0414-4725-9589-8A6784AC0435}" sibTransId="{0E3D4BF0-57ED-46E5-B1DB-F55E5ACD5AE2}"/>
    <dgm:cxn modelId="{14764C23-3D75-4451-989A-AB37EABEDD4C}" type="presOf" srcId="{A0076D6B-E461-4B4B-97EB-B0C17C74AB5A}" destId="{DE30CD0D-5360-4FA5-AA7A-F9790D103852}" srcOrd="0" destOrd="0" presId="urn:microsoft.com/office/officeart/2005/8/layout/vProcess5"/>
    <dgm:cxn modelId="{89AED226-95FF-48F6-9B52-84F260CEB6A9}" type="presOf" srcId="{4AB4ECFD-383F-48A2-888C-A484F32572EA}" destId="{91EE196D-2175-461B-BE43-24C39402DC0B}" srcOrd="0" destOrd="0" presId="urn:microsoft.com/office/officeart/2005/8/layout/vProcess5"/>
    <dgm:cxn modelId="{CA32CC4F-347E-4C6D-ADE8-94DDEF854993}" type="presOf" srcId="{6264D412-DA3E-4CA8-AC85-63385E6E108F}" destId="{8B72E13D-7B77-4A13-B721-57902B74649B}" srcOrd="0" destOrd="0" presId="urn:microsoft.com/office/officeart/2005/8/layout/vProcess5"/>
    <dgm:cxn modelId="{E4E38E71-1D18-49DC-BD8E-F2C0CF5DA4AF}" type="presOf" srcId="{676E8F01-E965-44FF-A795-26D178EA6F11}" destId="{0E59CB14-88E3-4DC2-958A-18BB21222C9E}" srcOrd="0" destOrd="0" presId="urn:microsoft.com/office/officeart/2005/8/layout/vProcess5"/>
    <dgm:cxn modelId="{F6B44877-8F14-4B01-8AFB-DD0ED5723BC8}" type="presOf" srcId="{F0E2269F-A174-4EE7-AF70-D0216FB8DDD4}" destId="{75C12169-3134-45B0-878A-CEF31ECD4B24}" srcOrd="0" destOrd="0" presId="urn:microsoft.com/office/officeart/2005/8/layout/vProcess5"/>
    <dgm:cxn modelId="{14C33381-3B29-4624-B51E-9EF7316F02A2}" type="presOf" srcId="{164A1AAB-3869-465D-83FC-D55116F6F1D3}" destId="{C5DAFB7F-5299-4520-B87E-F4A446051F4D}" srcOrd="1" destOrd="1" presId="urn:microsoft.com/office/officeart/2005/8/layout/vProcess5"/>
    <dgm:cxn modelId="{8D77CE93-DA77-4134-A624-453657383EBA}" type="presOf" srcId="{1E44A895-619E-4494-8C06-958B08816648}" destId="{E58AD047-5909-40B1-83A7-8CA0B605FC12}" srcOrd="0" destOrd="0" presId="urn:microsoft.com/office/officeart/2005/8/layout/vProcess5"/>
    <dgm:cxn modelId="{4CC81F98-052E-4702-B83E-0443F1920810}" type="presOf" srcId="{A0076D6B-E461-4B4B-97EB-B0C17C74AB5A}" destId="{C5DAFB7F-5299-4520-B87E-F4A446051F4D}" srcOrd="1" destOrd="0" presId="urn:microsoft.com/office/officeart/2005/8/layout/vProcess5"/>
    <dgm:cxn modelId="{2E00AB9F-1923-417B-8A7F-E24B43D0C238}" srcId="{1E44A895-619E-4494-8C06-958B08816648}" destId="{F0E2269F-A174-4EE7-AF70-D0216FB8DDD4}" srcOrd="0" destOrd="0" parTransId="{C8592C4A-6542-4F96-B036-3ECE83284FAF}" sibTransId="{B38FA1C3-57D5-42AB-B506-D4AABE6DDD1F}"/>
    <dgm:cxn modelId="{0B5F86A6-2A01-4F3F-9EFD-7CC5DBC5A124}" srcId="{1E44A895-619E-4494-8C06-958B08816648}" destId="{A0076D6B-E461-4B4B-97EB-B0C17C74AB5A}" srcOrd="2" destOrd="0" parTransId="{4EC2330E-A297-4DC1-8527-F0ED9A725C35}" sibTransId="{4AB4ECFD-383F-48A2-888C-A484F32572EA}"/>
    <dgm:cxn modelId="{07BFC4B9-7D35-44B3-BC82-96EFD335385D}" type="presOf" srcId="{F0E2269F-A174-4EE7-AF70-D0216FB8DDD4}" destId="{4AC9BE2A-FD92-41EE-8660-0BC65672D420}" srcOrd="1" destOrd="0" presId="urn:microsoft.com/office/officeart/2005/8/layout/vProcess5"/>
    <dgm:cxn modelId="{536AB9C0-274D-4532-8A69-8ED0E147427C}" type="presOf" srcId="{164A1AAB-3869-465D-83FC-D55116F6F1D3}" destId="{DE30CD0D-5360-4FA5-AA7A-F9790D103852}" srcOrd="0" destOrd="1" presId="urn:microsoft.com/office/officeart/2005/8/layout/vProcess5"/>
    <dgm:cxn modelId="{AC7957D8-2A2D-45F8-89FA-9F4E4C611EFA}" srcId="{A0076D6B-E461-4B4B-97EB-B0C17C74AB5A}" destId="{164A1AAB-3869-465D-83FC-D55116F6F1D3}" srcOrd="0" destOrd="0" parTransId="{33BBE41A-65DD-4EA5-9215-41883821ADC3}" sibTransId="{880371A8-C84D-4A93-AA00-501C51FBE4D6}"/>
    <dgm:cxn modelId="{A9215BD9-663C-4E65-BD5E-44C81B636369}" srcId="{1E44A895-619E-4494-8C06-958B08816648}" destId="{99E89223-8966-41F6-9EFA-0E1A802847F8}" srcOrd="1" destOrd="0" parTransId="{5E1E9A6D-1DB2-4F2C-AEE1-D5CE4DA3A3F8}" sibTransId="{6264D412-DA3E-4CA8-AC85-63385E6E108F}"/>
    <dgm:cxn modelId="{BA7117E6-AC9C-4C8D-AB8A-8DDD287403A7}" type="presOf" srcId="{99E89223-8966-41F6-9EFA-0E1A802847F8}" destId="{709DA991-C167-4716-B172-DBF607210EBF}" srcOrd="1" destOrd="0" presId="urn:microsoft.com/office/officeart/2005/8/layout/vProcess5"/>
    <dgm:cxn modelId="{B33DA1EA-022C-4666-9FE0-415F8E6894EA}" type="presOf" srcId="{99E89223-8966-41F6-9EFA-0E1A802847F8}" destId="{5BD9CF1B-9C9C-46E3-966B-8CACCFAEE606}" srcOrd="0" destOrd="0" presId="urn:microsoft.com/office/officeart/2005/8/layout/vProcess5"/>
    <dgm:cxn modelId="{03C372F7-A491-407E-878B-8BCD9836C141}" type="presOf" srcId="{676E8F01-E965-44FF-A795-26D178EA6F11}" destId="{721A4652-A2DC-47C6-8C9E-5B061CE65AF0}" srcOrd="1" destOrd="0" presId="urn:microsoft.com/office/officeart/2005/8/layout/vProcess5"/>
    <dgm:cxn modelId="{5A2565FF-C179-4FF0-A5EF-49CC2C2591B1}" type="presOf" srcId="{B38FA1C3-57D5-42AB-B506-D4AABE6DDD1F}" destId="{E278BC8A-1AA8-4896-B2AC-9AD175E1984D}" srcOrd="0" destOrd="0" presId="urn:microsoft.com/office/officeart/2005/8/layout/vProcess5"/>
    <dgm:cxn modelId="{485CF96F-44CB-40EA-8E0B-0F47AE17846F}" type="presParOf" srcId="{E58AD047-5909-40B1-83A7-8CA0B605FC12}" destId="{56D3EF28-B0CF-4E70-9DA6-57ADFF99E44E}" srcOrd="0" destOrd="0" presId="urn:microsoft.com/office/officeart/2005/8/layout/vProcess5"/>
    <dgm:cxn modelId="{D2A6BD94-10A3-4A4F-A5E4-7A488910C9CB}" type="presParOf" srcId="{E58AD047-5909-40B1-83A7-8CA0B605FC12}" destId="{75C12169-3134-45B0-878A-CEF31ECD4B24}" srcOrd="1" destOrd="0" presId="urn:microsoft.com/office/officeart/2005/8/layout/vProcess5"/>
    <dgm:cxn modelId="{294BF512-F0D8-4B47-A1AD-E464D663679C}" type="presParOf" srcId="{E58AD047-5909-40B1-83A7-8CA0B605FC12}" destId="{5BD9CF1B-9C9C-46E3-966B-8CACCFAEE606}" srcOrd="2" destOrd="0" presId="urn:microsoft.com/office/officeart/2005/8/layout/vProcess5"/>
    <dgm:cxn modelId="{B126342C-2CC0-4F14-942F-1B760FF7D00F}" type="presParOf" srcId="{E58AD047-5909-40B1-83A7-8CA0B605FC12}" destId="{DE30CD0D-5360-4FA5-AA7A-F9790D103852}" srcOrd="3" destOrd="0" presId="urn:microsoft.com/office/officeart/2005/8/layout/vProcess5"/>
    <dgm:cxn modelId="{48CCF38A-3D47-4BDE-8249-8F41368DCF5F}" type="presParOf" srcId="{E58AD047-5909-40B1-83A7-8CA0B605FC12}" destId="{0E59CB14-88E3-4DC2-958A-18BB21222C9E}" srcOrd="4" destOrd="0" presId="urn:microsoft.com/office/officeart/2005/8/layout/vProcess5"/>
    <dgm:cxn modelId="{71A602F2-5C91-486C-850E-FD44F0D43D19}" type="presParOf" srcId="{E58AD047-5909-40B1-83A7-8CA0B605FC12}" destId="{E278BC8A-1AA8-4896-B2AC-9AD175E1984D}" srcOrd="5" destOrd="0" presId="urn:microsoft.com/office/officeart/2005/8/layout/vProcess5"/>
    <dgm:cxn modelId="{FC3B3A9C-D9C5-4099-B2AD-AB734868C7FB}" type="presParOf" srcId="{E58AD047-5909-40B1-83A7-8CA0B605FC12}" destId="{8B72E13D-7B77-4A13-B721-57902B74649B}" srcOrd="6" destOrd="0" presId="urn:microsoft.com/office/officeart/2005/8/layout/vProcess5"/>
    <dgm:cxn modelId="{B110E049-3197-4D2D-B5BA-37B2E6BCD737}" type="presParOf" srcId="{E58AD047-5909-40B1-83A7-8CA0B605FC12}" destId="{91EE196D-2175-461B-BE43-24C39402DC0B}" srcOrd="7" destOrd="0" presId="urn:microsoft.com/office/officeart/2005/8/layout/vProcess5"/>
    <dgm:cxn modelId="{16EB5104-A3BC-4D27-9774-3D8AF4367C9E}" type="presParOf" srcId="{E58AD047-5909-40B1-83A7-8CA0B605FC12}" destId="{4AC9BE2A-FD92-41EE-8660-0BC65672D420}" srcOrd="8" destOrd="0" presId="urn:microsoft.com/office/officeart/2005/8/layout/vProcess5"/>
    <dgm:cxn modelId="{31304792-0498-4023-B97F-D64FA7BE0808}" type="presParOf" srcId="{E58AD047-5909-40B1-83A7-8CA0B605FC12}" destId="{709DA991-C167-4716-B172-DBF607210EBF}" srcOrd="9" destOrd="0" presId="urn:microsoft.com/office/officeart/2005/8/layout/vProcess5"/>
    <dgm:cxn modelId="{677D109B-BBBA-475D-8F5F-F5C9DA841DF8}" type="presParOf" srcId="{E58AD047-5909-40B1-83A7-8CA0B605FC12}" destId="{C5DAFB7F-5299-4520-B87E-F4A446051F4D}" srcOrd="10" destOrd="0" presId="urn:microsoft.com/office/officeart/2005/8/layout/vProcess5"/>
    <dgm:cxn modelId="{21881C88-D7DE-43BA-B735-A2A7C24C7788}" type="presParOf" srcId="{E58AD047-5909-40B1-83A7-8CA0B605FC12}" destId="{721A4652-A2DC-47C6-8C9E-5B061CE65AF0}"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4C6A6E-F49D-4DD8-A86E-F538EBE5B1F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12D871D-CEF7-4D5C-B3C4-EB7DB9113F5A}">
      <dgm:prSet phldrT="[Text]"/>
      <dgm:spPr/>
      <dgm:t>
        <a:bodyPr/>
        <a:lstStyle/>
        <a:p>
          <a:r>
            <a:rPr lang="en-US" dirty="0"/>
            <a:t>Report harassment to Knowledge Services</a:t>
          </a:r>
        </a:p>
      </dgm:t>
    </dgm:pt>
    <dgm:pt modelId="{8E84E8C3-14B3-4D85-9B66-CC63754A80C5}" type="parTrans" cxnId="{9364FEEF-D6EB-46F7-90D8-08906056F106}">
      <dgm:prSet/>
      <dgm:spPr/>
      <dgm:t>
        <a:bodyPr/>
        <a:lstStyle/>
        <a:p>
          <a:endParaRPr lang="en-US"/>
        </a:p>
      </dgm:t>
    </dgm:pt>
    <dgm:pt modelId="{15F872C6-222E-4FD7-B394-08CD25D79A21}" type="sibTrans" cxnId="{9364FEEF-D6EB-46F7-90D8-08906056F106}">
      <dgm:prSet/>
      <dgm:spPr/>
      <dgm:t>
        <a:bodyPr/>
        <a:lstStyle/>
        <a:p>
          <a:endParaRPr lang="en-US"/>
        </a:p>
      </dgm:t>
    </dgm:pt>
    <dgm:pt modelId="{33189A81-3397-411F-ABD2-D6BCEF5B759D}">
      <dgm:prSet phldrT="[Text]"/>
      <dgm:spPr/>
      <dgm:t>
        <a:bodyPr/>
        <a:lstStyle/>
        <a:p>
          <a:r>
            <a:rPr lang="en-US" dirty="0"/>
            <a:t>Investigation is conducted</a:t>
          </a:r>
        </a:p>
      </dgm:t>
    </dgm:pt>
    <dgm:pt modelId="{049CFA83-150E-4F61-B530-723CE2A8AC24}" type="parTrans" cxnId="{849481CB-EAC9-4F8A-BABE-388DE3E37A04}">
      <dgm:prSet/>
      <dgm:spPr/>
      <dgm:t>
        <a:bodyPr/>
        <a:lstStyle/>
        <a:p>
          <a:endParaRPr lang="en-US"/>
        </a:p>
      </dgm:t>
    </dgm:pt>
    <dgm:pt modelId="{85835C4E-1AE9-4280-8434-BBEE2A798ACD}" type="sibTrans" cxnId="{849481CB-EAC9-4F8A-BABE-388DE3E37A04}">
      <dgm:prSet/>
      <dgm:spPr/>
      <dgm:t>
        <a:bodyPr/>
        <a:lstStyle/>
        <a:p>
          <a:endParaRPr lang="en-US"/>
        </a:p>
      </dgm:t>
    </dgm:pt>
    <dgm:pt modelId="{983A5122-21E3-4B3A-8A04-8DAB4332EE81}">
      <dgm:prSet phldrT="[Text]"/>
      <dgm:spPr/>
      <dgm:t>
        <a:bodyPr/>
        <a:lstStyle/>
        <a:p>
          <a:r>
            <a:rPr lang="en-US" dirty="0"/>
            <a:t>Further action determined by KS in partnership with DFR</a:t>
          </a:r>
        </a:p>
      </dgm:t>
    </dgm:pt>
    <dgm:pt modelId="{F7B77B5C-5367-46B4-AD3E-94870D309C55}" type="parTrans" cxnId="{0C070AEA-68F1-4296-B966-C8AD0CB253A5}">
      <dgm:prSet/>
      <dgm:spPr/>
      <dgm:t>
        <a:bodyPr/>
        <a:lstStyle/>
        <a:p>
          <a:endParaRPr lang="en-US"/>
        </a:p>
      </dgm:t>
    </dgm:pt>
    <dgm:pt modelId="{8C2E8AB8-3B41-4634-9775-F8A877F5A8C6}" type="sibTrans" cxnId="{0C070AEA-68F1-4296-B966-C8AD0CB253A5}">
      <dgm:prSet/>
      <dgm:spPr/>
      <dgm:t>
        <a:bodyPr/>
        <a:lstStyle/>
        <a:p>
          <a:endParaRPr lang="en-US"/>
        </a:p>
      </dgm:t>
    </dgm:pt>
    <dgm:pt modelId="{AEFB6652-EFB2-4848-BC82-1DEC232612F3}" type="pres">
      <dgm:prSet presAssocID="{D54C6A6E-F49D-4DD8-A86E-F538EBE5B1FF}" presName="outerComposite" presStyleCnt="0">
        <dgm:presLayoutVars>
          <dgm:chMax val="5"/>
          <dgm:dir/>
          <dgm:resizeHandles val="exact"/>
        </dgm:presLayoutVars>
      </dgm:prSet>
      <dgm:spPr/>
    </dgm:pt>
    <dgm:pt modelId="{9CFDBCA7-63A3-42CD-BD4B-F4224849B8E3}" type="pres">
      <dgm:prSet presAssocID="{D54C6A6E-F49D-4DD8-A86E-F538EBE5B1FF}" presName="dummyMaxCanvas" presStyleCnt="0">
        <dgm:presLayoutVars/>
      </dgm:prSet>
      <dgm:spPr/>
    </dgm:pt>
    <dgm:pt modelId="{62EDD5CC-2061-4DBD-B154-B40A54A5550E}" type="pres">
      <dgm:prSet presAssocID="{D54C6A6E-F49D-4DD8-A86E-F538EBE5B1FF}" presName="ThreeNodes_1" presStyleLbl="node1" presStyleIdx="0" presStyleCnt="3" custLinFactNeighborY="3784">
        <dgm:presLayoutVars>
          <dgm:bulletEnabled val="1"/>
        </dgm:presLayoutVars>
      </dgm:prSet>
      <dgm:spPr/>
    </dgm:pt>
    <dgm:pt modelId="{8B5A6CBC-A59B-460D-980F-4E1C1157339F}" type="pres">
      <dgm:prSet presAssocID="{D54C6A6E-F49D-4DD8-A86E-F538EBE5B1FF}" presName="ThreeNodes_2" presStyleLbl="node1" presStyleIdx="1" presStyleCnt="3">
        <dgm:presLayoutVars>
          <dgm:bulletEnabled val="1"/>
        </dgm:presLayoutVars>
      </dgm:prSet>
      <dgm:spPr/>
    </dgm:pt>
    <dgm:pt modelId="{E00D130B-0FBD-4315-9BC9-2BB6243EE700}" type="pres">
      <dgm:prSet presAssocID="{D54C6A6E-F49D-4DD8-A86E-F538EBE5B1FF}" presName="ThreeNodes_3" presStyleLbl="node1" presStyleIdx="2" presStyleCnt="3">
        <dgm:presLayoutVars>
          <dgm:bulletEnabled val="1"/>
        </dgm:presLayoutVars>
      </dgm:prSet>
      <dgm:spPr/>
    </dgm:pt>
    <dgm:pt modelId="{BD2F01CF-A34E-43AF-BFBA-8319421A303F}" type="pres">
      <dgm:prSet presAssocID="{D54C6A6E-F49D-4DD8-A86E-F538EBE5B1FF}" presName="ThreeConn_1-2" presStyleLbl="fgAccFollowNode1" presStyleIdx="0" presStyleCnt="2">
        <dgm:presLayoutVars>
          <dgm:bulletEnabled val="1"/>
        </dgm:presLayoutVars>
      </dgm:prSet>
      <dgm:spPr/>
    </dgm:pt>
    <dgm:pt modelId="{6C503146-27ED-454C-9637-6FD1654264E8}" type="pres">
      <dgm:prSet presAssocID="{D54C6A6E-F49D-4DD8-A86E-F538EBE5B1FF}" presName="ThreeConn_2-3" presStyleLbl="fgAccFollowNode1" presStyleIdx="1" presStyleCnt="2">
        <dgm:presLayoutVars>
          <dgm:bulletEnabled val="1"/>
        </dgm:presLayoutVars>
      </dgm:prSet>
      <dgm:spPr/>
    </dgm:pt>
    <dgm:pt modelId="{9D126365-E260-4917-9568-E01ABC8131AE}" type="pres">
      <dgm:prSet presAssocID="{D54C6A6E-F49D-4DD8-A86E-F538EBE5B1FF}" presName="ThreeNodes_1_text" presStyleLbl="node1" presStyleIdx="2" presStyleCnt="3">
        <dgm:presLayoutVars>
          <dgm:bulletEnabled val="1"/>
        </dgm:presLayoutVars>
      </dgm:prSet>
      <dgm:spPr/>
    </dgm:pt>
    <dgm:pt modelId="{2F162D3C-D950-4117-BB16-82A1B42FF42B}" type="pres">
      <dgm:prSet presAssocID="{D54C6A6E-F49D-4DD8-A86E-F538EBE5B1FF}" presName="ThreeNodes_2_text" presStyleLbl="node1" presStyleIdx="2" presStyleCnt="3">
        <dgm:presLayoutVars>
          <dgm:bulletEnabled val="1"/>
        </dgm:presLayoutVars>
      </dgm:prSet>
      <dgm:spPr/>
    </dgm:pt>
    <dgm:pt modelId="{487A176F-8CA1-458B-B8B0-89AD9FFBE79B}" type="pres">
      <dgm:prSet presAssocID="{D54C6A6E-F49D-4DD8-A86E-F538EBE5B1FF}" presName="ThreeNodes_3_text" presStyleLbl="node1" presStyleIdx="2" presStyleCnt="3">
        <dgm:presLayoutVars>
          <dgm:bulletEnabled val="1"/>
        </dgm:presLayoutVars>
      </dgm:prSet>
      <dgm:spPr/>
    </dgm:pt>
  </dgm:ptLst>
  <dgm:cxnLst>
    <dgm:cxn modelId="{9236FB00-CF44-49A4-933F-D37738C038EE}" type="presOf" srcId="{33189A81-3397-411F-ABD2-D6BCEF5B759D}" destId="{2F162D3C-D950-4117-BB16-82A1B42FF42B}" srcOrd="1" destOrd="0" presId="urn:microsoft.com/office/officeart/2005/8/layout/vProcess5"/>
    <dgm:cxn modelId="{A8938606-2967-40FE-9020-CD41F57BC0BB}" type="presOf" srcId="{85835C4E-1AE9-4280-8434-BBEE2A798ACD}" destId="{6C503146-27ED-454C-9637-6FD1654264E8}" srcOrd="0" destOrd="0" presId="urn:microsoft.com/office/officeart/2005/8/layout/vProcess5"/>
    <dgm:cxn modelId="{C60D0F13-810E-4139-90A1-D68206B76345}" type="presOf" srcId="{15F872C6-222E-4FD7-B394-08CD25D79A21}" destId="{BD2F01CF-A34E-43AF-BFBA-8319421A303F}" srcOrd="0" destOrd="0" presId="urn:microsoft.com/office/officeart/2005/8/layout/vProcess5"/>
    <dgm:cxn modelId="{2115EA3A-A1A5-4659-B4F6-3BB3152E41B0}" type="presOf" srcId="{D54C6A6E-F49D-4DD8-A86E-F538EBE5B1FF}" destId="{AEFB6652-EFB2-4848-BC82-1DEC232612F3}" srcOrd="0" destOrd="0" presId="urn:microsoft.com/office/officeart/2005/8/layout/vProcess5"/>
    <dgm:cxn modelId="{8B36A63E-2B1D-4C30-82BF-5A0864E9C323}" type="presOf" srcId="{412D871D-CEF7-4D5C-B3C4-EB7DB9113F5A}" destId="{62EDD5CC-2061-4DBD-B154-B40A54A5550E}" srcOrd="0" destOrd="0" presId="urn:microsoft.com/office/officeart/2005/8/layout/vProcess5"/>
    <dgm:cxn modelId="{8C6EA061-9E4E-46ED-902C-C02F0F4FBD91}" type="presOf" srcId="{983A5122-21E3-4B3A-8A04-8DAB4332EE81}" destId="{487A176F-8CA1-458B-B8B0-89AD9FFBE79B}" srcOrd="1" destOrd="0" presId="urn:microsoft.com/office/officeart/2005/8/layout/vProcess5"/>
    <dgm:cxn modelId="{93E18AAF-8FC0-4E0B-A6CB-7872C2C4A1EC}" type="presOf" srcId="{412D871D-CEF7-4D5C-B3C4-EB7DB9113F5A}" destId="{9D126365-E260-4917-9568-E01ABC8131AE}" srcOrd="1" destOrd="0" presId="urn:microsoft.com/office/officeart/2005/8/layout/vProcess5"/>
    <dgm:cxn modelId="{849481CB-EAC9-4F8A-BABE-388DE3E37A04}" srcId="{D54C6A6E-F49D-4DD8-A86E-F538EBE5B1FF}" destId="{33189A81-3397-411F-ABD2-D6BCEF5B759D}" srcOrd="1" destOrd="0" parTransId="{049CFA83-150E-4F61-B530-723CE2A8AC24}" sibTransId="{85835C4E-1AE9-4280-8434-BBEE2A798ACD}"/>
    <dgm:cxn modelId="{93139DCF-983A-480E-84F3-96751181623B}" type="presOf" srcId="{983A5122-21E3-4B3A-8A04-8DAB4332EE81}" destId="{E00D130B-0FBD-4315-9BC9-2BB6243EE700}" srcOrd="0" destOrd="0" presId="urn:microsoft.com/office/officeart/2005/8/layout/vProcess5"/>
    <dgm:cxn modelId="{AF7848D6-CFC6-4ADD-9B91-0D04032C914B}" type="presOf" srcId="{33189A81-3397-411F-ABD2-D6BCEF5B759D}" destId="{8B5A6CBC-A59B-460D-980F-4E1C1157339F}" srcOrd="0" destOrd="0" presId="urn:microsoft.com/office/officeart/2005/8/layout/vProcess5"/>
    <dgm:cxn modelId="{0C070AEA-68F1-4296-B966-C8AD0CB253A5}" srcId="{D54C6A6E-F49D-4DD8-A86E-F538EBE5B1FF}" destId="{983A5122-21E3-4B3A-8A04-8DAB4332EE81}" srcOrd="2" destOrd="0" parTransId="{F7B77B5C-5367-46B4-AD3E-94870D309C55}" sibTransId="{8C2E8AB8-3B41-4634-9775-F8A877F5A8C6}"/>
    <dgm:cxn modelId="{9364FEEF-D6EB-46F7-90D8-08906056F106}" srcId="{D54C6A6E-F49D-4DD8-A86E-F538EBE5B1FF}" destId="{412D871D-CEF7-4D5C-B3C4-EB7DB9113F5A}" srcOrd="0" destOrd="0" parTransId="{8E84E8C3-14B3-4D85-9B66-CC63754A80C5}" sibTransId="{15F872C6-222E-4FD7-B394-08CD25D79A21}"/>
    <dgm:cxn modelId="{8FD550A7-5B0E-480F-80E8-8905093042A9}" type="presParOf" srcId="{AEFB6652-EFB2-4848-BC82-1DEC232612F3}" destId="{9CFDBCA7-63A3-42CD-BD4B-F4224849B8E3}" srcOrd="0" destOrd="0" presId="urn:microsoft.com/office/officeart/2005/8/layout/vProcess5"/>
    <dgm:cxn modelId="{5C96E180-C113-4908-AB3D-B470D8D58FA1}" type="presParOf" srcId="{AEFB6652-EFB2-4848-BC82-1DEC232612F3}" destId="{62EDD5CC-2061-4DBD-B154-B40A54A5550E}" srcOrd="1" destOrd="0" presId="urn:microsoft.com/office/officeart/2005/8/layout/vProcess5"/>
    <dgm:cxn modelId="{4C3A9F8F-4249-48A2-867E-B9B8CB9BF170}" type="presParOf" srcId="{AEFB6652-EFB2-4848-BC82-1DEC232612F3}" destId="{8B5A6CBC-A59B-460D-980F-4E1C1157339F}" srcOrd="2" destOrd="0" presId="urn:microsoft.com/office/officeart/2005/8/layout/vProcess5"/>
    <dgm:cxn modelId="{27C3F522-13CF-46BE-8D14-D6C836291C7F}" type="presParOf" srcId="{AEFB6652-EFB2-4848-BC82-1DEC232612F3}" destId="{E00D130B-0FBD-4315-9BC9-2BB6243EE700}" srcOrd="3" destOrd="0" presId="urn:microsoft.com/office/officeart/2005/8/layout/vProcess5"/>
    <dgm:cxn modelId="{A5A7FF38-D202-4DE1-9F10-17B532805240}" type="presParOf" srcId="{AEFB6652-EFB2-4848-BC82-1DEC232612F3}" destId="{BD2F01CF-A34E-43AF-BFBA-8319421A303F}" srcOrd="4" destOrd="0" presId="urn:microsoft.com/office/officeart/2005/8/layout/vProcess5"/>
    <dgm:cxn modelId="{96E92688-2EC8-4FFC-8D03-80C7DFE7995F}" type="presParOf" srcId="{AEFB6652-EFB2-4848-BC82-1DEC232612F3}" destId="{6C503146-27ED-454C-9637-6FD1654264E8}" srcOrd="5" destOrd="0" presId="urn:microsoft.com/office/officeart/2005/8/layout/vProcess5"/>
    <dgm:cxn modelId="{71429ED1-6527-40F1-AF90-316CBD837797}" type="presParOf" srcId="{AEFB6652-EFB2-4848-BC82-1DEC232612F3}" destId="{9D126365-E260-4917-9568-E01ABC8131AE}" srcOrd="6" destOrd="0" presId="urn:microsoft.com/office/officeart/2005/8/layout/vProcess5"/>
    <dgm:cxn modelId="{8AE06C5A-FACC-4AFD-8521-033CB5D3371B}" type="presParOf" srcId="{AEFB6652-EFB2-4848-BC82-1DEC232612F3}" destId="{2F162D3C-D950-4117-BB16-82A1B42FF42B}" srcOrd="7" destOrd="0" presId="urn:microsoft.com/office/officeart/2005/8/layout/vProcess5"/>
    <dgm:cxn modelId="{82F16EA8-5C9D-41C2-B9A9-B80AF5C9E391}" type="presParOf" srcId="{AEFB6652-EFB2-4848-BC82-1DEC232612F3}" destId="{487A176F-8CA1-458B-B8B0-89AD9FFBE79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1163A6-1DE2-4D48-A775-0EC672928D1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173357C4-70EC-494E-BC7A-8F16C3D32F98}">
      <dgm:prSet phldrT="[Text]"/>
      <dgm:spPr>
        <a:xfrm>
          <a:off x="1406435" y="2266757"/>
          <a:ext cx="1108062" cy="522390"/>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alibri"/>
              <a:ea typeface="+mn-ea"/>
              <a:cs typeface="+mn-cs"/>
            </a:rPr>
            <a:t>Working Leads</a:t>
          </a:r>
        </a:p>
      </dgm:t>
    </dgm:pt>
    <dgm:pt modelId="{EF972697-CF6F-40FD-A92F-39DD6EEFA3F0}" type="parTrans" cxnId="{2DDA6806-B118-4EB3-952F-39FBA4BCFBC8}">
      <dgm:prSet/>
      <dgm:spPr/>
      <dgm:t>
        <a:bodyPr/>
        <a:lstStyle/>
        <a:p>
          <a:endParaRPr lang="en-US"/>
        </a:p>
      </dgm:t>
    </dgm:pt>
    <dgm:pt modelId="{3404D13E-6B12-4370-9E03-5BAD99CA122D}" type="sibTrans" cxnId="{2DDA6806-B118-4EB3-952F-39FBA4BCFBC8}">
      <dgm:prSet/>
      <dgm:spPr/>
      <dgm:t>
        <a:bodyPr/>
        <a:lstStyle/>
        <a:p>
          <a:endParaRPr lang="en-US"/>
        </a:p>
      </dgm:t>
    </dgm:pt>
    <dgm:pt modelId="{D9AC7F7C-43BB-4BC6-8BB7-505E97BEEC4A}">
      <dgm:prSet phldrT="[Text]"/>
      <dgm:spPr>
        <a:xfrm>
          <a:off x="1435402" y="282789"/>
          <a:ext cx="1091594" cy="1091594"/>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DFR Management</a:t>
          </a:r>
        </a:p>
      </dgm:t>
    </dgm:pt>
    <dgm:pt modelId="{C13D7623-244C-4171-A767-180B8326D926}" type="parTrans" cxnId="{FF69A8EA-05EC-43E2-8DD1-3C0B414083D6}">
      <dgm:prSet/>
      <dgm:spPr/>
      <dgm:t>
        <a:bodyPr/>
        <a:lstStyle/>
        <a:p>
          <a:endParaRPr lang="en-US"/>
        </a:p>
      </dgm:t>
    </dgm:pt>
    <dgm:pt modelId="{939A67AA-1DC0-4FC2-93DD-CD3871341231}" type="sibTrans" cxnId="{FF69A8EA-05EC-43E2-8DD1-3C0B414083D6}">
      <dgm:prSet/>
      <dgm:spPr>
        <a:xfrm>
          <a:off x="285858" y="789289"/>
          <a:ext cx="3390683" cy="3390683"/>
        </a:xfrm>
        <a:prstGeom prst="blockArc">
          <a:avLst>
            <a:gd name="adj1" fmla="val 16200000"/>
            <a:gd name="adj2" fmla="val 1800000"/>
            <a:gd name="adj3" fmla="val 4636"/>
          </a:avLst>
        </a:prstGeom>
        <a:solidFill>
          <a:srgbClr val="F07F09">
            <a:tint val="60000"/>
            <a:hueOff val="0"/>
            <a:satOff val="0"/>
            <a:lumOff val="0"/>
            <a:alphaOff val="0"/>
          </a:srgbClr>
        </a:solidFill>
        <a:ln>
          <a:noFill/>
        </a:ln>
        <a:effectLst/>
      </dgm:spPr>
      <dgm:t>
        <a:bodyPr/>
        <a:lstStyle/>
        <a:p>
          <a:endParaRPr lang="en-US"/>
        </a:p>
      </dgm:t>
    </dgm:pt>
    <dgm:pt modelId="{C16AF068-0D0E-442D-84CC-846FA0B5269E}">
      <dgm:prSet phldrT="[Text]"/>
      <dgm:spPr>
        <a:xfrm>
          <a:off x="2869579" y="2766855"/>
          <a:ext cx="1091594" cy="1091594"/>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Knowledge Services</a:t>
          </a:r>
        </a:p>
      </dgm:t>
    </dgm:pt>
    <dgm:pt modelId="{07A36332-70E2-4E42-B0C9-C85291248BEC}" type="parTrans" cxnId="{FF9C820C-C371-4321-94D4-76B463744E1F}">
      <dgm:prSet/>
      <dgm:spPr/>
      <dgm:t>
        <a:bodyPr/>
        <a:lstStyle/>
        <a:p>
          <a:endParaRPr lang="en-US"/>
        </a:p>
      </dgm:t>
    </dgm:pt>
    <dgm:pt modelId="{19A72647-1F09-48BC-94ED-E02E35E6825B}" type="sibTrans" cxnId="{FF9C820C-C371-4321-94D4-76B463744E1F}">
      <dgm:prSet/>
      <dgm:spPr>
        <a:xfrm>
          <a:off x="285858" y="789289"/>
          <a:ext cx="3390683" cy="3390683"/>
        </a:xfrm>
        <a:prstGeom prst="blockArc">
          <a:avLst>
            <a:gd name="adj1" fmla="val 1800000"/>
            <a:gd name="adj2" fmla="val 9000000"/>
            <a:gd name="adj3" fmla="val 4636"/>
          </a:avLst>
        </a:prstGeom>
        <a:solidFill>
          <a:srgbClr val="F07F09">
            <a:tint val="60000"/>
            <a:hueOff val="0"/>
            <a:satOff val="0"/>
            <a:lumOff val="0"/>
            <a:alphaOff val="0"/>
          </a:srgbClr>
        </a:solidFill>
        <a:ln>
          <a:noFill/>
        </a:ln>
        <a:effectLst/>
      </dgm:spPr>
      <dgm:t>
        <a:bodyPr/>
        <a:lstStyle/>
        <a:p>
          <a:endParaRPr lang="en-US"/>
        </a:p>
      </dgm:t>
    </dgm:pt>
    <dgm:pt modelId="{CF917062-B6BB-42EF-BE5D-A9B5F08861D8}">
      <dgm:prSet phldrT="[Text]"/>
      <dgm:spPr>
        <a:xfrm>
          <a:off x="1226" y="2766855"/>
          <a:ext cx="1091594" cy="1091594"/>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EA and ES</a:t>
          </a:r>
        </a:p>
      </dgm:t>
    </dgm:pt>
    <dgm:pt modelId="{27D218A2-B267-4B6C-AC79-59A2D924D75A}" type="parTrans" cxnId="{EE6D9AAC-41C1-4072-9FAE-A50965B839F1}">
      <dgm:prSet/>
      <dgm:spPr/>
      <dgm:t>
        <a:bodyPr/>
        <a:lstStyle/>
        <a:p>
          <a:endParaRPr lang="en-US"/>
        </a:p>
      </dgm:t>
    </dgm:pt>
    <dgm:pt modelId="{2214FFCD-7C55-4C54-BE83-FECB7BB67177}" type="sibTrans" cxnId="{EE6D9AAC-41C1-4072-9FAE-A50965B839F1}">
      <dgm:prSet/>
      <dgm:spPr>
        <a:xfrm>
          <a:off x="285858" y="789289"/>
          <a:ext cx="3390683" cy="3390683"/>
        </a:xfrm>
        <a:prstGeom prst="blockArc">
          <a:avLst>
            <a:gd name="adj1" fmla="val 9000000"/>
            <a:gd name="adj2" fmla="val 16200000"/>
            <a:gd name="adj3" fmla="val 4636"/>
          </a:avLst>
        </a:prstGeom>
        <a:solidFill>
          <a:srgbClr val="F07F09">
            <a:tint val="60000"/>
            <a:hueOff val="0"/>
            <a:satOff val="0"/>
            <a:lumOff val="0"/>
            <a:alphaOff val="0"/>
          </a:srgbClr>
        </a:solidFill>
        <a:ln>
          <a:noFill/>
        </a:ln>
        <a:effectLst/>
      </dgm:spPr>
      <dgm:t>
        <a:bodyPr/>
        <a:lstStyle/>
        <a:p>
          <a:endParaRPr lang="en-US"/>
        </a:p>
      </dgm:t>
    </dgm:pt>
    <dgm:pt modelId="{F0F272F8-DD21-40B2-8877-1EEE09039F02}">
      <dgm:prSet/>
      <dgm:spPr/>
      <dgm:t>
        <a:bodyPr/>
        <a:lstStyle/>
        <a:p>
          <a:endParaRPr lang="en-US"/>
        </a:p>
      </dgm:t>
    </dgm:pt>
    <dgm:pt modelId="{D93CA170-E88A-407D-A4D4-A56194B12C4F}" type="parTrans" cxnId="{A6F62CA9-8A65-491B-B64A-0D6CB5DC259D}">
      <dgm:prSet/>
      <dgm:spPr/>
      <dgm:t>
        <a:bodyPr/>
        <a:lstStyle/>
        <a:p>
          <a:endParaRPr lang="en-US"/>
        </a:p>
      </dgm:t>
    </dgm:pt>
    <dgm:pt modelId="{B44054CA-FFD6-4A29-90E4-7193C3AF5DBE}" type="sibTrans" cxnId="{A6F62CA9-8A65-491B-B64A-0D6CB5DC259D}">
      <dgm:prSet/>
      <dgm:spPr/>
      <dgm:t>
        <a:bodyPr/>
        <a:lstStyle/>
        <a:p>
          <a:endParaRPr lang="en-US"/>
        </a:p>
      </dgm:t>
    </dgm:pt>
    <dgm:pt modelId="{ABB26E8F-BAF1-4E49-9E53-86EAD3E479DB}">
      <dgm:prSet/>
      <dgm:spPr/>
      <dgm:t>
        <a:bodyPr/>
        <a:lstStyle/>
        <a:p>
          <a:endParaRPr lang="en-US"/>
        </a:p>
      </dgm:t>
    </dgm:pt>
    <dgm:pt modelId="{03ED681B-6F2D-4E14-9133-1C8DFE7E41C5}" type="parTrans" cxnId="{21695130-5DF3-4E7E-A803-397EB054BF8D}">
      <dgm:prSet/>
      <dgm:spPr/>
      <dgm:t>
        <a:bodyPr/>
        <a:lstStyle/>
        <a:p>
          <a:endParaRPr lang="en-US"/>
        </a:p>
      </dgm:t>
    </dgm:pt>
    <dgm:pt modelId="{8A43B3A3-C190-4041-883E-DA9D02E9D210}" type="sibTrans" cxnId="{21695130-5DF3-4E7E-A803-397EB054BF8D}">
      <dgm:prSet/>
      <dgm:spPr/>
      <dgm:t>
        <a:bodyPr/>
        <a:lstStyle/>
        <a:p>
          <a:endParaRPr lang="en-US"/>
        </a:p>
      </dgm:t>
    </dgm:pt>
    <dgm:pt modelId="{5329444B-C328-44D5-9605-07A300D43D1F}">
      <dgm:prSet/>
      <dgm:spPr/>
      <dgm:t>
        <a:bodyPr/>
        <a:lstStyle/>
        <a:p>
          <a:endParaRPr lang="en-US"/>
        </a:p>
      </dgm:t>
    </dgm:pt>
    <dgm:pt modelId="{4F4E5236-EF45-4C06-A387-322164EE4B34}" type="parTrans" cxnId="{90073E5A-861D-4394-9F1E-B8EFF41216BD}">
      <dgm:prSet/>
      <dgm:spPr/>
      <dgm:t>
        <a:bodyPr/>
        <a:lstStyle/>
        <a:p>
          <a:endParaRPr lang="en-US"/>
        </a:p>
      </dgm:t>
    </dgm:pt>
    <dgm:pt modelId="{E21873EC-49AA-4E3D-95E5-D1A94635F1DA}" type="sibTrans" cxnId="{90073E5A-861D-4394-9F1E-B8EFF41216BD}">
      <dgm:prSet/>
      <dgm:spPr/>
      <dgm:t>
        <a:bodyPr/>
        <a:lstStyle/>
        <a:p>
          <a:endParaRPr lang="en-US"/>
        </a:p>
      </dgm:t>
    </dgm:pt>
    <dgm:pt modelId="{7BCEEC2B-EB82-468D-A978-EB9E3646D393}">
      <dgm:prSet/>
      <dgm:spPr/>
      <dgm:t>
        <a:bodyPr/>
        <a:lstStyle/>
        <a:p>
          <a:endParaRPr lang="en-US"/>
        </a:p>
      </dgm:t>
    </dgm:pt>
    <dgm:pt modelId="{01944553-569C-47E3-B417-60E18FB1AD32}" type="parTrans" cxnId="{FCC16F49-A45F-48BA-9AF3-E53D1AE1CAFF}">
      <dgm:prSet/>
      <dgm:spPr/>
      <dgm:t>
        <a:bodyPr/>
        <a:lstStyle/>
        <a:p>
          <a:endParaRPr lang="en-US"/>
        </a:p>
      </dgm:t>
    </dgm:pt>
    <dgm:pt modelId="{62A4B269-BC3C-42B1-935F-EBC28E12914A}" type="sibTrans" cxnId="{FCC16F49-A45F-48BA-9AF3-E53D1AE1CAFF}">
      <dgm:prSet/>
      <dgm:spPr/>
      <dgm:t>
        <a:bodyPr/>
        <a:lstStyle/>
        <a:p>
          <a:endParaRPr lang="en-US"/>
        </a:p>
      </dgm:t>
    </dgm:pt>
    <dgm:pt modelId="{A2958B52-8A0C-49CD-AABE-875A591F9184}">
      <dgm:prSet/>
      <dgm:spPr/>
      <dgm:t>
        <a:bodyPr/>
        <a:lstStyle/>
        <a:p>
          <a:endParaRPr lang="en-US"/>
        </a:p>
      </dgm:t>
    </dgm:pt>
    <dgm:pt modelId="{892A5216-2408-49F3-8DB0-3E6E41368F04}" type="parTrans" cxnId="{FE3DE702-4645-4638-9742-E1C7937957D2}">
      <dgm:prSet/>
      <dgm:spPr/>
      <dgm:t>
        <a:bodyPr/>
        <a:lstStyle/>
        <a:p>
          <a:endParaRPr lang="en-US"/>
        </a:p>
      </dgm:t>
    </dgm:pt>
    <dgm:pt modelId="{A13DC1F9-C2C5-438C-AA92-F22141B74B4D}" type="sibTrans" cxnId="{FE3DE702-4645-4638-9742-E1C7937957D2}">
      <dgm:prSet/>
      <dgm:spPr/>
      <dgm:t>
        <a:bodyPr/>
        <a:lstStyle/>
        <a:p>
          <a:endParaRPr lang="en-US"/>
        </a:p>
      </dgm:t>
    </dgm:pt>
    <dgm:pt modelId="{4ED83832-4AED-4F8F-924A-EF11BEFEF81C}">
      <dgm:prSet/>
      <dgm:spPr/>
      <dgm:t>
        <a:bodyPr/>
        <a:lstStyle/>
        <a:p>
          <a:endParaRPr lang="en-US"/>
        </a:p>
      </dgm:t>
    </dgm:pt>
    <dgm:pt modelId="{EE684A42-FB35-46AC-AB6F-EF6887296BD5}" type="parTrans" cxnId="{246E600F-D186-41A0-AA25-9306F240107C}">
      <dgm:prSet/>
      <dgm:spPr/>
      <dgm:t>
        <a:bodyPr/>
        <a:lstStyle/>
        <a:p>
          <a:endParaRPr lang="en-US"/>
        </a:p>
      </dgm:t>
    </dgm:pt>
    <dgm:pt modelId="{68091779-A1D7-4BA5-ABDF-FE3F8F68E319}" type="sibTrans" cxnId="{246E600F-D186-41A0-AA25-9306F240107C}">
      <dgm:prSet/>
      <dgm:spPr/>
      <dgm:t>
        <a:bodyPr/>
        <a:lstStyle/>
        <a:p>
          <a:endParaRPr lang="en-US"/>
        </a:p>
      </dgm:t>
    </dgm:pt>
    <dgm:pt modelId="{297268A7-6001-4C16-85DA-3204EE29F8AD}">
      <dgm:prSet/>
      <dgm:spPr/>
      <dgm:t>
        <a:bodyPr/>
        <a:lstStyle/>
        <a:p>
          <a:endParaRPr lang="en-US"/>
        </a:p>
      </dgm:t>
    </dgm:pt>
    <dgm:pt modelId="{FC160DEA-66BF-4C0E-B9BB-28617DE4B20B}" type="parTrans" cxnId="{954DFDB7-7DC6-4D0B-BCAC-7E87F87067A8}">
      <dgm:prSet/>
      <dgm:spPr/>
      <dgm:t>
        <a:bodyPr/>
        <a:lstStyle/>
        <a:p>
          <a:endParaRPr lang="en-US"/>
        </a:p>
      </dgm:t>
    </dgm:pt>
    <dgm:pt modelId="{6520FB47-3443-4EE9-AFAF-1D5ADE3D1AE5}" type="sibTrans" cxnId="{954DFDB7-7DC6-4D0B-BCAC-7E87F87067A8}">
      <dgm:prSet/>
      <dgm:spPr/>
      <dgm:t>
        <a:bodyPr/>
        <a:lstStyle/>
        <a:p>
          <a:endParaRPr lang="en-US"/>
        </a:p>
      </dgm:t>
    </dgm:pt>
    <dgm:pt modelId="{F36575E4-D5BA-4E88-9DD0-EFACF026CBF3}">
      <dgm:prSet/>
      <dgm:spPr/>
      <dgm:t>
        <a:bodyPr/>
        <a:lstStyle/>
        <a:p>
          <a:endParaRPr lang="en-US"/>
        </a:p>
      </dgm:t>
    </dgm:pt>
    <dgm:pt modelId="{01FD0942-2497-45B7-8504-CEFFAD5276B0}" type="parTrans" cxnId="{F8D01225-7229-4371-B183-AEBAE72CE29E}">
      <dgm:prSet/>
      <dgm:spPr/>
      <dgm:t>
        <a:bodyPr/>
        <a:lstStyle/>
        <a:p>
          <a:endParaRPr lang="en-US"/>
        </a:p>
      </dgm:t>
    </dgm:pt>
    <dgm:pt modelId="{9314F4B1-4DF4-4475-9015-3DFE6AB81989}" type="sibTrans" cxnId="{F8D01225-7229-4371-B183-AEBAE72CE29E}">
      <dgm:prSet/>
      <dgm:spPr/>
      <dgm:t>
        <a:bodyPr/>
        <a:lstStyle/>
        <a:p>
          <a:endParaRPr lang="en-US"/>
        </a:p>
      </dgm:t>
    </dgm:pt>
    <dgm:pt modelId="{520E8CC5-71C6-4D08-A6A2-4DB6E16F1611}">
      <dgm:prSet/>
      <dgm:spPr/>
      <dgm:t>
        <a:bodyPr/>
        <a:lstStyle/>
        <a:p>
          <a:endParaRPr lang="en-US"/>
        </a:p>
      </dgm:t>
    </dgm:pt>
    <dgm:pt modelId="{4019DC56-87E1-478A-A0D4-55C56E8BFBBC}" type="parTrans" cxnId="{33C373E2-69B9-4A30-8F0A-941A34C97A9A}">
      <dgm:prSet/>
      <dgm:spPr/>
      <dgm:t>
        <a:bodyPr/>
        <a:lstStyle/>
        <a:p>
          <a:endParaRPr lang="en-US"/>
        </a:p>
      </dgm:t>
    </dgm:pt>
    <dgm:pt modelId="{513E4FFD-4DC2-4ADA-9607-FE07B1A566C3}" type="sibTrans" cxnId="{33C373E2-69B9-4A30-8F0A-941A34C97A9A}">
      <dgm:prSet/>
      <dgm:spPr/>
      <dgm:t>
        <a:bodyPr/>
        <a:lstStyle/>
        <a:p>
          <a:endParaRPr lang="en-US"/>
        </a:p>
      </dgm:t>
    </dgm:pt>
    <dgm:pt modelId="{8DA7ECD0-4C71-4F67-84EB-8C37E6E8A717}" type="pres">
      <dgm:prSet presAssocID="{D71163A6-1DE2-4D48-A775-0EC672928D1D}" presName="Name0" presStyleCnt="0">
        <dgm:presLayoutVars>
          <dgm:chMax val="1"/>
          <dgm:dir/>
          <dgm:animLvl val="ctr"/>
          <dgm:resizeHandles val="exact"/>
        </dgm:presLayoutVars>
      </dgm:prSet>
      <dgm:spPr/>
    </dgm:pt>
    <dgm:pt modelId="{E58416E5-CCA7-4B1A-BF4A-B160D939AD94}" type="pres">
      <dgm:prSet presAssocID="{173357C4-70EC-494E-BC7A-8F16C3D32F98}" presName="centerShape" presStyleLbl="node0" presStyleIdx="0" presStyleCnt="1" custScaleX="71056" custScaleY="33499" custLinFactNeighborX="-626" custLinFactNeighborY="1308"/>
      <dgm:spPr/>
    </dgm:pt>
    <dgm:pt modelId="{B5A4C096-398A-496A-9FE4-12055E6B9959}" type="pres">
      <dgm:prSet presAssocID="{D9AC7F7C-43BB-4BC6-8BB7-505E97BEEC4A}" presName="node" presStyleLbl="node1" presStyleIdx="0" presStyleCnt="3">
        <dgm:presLayoutVars>
          <dgm:bulletEnabled val="1"/>
        </dgm:presLayoutVars>
      </dgm:prSet>
      <dgm:spPr/>
    </dgm:pt>
    <dgm:pt modelId="{5A91B869-1B9C-4E64-8913-197C1C01C0EE}" type="pres">
      <dgm:prSet presAssocID="{D9AC7F7C-43BB-4BC6-8BB7-505E97BEEC4A}" presName="dummy" presStyleCnt="0"/>
      <dgm:spPr/>
    </dgm:pt>
    <dgm:pt modelId="{A9DAF987-B70D-41A3-9436-BB417C6196CD}" type="pres">
      <dgm:prSet presAssocID="{939A67AA-1DC0-4FC2-93DD-CD3871341231}" presName="sibTrans" presStyleLbl="sibTrans2D1" presStyleIdx="0" presStyleCnt="3"/>
      <dgm:spPr/>
    </dgm:pt>
    <dgm:pt modelId="{CBCC1EC8-EE0D-4B8B-A0BB-7EA5D9C70C3E}" type="pres">
      <dgm:prSet presAssocID="{C16AF068-0D0E-442D-84CC-846FA0B5269E}" presName="node" presStyleLbl="node1" presStyleIdx="1" presStyleCnt="3">
        <dgm:presLayoutVars>
          <dgm:bulletEnabled val="1"/>
        </dgm:presLayoutVars>
      </dgm:prSet>
      <dgm:spPr/>
    </dgm:pt>
    <dgm:pt modelId="{BF2CCAD6-00D8-4920-B8E0-A78365254478}" type="pres">
      <dgm:prSet presAssocID="{C16AF068-0D0E-442D-84CC-846FA0B5269E}" presName="dummy" presStyleCnt="0"/>
      <dgm:spPr/>
    </dgm:pt>
    <dgm:pt modelId="{A2099B70-28FF-43B0-940E-817BB5D0DD27}" type="pres">
      <dgm:prSet presAssocID="{19A72647-1F09-48BC-94ED-E02E35E6825B}" presName="sibTrans" presStyleLbl="sibTrans2D1" presStyleIdx="1" presStyleCnt="3"/>
      <dgm:spPr/>
    </dgm:pt>
    <dgm:pt modelId="{3CE3B309-B682-4297-A8A6-A8866F730213}" type="pres">
      <dgm:prSet presAssocID="{CF917062-B6BB-42EF-BE5D-A9B5F08861D8}" presName="node" presStyleLbl="node1" presStyleIdx="2" presStyleCnt="3" custRadScaleRad="98391" custRadScaleInc="9288">
        <dgm:presLayoutVars>
          <dgm:bulletEnabled val="1"/>
        </dgm:presLayoutVars>
      </dgm:prSet>
      <dgm:spPr/>
    </dgm:pt>
    <dgm:pt modelId="{190921D2-E646-4BE8-B86E-DC045042B690}" type="pres">
      <dgm:prSet presAssocID="{CF917062-B6BB-42EF-BE5D-A9B5F08861D8}" presName="dummy" presStyleCnt="0"/>
      <dgm:spPr/>
    </dgm:pt>
    <dgm:pt modelId="{DA35D853-AE4A-4289-A7B3-93A5524346DE}" type="pres">
      <dgm:prSet presAssocID="{2214FFCD-7C55-4C54-BE83-FECB7BB67177}" presName="sibTrans" presStyleLbl="sibTrans2D1" presStyleIdx="2" presStyleCnt="3"/>
      <dgm:spPr/>
    </dgm:pt>
  </dgm:ptLst>
  <dgm:cxnLst>
    <dgm:cxn modelId="{FE3DE702-4645-4638-9742-E1C7937957D2}" srcId="{5329444B-C328-44D5-9605-07A300D43D1F}" destId="{A2958B52-8A0C-49CD-AABE-875A591F9184}" srcOrd="1" destOrd="0" parTransId="{892A5216-2408-49F3-8DB0-3E6E41368F04}" sibTransId="{A13DC1F9-C2C5-438C-AA92-F22141B74B4D}"/>
    <dgm:cxn modelId="{2DDA6806-B118-4EB3-952F-39FBA4BCFBC8}" srcId="{D71163A6-1DE2-4D48-A775-0EC672928D1D}" destId="{173357C4-70EC-494E-BC7A-8F16C3D32F98}" srcOrd="0" destOrd="0" parTransId="{EF972697-CF6F-40FD-A92F-39DD6EEFA3F0}" sibTransId="{3404D13E-6B12-4370-9E03-5BAD99CA122D}"/>
    <dgm:cxn modelId="{FF9C820C-C371-4321-94D4-76B463744E1F}" srcId="{173357C4-70EC-494E-BC7A-8F16C3D32F98}" destId="{C16AF068-0D0E-442D-84CC-846FA0B5269E}" srcOrd="1" destOrd="0" parTransId="{07A36332-70E2-4E42-B0C9-C85291248BEC}" sibTransId="{19A72647-1F09-48BC-94ED-E02E35E6825B}"/>
    <dgm:cxn modelId="{246E600F-D186-41A0-AA25-9306F240107C}" srcId="{5329444B-C328-44D5-9605-07A300D43D1F}" destId="{4ED83832-4AED-4F8F-924A-EF11BEFEF81C}" srcOrd="2" destOrd="0" parTransId="{EE684A42-FB35-46AC-AB6F-EF6887296BD5}" sibTransId="{68091779-A1D7-4BA5-ABDF-FE3F8F68E319}"/>
    <dgm:cxn modelId="{F8D01225-7229-4371-B183-AEBAE72CE29E}" srcId="{297268A7-6001-4C16-85DA-3204EE29F8AD}" destId="{F36575E4-D5BA-4E88-9DD0-EFACF026CBF3}" srcOrd="0" destOrd="0" parTransId="{01FD0942-2497-45B7-8504-CEFFAD5276B0}" sibTransId="{9314F4B1-4DF4-4475-9015-3DFE6AB81989}"/>
    <dgm:cxn modelId="{16A54B28-5AA6-48FA-A674-5C685B129CA3}" type="presOf" srcId="{C16AF068-0D0E-442D-84CC-846FA0B5269E}" destId="{CBCC1EC8-EE0D-4B8B-A0BB-7EA5D9C70C3E}" srcOrd="0" destOrd="0" presId="urn:microsoft.com/office/officeart/2005/8/layout/radial6"/>
    <dgm:cxn modelId="{21695130-5DF3-4E7E-A803-397EB054BF8D}" srcId="{F0F272F8-DD21-40B2-8877-1EEE09039F02}" destId="{ABB26E8F-BAF1-4E49-9E53-86EAD3E479DB}" srcOrd="0" destOrd="0" parTransId="{03ED681B-6F2D-4E14-9133-1C8DFE7E41C5}" sibTransId="{8A43B3A3-C190-4041-883E-DA9D02E9D210}"/>
    <dgm:cxn modelId="{E6C2575E-6239-4B02-81EC-FFD8AA4A373C}" type="presOf" srcId="{19A72647-1F09-48BC-94ED-E02E35E6825B}" destId="{A2099B70-28FF-43B0-940E-817BB5D0DD27}" srcOrd="0" destOrd="0" presId="urn:microsoft.com/office/officeart/2005/8/layout/radial6"/>
    <dgm:cxn modelId="{1A643A68-CF56-4063-A167-DB31AEDB8146}" type="presOf" srcId="{D71163A6-1DE2-4D48-A775-0EC672928D1D}" destId="{8DA7ECD0-4C71-4F67-84EB-8C37E6E8A717}" srcOrd="0" destOrd="0" presId="urn:microsoft.com/office/officeart/2005/8/layout/radial6"/>
    <dgm:cxn modelId="{FCC16F49-A45F-48BA-9AF3-E53D1AE1CAFF}" srcId="{5329444B-C328-44D5-9605-07A300D43D1F}" destId="{7BCEEC2B-EB82-468D-A978-EB9E3646D393}" srcOrd="0" destOrd="0" parTransId="{01944553-569C-47E3-B417-60E18FB1AD32}" sibTransId="{62A4B269-BC3C-42B1-935F-EBC28E12914A}"/>
    <dgm:cxn modelId="{40F8BC4F-502C-44D1-BFAC-D95100CE718C}" type="presOf" srcId="{CF917062-B6BB-42EF-BE5D-A9B5F08861D8}" destId="{3CE3B309-B682-4297-A8A6-A8866F730213}" srcOrd="0" destOrd="0" presId="urn:microsoft.com/office/officeart/2005/8/layout/radial6"/>
    <dgm:cxn modelId="{B8653B53-3880-4C71-97B0-442C54375E4F}" type="presOf" srcId="{D9AC7F7C-43BB-4BC6-8BB7-505E97BEEC4A}" destId="{B5A4C096-398A-496A-9FE4-12055E6B9959}" srcOrd="0" destOrd="0" presId="urn:microsoft.com/office/officeart/2005/8/layout/radial6"/>
    <dgm:cxn modelId="{90073E5A-861D-4394-9F1E-B8EFF41216BD}" srcId="{D71163A6-1DE2-4D48-A775-0EC672928D1D}" destId="{5329444B-C328-44D5-9605-07A300D43D1F}" srcOrd="2" destOrd="0" parTransId="{4F4E5236-EF45-4C06-A387-322164EE4B34}" sibTransId="{E21873EC-49AA-4E3D-95E5-D1A94635F1DA}"/>
    <dgm:cxn modelId="{A6F62CA9-8A65-491B-B64A-0D6CB5DC259D}" srcId="{D71163A6-1DE2-4D48-A775-0EC672928D1D}" destId="{F0F272F8-DD21-40B2-8877-1EEE09039F02}" srcOrd="1" destOrd="0" parTransId="{D93CA170-E88A-407D-A4D4-A56194B12C4F}" sibTransId="{B44054CA-FFD6-4A29-90E4-7193C3AF5DBE}"/>
    <dgm:cxn modelId="{EE6D9AAC-41C1-4072-9FAE-A50965B839F1}" srcId="{173357C4-70EC-494E-BC7A-8F16C3D32F98}" destId="{CF917062-B6BB-42EF-BE5D-A9B5F08861D8}" srcOrd="2" destOrd="0" parTransId="{27D218A2-B267-4B6C-AC79-59A2D924D75A}" sibTransId="{2214FFCD-7C55-4C54-BE83-FECB7BB67177}"/>
    <dgm:cxn modelId="{954DFDB7-7DC6-4D0B-BCAC-7E87F87067A8}" srcId="{D71163A6-1DE2-4D48-A775-0EC672928D1D}" destId="{297268A7-6001-4C16-85DA-3204EE29F8AD}" srcOrd="3" destOrd="0" parTransId="{FC160DEA-66BF-4C0E-B9BB-28617DE4B20B}" sibTransId="{6520FB47-3443-4EE9-AFAF-1D5ADE3D1AE5}"/>
    <dgm:cxn modelId="{7C864ABB-D221-4582-A662-9B781833FBBB}" type="presOf" srcId="{939A67AA-1DC0-4FC2-93DD-CD3871341231}" destId="{A9DAF987-B70D-41A3-9436-BB417C6196CD}" srcOrd="0" destOrd="0" presId="urn:microsoft.com/office/officeart/2005/8/layout/radial6"/>
    <dgm:cxn modelId="{0DD865CE-B76B-46AF-9AD6-C42771105412}" type="presOf" srcId="{173357C4-70EC-494E-BC7A-8F16C3D32F98}" destId="{E58416E5-CCA7-4B1A-BF4A-B160D939AD94}" srcOrd="0" destOrd="0" presId="urn:microsoft.com/office/officeart/2005/8/layout/radial6"/>
    <dgm:cxn modelId="{C3B747E2-FA1C-4F60-B2FC-526BDAFA6B7F}" type="presOf" srcId="{2214FFCD-7C55-4C54-BE83-FECB7BB67177}" destId="{DA35D853-AE4A-4289-A7B3-93A5524346DE}" srcOrd="0" destOrd="0" presId="urn:microsoft.com/office/officeart/2005/8/layout/radial6"/>
    <dgm:cxn modelId="{33C373E2-69B9-4A30-8F0A-941A34C97A9A}" srcId="{297268A7-6001-4C16-85DA-3204EE29F8AD}" destId="{520E8CC5-71C6-4D08-A6A2-4DB6E16F1611}" srcOrd="1" destOrd="0" parTransId="{4019DC56-87E1-478A-A0D4-55C56E8BFBBC}" sibTransId="{513E4FFD-4DC2-4ADA-9607-FE07B1A566C3}"/>
    <dgm:cxn modelId="{FF69A8EA-05EC-43E2-8DD1-3C0B414083D6}" srcId="{173357C4-70EC-494E-BC7A-8F16C3D32F98}" destId="{D9AC7F7C-43BB-4BC6-8BB7-505E97BEEC4A}" srcOrd="0" destOrd="0" parTransId="{C13D7623-244C-4171-A767-180B8326D926}" sibTransId="{939A67AA-1DC0-4FC2-93DD-CD3871341231}"/>
    <dgm:cxn modelId="{0076D4BE-24DF-4734-B19A-125F8E6E82EC}" type="presParOf" srcId="{8DA7ECD0-4C71-4F67-84EB-8C37E6E8A717}" destId="{E58416E5-CCA7-4B1A-BF4A-B160D939AD94}" srcOrd="0" destOrd="0" presId="urn:microsoft.com/office/officeart/2005/8/layout/radial6"/>
    <dgm:cxn modelId="{CDD473AB-DC4A-4588-825D-A6B3C062B8BD}" type="presParOf" srcId="{8DA7ECD0-4C71-4F67-84EB-8C37E6E8A717}" destId="{B5A4C096-398A-496A-9FE4-12055E6B9959}" srcOrd="1" destOrd="0" presId="urn:microsoft.com/office/officeart/2005/8/layout/radial6"/>
    <dgm:cxn modelId="{6AEB29CE-F04E-47DE-9EE1-0B25B037D815}" type="presParOf" srcId="{8DA7ECD0-4C71-4F67-84EB-8C37E6E8A717}" destId="{5A91B869-1B9C-4E64-8913-197C1C01C0EE}" srcOrd="2" destOrd="0" presId="urn:microsoft.com/office/officeart/2005/8/layout/radial6"/>
    <dgm:cxn modelId="{9CFB75D7-49AD-4E56-A0CC-2C790BD09481}" type="presParOf" srcId="{8DA7ECD0-4C71-4F67-84EB-8C37E6E8A717}" destId="{A9DAF987-B70D-41A3-9436-BB417C6196CD}" srcOrd="3" destOrd="0" presId="urn:microsoft.com/office/officeart/2005/8/layout/radial6"/>
    <dgm:cxn modelId="{673E04D3-CF92-434F-AC27-4C3ED0C86D74}" type="presParOf" srcId="{8DA7ECD0-4C71-4F67-84EB-8C37E6E8A717}" destId="{CBCC1EC8-EE0D-4B8B-A0BB-7EA5D9C70C3E}" srcOrd="4" destOrd="0" presId="urn:microsoft.com/office/officeart/2005/8/layout/radial6"/>
    <dgm:cxn modelId="{47011208-5F3F-481D-8BE1-20F14CD812FA}" type="presParOf" srcId="{8DA7ECD0-4C71-4F67-84EB-8C37E6E8A717}" destId="{BF2CCAD6-00D8-4920-B8E0-A78365254478}" srcOrd="5" destOrd="0" presId="urn:microsoft.com/office/officeart/2005/8/layout/radial6"/>
    <dgm:cxn modelId="{DD9C906A-8F87-431D-912A-CDCC92DD35E6}" type="presParOf" srcId="{8DA7ECD0-4C71-4F67-84EB-8C37E6E8A717}" destId="{A2099B70-28FF-43B0-940E-817BB5D0DD27}" srcOrd="6" destOrd="0" presId="urn:microsoft.com/office/officeart/2005/8/layout/radial6"/>
    <dgm:cxn modelId="{7B664823-8D07-47F5-ADFA-394D95238E2A}" type="presParOf" srcId="{8DA7ECD0-4C71-4F67-84EB-8C37E6E8A717}" destId="{3CE3B309-B682-4297-A8A6-A8866F730213}" srcOrd="7" destOrd="0" presId="urn:microsoft.com/office/officeart/2005/8/layout/radial6"/>
    <dgm:cxn modelId="{73B3A89D-47BE-44E2-995B-5660036D4D2C}" type="presParOf" srcId="{8DA7ECD0-4C71-4F67-84EB-8C37E6E8A717}" destId="{190921D2-E646-4BE8-B86E-DC045042B690}" srcOrd="8" destOrd="0" presId="urn:microsoft.com/office/officeart/2005/8/layout/radial6"/>
    <dgm:cxn modelId="{7946200D-58B2-4885-8682-967694C3FC4C}" type="presParOf" srcId="{8DA7ECD0-4C71-4F67-84EB-8C37E6E8A717}" destId="{DA35D853-AE4A-4289-A7B3-93A5524346DE}"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F5576-5562-435B-AF43-C51B241E77F1}">
      <dsp:nvSpPr>
        <dsp:cNvPr id="0" name=""/>
        <dsp:cNvSpPr/>
      </dsp:nvSpPr>
      <dsp:spPr>
        <a:xfrm>
          <a:off x="8334" y="1961962"/>
          <a:ext cx="2491235" cy="149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0-3 Years </a:t>
          </a:r>
        </a:p>
        <a:p>
          <a:pPr marL="0" lvl="0" indent="0" algn="ctr" defTabSz="800100">
            <a:lnSpc>
              <a:spcPct val="90000"/>
            </a:lnSpc>
            <a:spcBef>
              <a:spcPct val="0"/>
            </a:spcBef>
            <a:spcAft>
              <a:spcPct val="35000"/>
            </a:spcAft>
            <a:buNone/>
          </a:pPr>
          <a:r>
            <a:rPr lang="en-US" sz="1800" kern="1200" dirty="0"/>
            <a:t>Accrual Rate: .0385</a:t>
          </a:r>
        </a:p>
        <a:p>
          <a:pPr marL="0" lvl="0" indent="0" algn="ctr" defTabSz="800100">
            <a:lnSpc>
              <a:spcPct val="90000"/>
            </a:lnSpc>
            <a:spcBef>
              <a:spcPct val="0"/>
            </a:spcBef>
            <a:spcAft>
              <a:spcPct val="35000"/>
            </a:spcAft>
            <a:buNone/>
          </a:pPr>
          <a:r>
            <a:rPr lang="en-US" sz="1800" kern="1200" dirty="0"/>
            <a:t>Projected PTO in Days: 10</a:t>
          </a:r>
        </a:p>
      </dsp:txBody>
      <dsp:txXfrm>
        <a:off x="52113" y="2005741"/>
        <a:ext cx="2403677" cy="1407183"/>
      </dsp:txXfrm>
    </dsp:sp>
    <dsp:sp modelId="{7E437FEC-EC95-45E1-B357-C1F1E187FC81}">
      <dsp:nvSpPr>
        <dsp:cNvPr id="0" name=""/>
        <dsp:cNvSpPr/>
      </dsp:nvSpPr>
      <dsp:spPr>
        <a:xfrm>
          <a:off x="2749383" y="2400420"/>
          <a:ext cx="529604" cy="6178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49383" y="2523985"/>
        <a:ext cx="370723" cy="370696"/>
      </dsp:txXfrm>
    </dsp:sp>
    <dsp:sp modelId="{6F617891-4F7B-4B33-B1EA-1EE37A0CF691}">
      <dsp:nvSpPr>
        <dsp:cNvPr id="0" name=""/>
        <dsp:cNvSpPr/>
      </dsp:nvSpPr>
      <dsp:spPr>
        <a:xfrm>
          <a:off x="3498824" y="1961962"/>
          <a:ext cx="2491235" cy="149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3 - 6 Years</a:t>
          </a:r>
          <a:endParaRPr lang="en-US" sz="1800" kern="1200" dirty="0"/>
        </a:p>
        <a:p>
          <a:pPr marL="0" lvl="0" indent="0" algn="ctr" defTabSz="800100">
            <a:lnSpc>
              <a:spcPct val="90000"/>
            </a:lnSpc>
            <a:spcBef>
              <a:spcPct val="0"/>
            </a:spcBef>
            <a:spcAft>
              <a:spcPct val="35000"/>
            </a:spcAft>
            <a:buNone/>
          </a:pPr>
          <a:r>
            <a:rPr lang="en-US" sz="1800" kern="1200" dirty="0"/>
            <a:t>Accrual Rate: .0577</a:t>
          </a:r>
        </a:p>
        <a:p>
          <a:pPr marL="0" lvl="0" indent="0" algn="ctr" defTabSz="800100">
            <a:lnSpc>
              <a:spcPct val="90000"/>
            </a:lnSpc>
            <a:spcBef>
              <a:spcPct val="0"/>
            </a:spcBef>
            <a:spcAft>
              <a:spcPct val="35000"/>
            </a:spcAft>
            <a:buNone/>
          </a:pPr>
          <a:r>
            <a:rPr lang="en-US" sz="1800" kern="1200" dirty="0"/>
            <a:t>Projected PTO in Days: 15</a:t>
          </a:r>
        </a:p>
      </dsp:txBody>
      <dsp:txXfrm>
        <a:off x="3542603" y="2005741"/>
        <a:ext cx="2403677" cy="1407183"/>
      </dsp:txXfrm>
    </dsp:sp>
    <dsp:sp modelId="{62AFDD0D-D997-4DB5-857E-215D8B863D0C}">
      <dsp:nvSpPr>
        <dsp:cNvPr id="0" name=""/>
        <dsp:cNvSpPr/>
      </dsp:nvSpPr>
      <dsp:spPr>
        <a:xfrm>
          <a:off x="6238493" y="2400420"/>
          <a:ext cx="526678" cy="6178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238493" y="2523985"/>
        <a:ext cx="368675" cy="370696"/>
      </dsp:txXfrm>
    </dsp:sp>
    <dsp:sp modelId="{81D1FCF9-941E-4AAD-9B96-93136D39009D}">
      <dsp:nvSpPr>
        <dsp:cNvPr id="0" name=""/>
        <dsp:cNvSpPr/>
      </dsp:nvSpPr>
      <dsp:spPr>
        <a:xfrm>
          <a:off x="6983793" y="1961962"/>
          <a:ext cx="2491235" cy="149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6 + Years </a:t>
          </a:r>
        </a:p>
        <a:p>
          <a:pPr marL="0" lvl="0" indent="0" algn="ctr" defTabSz="800100">
            <a:lnSpc>
              <a:spcPct val="90000"/>
            </a:lnSpc>
            <a:spcBef>
              <a:spcPct val="0"/>
            </a:spcBef>
            <a:spcAft>
              <a:spcPct val="35000"/>
            </a:spcAft>
            <a:buNone/>
          </a:pPr>
          <a:r>
            <a:rPr lang="en-US" sz="1800" kern="1200" dirty="0"/>
            <a:t>Accrual Rate: .077</a:t>
          </a:r>
        </a:p>
        <a:p>
          <a:pPr marL="0" lvl="0" indent="0" algn="ctr" defTabSz="800100">
            <a:lnSpc>
              <a:spcPct val="90000"/>
            </a:lnSpc>
            <a:spcBef>
              <a:spcPct val="0"/>
            </a:spcBef>
            <a:spcAft>
              <a:spcPct val="35000"/>
            </a:spcAft>
            <a:buNone/>
          </a:pPr>
          <a:r>
            <a:rPr lang="en-US" sz="1800" kern="1200" dirty="0"/>
            <a:t>Projected PTO in Days: 20</a:t>
          </a:r>
        </a:p>
      </dsp:txBody>
      <dsp:txXfrm>
        <a:off x="7027572" y="2005741"/>
        <a:ext cx="2403677" cy="1407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12169-3134-45B0-878A-CEF31ECD4B24}">
      <dsp:nvSpPr>
        <dsp:cNvPr id="0" name=""/>
        <dsp:cNvSpPr/>
      </dsp:nvSpPr>
      <dsp:spPr>
        <a:xfrm>
          <a:off x="0" y="0"/>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ysClr val="window" lastClr="FFFFFF"/>
              </a:solidFill>
              <a:latin typeface="Calibri"/>
              <a:ea typeface="+mn-ea"/>
              <a:cs typeface="+mn-cs"/>
            </a:rPr>
            <a:t>Complete Timesheet</a:t>
          </a:r>
        </a:p>
      </dsp:txBody>
      <dsp:txXfrm>
        <a:off x="21359" y="21359"/>
        <a:ext cx="4515957" cy="686516"/>
      </dsp:txXfrm>
    </dsp:sp>
    <dsp:sp modelId="{5BD9CF1B-9C9C-46E3-966B-8CACCFAEE606}">
      <dsp:nvSpPr>
        <dsp:cNvPr id="0" name=""/>
        <dsp:cNvSpPr/>
      </dsp:nvSpPr>
      <dsp:spPr>
        <a:xfrm>
          <a:off x="449275" y="861822"/>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ysClr val="window" lastClr="FFFFFF"/>
              </a:solidFill>
              <a:latin typeface="Calibri"/>
              <a:ea typeface="+mn-ea"/>
              <a:cs typeface="+mn-cs"/>
            </a:rPr>
            <a:t>Submit Time for Approval  by Monday 10 AM EST</a:t>
          </a:r>
        </a:p>
      </dsp:txBody>
      <dsp:txXfrm>
        <a:off x="470634" y="883181"/>
        <a:ext cx="4398483" cy="686516"/>
      </dsp:txXfrm>
    </dsp:sp>
    <dsp:sp modelId="{DE30CD0D-5360-4FA5-AA7A-F9790D103852}">
      <dsp:nvSpPr>
        <dsp:cNvPr id="0" name=""/>
        <dsp:cNvSpPr/>
      </dsp:nvSpPr>
      <dsp: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ysClr val="window" lastClr="FFFFFF"/>
              </a:solidFill>
              <a:latin typeface="Calibri"/>
              <a:ea typeface="+mn-ea"/>
              <a:cs typeface="+mn-cs"/>
            </a:rPr>
            <a:t>Payroll is processed based on your approved timesheet. </a:t>
          </a:r>
        </a:p>
        <a:p>
          <a:pPr marL="57150" lvl="1" indent="-57150" algn="l" defTabSz="488950">
            <a:lnSpc>
              <a:spcPct val="90000"/>
            </a:lnSpc>
            <a:spcBef>
              <a:spcPct val="0"/>
            </a:spcBef>
            <a:spcAft>
              <a:spcPct val="15000"/>
            </a:spcAft>
            <a:buChar char="•"/>
          </a:pPr>
          <a:r>
            <a:rPr lang="en-US" sz="1100" kern="1200">
              <a:solidFill>
                <a:sysClr val="window" lastClr="FFFFFF"/>
              </a:solidFill>
              <a:latin typeface="Calibri"/>
              <a:ea typeface="+mn-ea"/>
              <a:cs typeface="+mn-cs"/>
            </a:rPr>
            <a:t>If timesheet is denied by manager, it is employee’s responsibility to correct</a:t>
          </a:r>
        </a:p>
      </dsp:txBody>
      <dsp:txXfrm>
        <a:off x="913203" y="1745003"/>
        <a:ext cx="4405189" cy="686516"/>
      </dsp:txXfrm>
    </dsp:sp>
    <dsp:sp modelId="{0E59CB14-88E3-4DC2-958A-18BB21222C9E}">
      <dsp:nvSpPr>
        <dsp:cNvPr id="0" name=""/>
        <dsp:cNvSpPr/>
      </dsp:nvSpPr>
      <dsp:spPr>
        <a:xfrm>
          <a:off x="1341119" y="2585466"/>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4864" bIns="53340" numCol="1" spcCol="1270" anchor="ctr" anchorCtr="0">
          <a:noAutofit/>
        </a:bodyPr>
        <a:lstStyle/>
        <a:p>
          <a:pPr marL="0" lvl="0" indent="0" algn="l" defTabSz="622300">
            <a:lnSpc>
              <a:spcPct val="90000"/>
            </a:lnSpc>
            <a:spcBef>
              <a:spcPct val="0"/>
            </a:spcBef>
            <a:spcAft>
              <a:spcPct val="35000"/>
            </a:spcAft>
            <a:buNone/>
          </a:pPr>
          <a:r>
            <a:rPr lang="en-US" sz="1400" kern="1200" dirty="0"/>
            <a:t>Friday is payday</a:t>
          </a:r>
          <a:endParaRPr lang="en-US" sz="1400" kern="1200" dirty="0">
            <a:solidFill>
              <a:sysClr val="window" lastClr="FFFFFF"/>
            </a:solidFill>
            <a:latin typeface="Calibri"/>
            <a:ea typeface="+mn-ea"/>
            <a:cs typeface="+mn-cs"/>
          </a:endParaRPr>
        </a:p>
      </dsp:txBody>
      <dsp:txXfrm>
        <a:off x="1362478" y="2606825"/>
        <a:ext cx="4398483" cy="686516"/>
      </dsp:txXfrm>
    </dsp:sp>
    <dsp:sp modelId="{E278BC8A-1AA8-4896-B2AC-9AD175E1984D}">
      <dsp:nvSpPr>
        <dsp:cNvPr id="0" name=""/>
        <dsp:cNvSpPr/>
      </dsp:nvSpPr>
      <dsp:spPr>
        <a:xfrm>
          <a:off x="4890476" y="558527"/>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reflection blurRad="6350" stA="50000" endA="300" endPos="38500" dist="50800" dir="5400000" sy="-100000" algn="bl" rotWithShape="0"/>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4997126" y="558527"/>
        <a:ext cx="260702" cy="356687"/>
      </dsp:txXfrm>
    </dsp:sp>
    <dsp:sp modelId="{8B72E13D-7B77-4A13-B721-57902B74649B}">
      <dsp:nvSpPr>
        <dsp:cNvPr id="0" name=""/>
        <dsp:cNvSpPr/>
      </dsp:nvSpPr>
      <dsp:spPr>
        <a:xfrm>
          <a:off x="5339752" y="1420349"/>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5446402" y="1420349"/>
        <a:ext cx="260702" cy="356687"/>
      </dsp:txXfrm>
    </dsp:sp>
    <dsp:sp modelId="{91EE196D-2175-461B-BE43-24C39402DC0B}">
      <dsp:nvSpPr>
        <dsp:cNvPr id="0" name=""/>
        <dsp:cNvSpPr/>
      </dsp:nvSpPr>
      <dsp:spPr>
        <a:xfrm>
          <a:off x="5782321" y="2282171"/>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5888971" y="2282171"/>
        <a:ext cx="260702" cy="3566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DD5CC-2061-4DBD-B154-B40A54A5550E}">
      <dsp:nvSpPr>
        <dsp:cNvPr id="0" name=""/>
        <dsp:cNvSpPr/>
      </dsp:nvSpPr>
      <dsp:spPr>
        <a:xfrm>
          <a:off x="0" y="40842"/>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Report harassment to Knowledge Services</a:t>
          </a:r>
        </a:p>
      </dsp:txBody>
      <dsp:txXfrm>
        <a:off x="31613" y="72455"/>
        <a:ext cx="2486438" cy="1016117"/>
      </dsp:txXfrm>
    </dsp:sp>
    <dsp:sp modelId="{8B5A6CBC-A59B-460D-980F-4E1C1157339F}">
      <dsp:nvSpPr>
        <dsp:cNvPr id="0" name=""/>
        <dsp:cNvSpPr/>
      </dsp:nvSpPr>
      <dsp:spPr>
        <a:xfrm>
          <a:off x="322158" y="1259233"/>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Investigation is conducted</a:t>
          </a:r>
        </a:p>
      </dsp:txBody>
      <dsp:txXfrm>
        <a:off x="353771" y="1290846"/>
        <a:ext cx="2564176" cy="1016117"/>
      </dsp:txXfrm>
    </dsp:sp>
    <dsp:sp modelId="{E00D130B-0FBD-4315-9BC9-2BB6243EE700}">
      <dsp:nvSpPr>
        <dsp:cNvPr id="0" name=""/>
        <dsp:cNvSpPr/>
      </dsp:nvSpPr>
      <dsp:spPr>
        <a:xfrm>
          <a:off x="644317" y="2518466"/>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Further action determined by KS in partnership with DFR</a:t>
          </a:r>
        </a:p>
      </dsp:txBody>
      <dsp:txXfrm>
        <a:off x="675930" y="2550079"/>
        <a:ext cx="2564176" cy="1016117"/>
      </dsp:txXfrm>
    </dsp:sp>
    <dsp:sp modelId="{BD2F01CF-A34E-43AF-BFBA-8319421A303F}">
      <dsp:nvSpPr>
        <dsp:cNvPr id="0" name=""/>
        <dsp:cNvSpPr/>
      </dsp:nvSpPr>
      <dsp:spPr>
        <a:xfrm>
          <a:off x="2949561" y="818501"/>
          <a:ext cx="701572" cy="70157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107415" y="818501"/>
        <a:ext cx="385864" cy="527933"/>
      </dsp:txXfrm>
    </dsp:sp>
    <dsp:sp modelId="{6C503146-27ED-454C-9637-6FD1654264E8}">
      <dsp:nvSpPr>
        <dsp:cNvPr id="0" name=""/>
        <dsp:cNvSpPr/>
      </dsp:nvSpPr>
      <dsp:spPr>
        <a:xfrm>
          <a:off x="3271720" y="2070539"/>
          <a:ext cx="701572" cy="70157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429574" y="2070539"/>
        <a:ext cx="385864" cy="527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5D853-AE4A-4289-A7B3-93A5524346DE}">
      <dsp:nvSpPr>
        <dsp:cNvPr id="0" name=""/>
        <dsp:cNvSpPr/>
      </dsp:nvSpPr>
      <dsp:spPr>
        <a:xfrm>
          <a:off x="381556" y="617165"/>
          <a:ext cx="3797943" cy="3797943"/>
        </a:xfrm>
        <a:prstGeom prst="blockArc">
          <a:avLst>
            <a:gd name="adj1" fmla="val 9000000"/>
            <a:gd name="adj2" fmla="val 16200000"/>
            <a:gd name="adj3" fmla="val 4636"/>
          </a:avLst>
        </a:prstGeom>
        <a:solidFill>
          <a:srgbClr val="F07F0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2099B70-28FF-43B0-940E-817BB5D0DD27}">
      <dsp:nvSpPr>
        <dsp:cNvPr id="0" name=""/>
        <dsp:cNvSpPr/>
      </dsp:nvSpPr>
      <dsp:spPr>
        <a:xfrm>
          <a:off x="353875" y="562397"/>
          <a:ext cx="3797943" cy="3797943"/>
        </a:xfrm>
        <a:prstGeom prst="blockArc">
          <a:avLst>
            <a:gd name="adj1" fmla="val 1800000"/>
            <a:gd name="adj2" fmla="val 9000000"/>
            <a:gd name="adj3" fmla="val 4636"/>
          </a:avLst>
        </a:prstGeom>
        <a:solidFill>
          <a:srgbClr val="F07F0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9DAF987-B70D-41A3-9436-BB417C6196CD}">
      <dsp:nvSpPr>
        <dsp:cNvPr id="0" name=""/>
        <dsp:cNvSpPr/>
      </dsp:nvSpPr>
      <dsp:spPr>
        <a:xfrm>
          <a:off x="320353" y="618175"/>
          <a:ext cx="3797943" cy="3797943"/>
        </a:xfrm>
        <a:prstGeom prst="blockArc">
          <a:avLst>
            <a:gd name="adj1" fmla="val 16200000"/>
            <a:gd name="adj2" fmla="val 1800000"/>
            <a:gd name="adj3" fmla="val 4636"/>
          </a:avLst>
        </a:prstGeom>
        <a:solidFill>
          <a:srgbClr val="F07F0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E58416E5-CCA7-4B1A-BF4A-B160D939AD94}">
      <dsp:nvSpPr>
        <dsp:cNvPr id="0" name=""/>
        <dsp:cNvSpPr/>
      </dsp:nvSpPr>
      <dsp:spPr>
        <a:xfrm>
          <a:off x="1575479" y="2273083"/>
          <a:ext cx="1241242" cy="585177"/>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Working Leads</a:t>
          </a:r>
        </a:p>
      </dsp:txBody>
      <dsp:txXfrm>
        <a:off x="1757255" y="2358780"/>
        <a:ext cx="877690" cy="413783"/>
      </dsp:txXfrm>
    </dsp:sp>
    <dsp:sp modelId="{B5A4C096-398A-496A-9FE4-12055E6B9959}">
      <dsp:nvSpPr>
        <dsp:cNvPr id="0" name=""/>
        <dsp:cNvSpPr/>
      </dsp:nvSpPr>
      <dsp:spPr>
        <a:xfrm>
          <a:off x="1607926" y="50798"/>
          <a:ext cx="1222796" cy="1222796"/>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a:ea typeface="+mn-ea"/>
              <a:cs typeface="+mn-cs"/>
            </a:rPr>
            <a:t>DFR Management</a:t>
          </a:r>
        </a:p>
      </dsp:txBody>
      <dsp:txXfrm>
        <a:off x="1787000" y="229872"/>
        <a:ext cx="864648" cy="864648"/>
      </dsp:txXfrm>
    </dsp:sp>
    <dsp:sp modelId="{CBCC1EC8-EE0D-4B8B-A0BB-7EA5D9C70C3E}">
      <dsp:nvSpPr>
        <dsp:cNvPr id="0" name=""/>
        <dsp:cNvSpPr/>
      </dsp:nvSpPr>
      <dsp:spPr>
        <a:xfrm>
          <a:off x="3214361" y="2833224"/>
          <a:ext cx="1222796" cy="1222796"/>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a:ea typeface="+mn-ea"/>
              <a:cs typeface="+mn-cs"/>
            </a:rPr>
            <a:t>Knowledge Services</a:t>
          </a:r>
        </a:p>
      </dsp:txBody>
      <dsp:txXfrm>
        <a:off x="3393435" y="3012298"/>
        <a:ext cx="864648" cy="864648"/>
      </dsp:txXfrm>
    </dsp:sp>
    <dsp:sp modelId="{3CE3B309-B682-4297-A8A6-A8866F730213}">
      <dsp:nvSpPr>
        <dsp:cNvPr id="0" name=""/>
        <dsp:cNvSpPr/>
      </dsp:nvSpPr>
      <dsp:spPr>
        <a:xfrm>
          <a:off x="0" y="2713966"/>
          <a:ext cx="1222796" cy="1222796"/>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a:ea typeface="+mn-ea"/>
              <a:cs typeface="+mn-cs"/>
            </a:rPr>
            <a:t>EA and ES</a:t>
          </a:r>
        </a:p>
      </dsp:txBody>
      <dsp:txXfrm>
        <a:off x="179074" y="2893040"/>
        <a:ext cx="864648" cy="8646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58C455-7D95-4F3E-B077-B5189F12EC01}" type="datetimeFigureOut">
              <a:rPr lang="en-US" smtClean="0"/>
              <a:t>5/21/2024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FD8DF6-98B1-407E-BFF8-B01D530E4A8B}" type="slidenum">
              <a:rPr lang="en-US" smtClean="0"/>
              <a:t>‹#›</a:t>
            </a:fld>
            <a:endParaRPr lang="en-US"/>
          </a:p>
        </p:txBody>
      </p:sp>
    </p:spTree>
    <p:extLst>
      <p:ext uri="{BB962C8B-B14F-4D97-AF65-F5344CB8AC3E}">
        <p14:creationId xmlns:p14="http://schemas.microsoft.com/office/powerpoint/2010/main" val="381888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F7691-4E00-46D6-983A-59B9D576B133}"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184CD-3FBC-4403-881F-FA43C3E7C354}" type="slidenum">
              <a:rPr lang="en-US" smtClean="0"/>
              <a:t>‹#›</a:t>
            </a:fld>
            <a:endParaRPr lang="en-US"/>
          </a:p>
        </p:txBody>
      </p:sp>
    </p:spTree>
    <p:extLst>
      <p:ext uri="{BB962C8B-B14F-4D97-AF65-F5344CB8AC3E}">
        <p14:creationId xmlns:p14="http://schemas.microsoft.com/office/powerpoint/2010/main" val="124540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1</a:t>
            </a:fld>
            <a:endParaRPr lang="en-US"/>
          </a:p>
        </p:txBody>
      </p:sp>
    </p:spTree>
    <p:extLst>
      <p:ext uri="{BB962C8B-B14F-4D97-AF65-F5344CB8AC3E}">
        <p14:creationId xmlns:p14="http://schemas.microsoft.com/office/powerpoint/2010/main" val="825414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44</a:t>
            </a:fld>
            <a:endParaRPr lang="en-US"/>
          </a:p>
        </p:txBody>
      </p:sp>
    </p:spTree>
    <p:extLst>
      <p:ext uri="{BB962C8B-B14F-4D97-AF65-F5344CB8AC3E}">
        <p14:creationId xmlns:p14="http://schemas.microsoft.com/office/powerpoint/2010/main" val="3057885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45</a:t>
            </a:fld>
            <a:endParaRPr lang="en-US"/>
          </a:p>
        </p:txBody>
      </p:sp>
    </p:spTree>
    <p:extLst>
      <p:ext uri="{BB962C8B-B14F-4D97-AF65-F5344CB8AC3E}">
        <p14:creationId xmlns:p14="http://schemas.microsoft.com/office/powerpoint/2010/main" val="295205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46</a:t>
            </a:fld>
            <a:endParaRPr lang="en-US"/>
          </a:p>
        </p:txBody>
      </p:sp>
    </p:spTree>
    <p:extLst>
      <p:ext uri="{BB962C8B-B14F-4D97-AF65-F5344CB8AC3E}">
        <p14:creationId xmlns:p14="http://schemas.microsoft.com/office/powerpoint/2010/main" val="3184084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51</a:t>
            </a:fld>
            <a:endParaRPr lang="en-US"/>
          </a:p>
        </p:txBody>
      </p:sp>
    </p:spTree>
    <p:extLst>
      <p:ext uri="{BB962C8B-B14F-4D97-AF65-F5344CB8AC3E}">
        <p14:creationId xmlns:p14="http://schemas.microsoft.com/office/powerpoint/2010/main" val="732285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54</a:t>
            </a:fld>
            <a:endParaRPr lang="en-US"/>
          </a:p>
        </p:txBody>
      </p:sp>
    </p:spTree>
    <p:extLst>
      <p:ext uri="{BB962C8B-B14F-4D97-AF65-F5344CB8AC3E}">
        <p14:creationId xmlns:p14="http://schemas.microsoft.com/office/powerpoint/2010/main" val="1498287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A2184CD-3FBC-4403-881F-FA43C3E7C354}" type="slidenum">
              <a:rPr lang="en-US" smtClean="0"/>
              <a:t>55</a:t>
            </a:fld>
            <a:endParaRPr lang="en-US"/>
          </a:p>
        </p:txBody>
      </p:sp>
    </p:spTree>
    <p:extLst>
      <p:ext uri="{BB962C8B-B14F-4D97-AF65-F5344CB8AC3E}">
        <p14:creationId xmlns:p14="http://schemas.microsoft.com/office/powerpoint/2010/main" val="3086205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56</a:t>
            </a:fld>
            <a:endParaRPr lang="en-US"/>
          </a:p>
        </p:txBody>
      </p:sp>
    </p:spTree>
    <p:extLst>
      <p:ext uri="{BB962C8B-B14F-4D97-AF65-F5344CB8AC3E}">
        <p14:creationId xmlns:p14="http://schemas.microsoft.com/office/powerpoint/2010/main" val="35795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84CD-3FBC-4403-881F-FA43C3E7C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5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a:t>
            </a:fld>
            <a:endParaRPr lang="en-US"/>
          </a:p>
        </p:txBody>
      </p:sp>
    </p:spTree>
    <p:extLst>
      <p:ext uri="{BB962C8B-B14F-4D97-AF65-F5344CB8AC3E}">
        <p14:creationId xmlns:p14="http://schemas.microsoft.com/office/powerpoint/2010/main" val="950390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14</a:t>
            </a:fld>
            <a:endParaRPr lang="en-US"/>
          </a:p>
        </p:txBody>
      </p:sp>
    </p:spTree>
    <p:extLst>
      <p:ext uri="{BB962C8B-B14F-4D97-AF65-F5344CB8AC3E}">
        <p14:creationId xmlns:p14="http://schemas.microsoft.com/office/powerpoint/2010/main" val="3873942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26</a:t>
            </a:fld>
            <a:endParaRPr lang="en-US"/>
          </a:p>
        </p:txBody>
      </p:sp>
    </p:spTree>
    <p:extLst>
      <p:ext uri="{BB962C8B-B14F-4D97-AF65-F5344CB8AC3E}">
        <p14:creationId xmlns:p14="http://schemas.microsoft.com/office/powerpoint/2010/main" val="2050834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A2184CD-3FBC-4403-881F-FA43C3E7C354}" type="slidenum">
              <a:rPr lang="en-US" smtClean="0"/>
              <a:t>29</a:t>
            </a:fld>
            <a:endParaRPr lang="en-US"/>
          </a:p>
        </p:txBody>
      </p:sp>
    </p:spTree>
    <p:extLst>
      <p:ext uri="{BB962C8B-B14F-4D97-AF65-F5344CB8AC3E}">
        <p14:creationId xmlns:p14="http://schemas.microsoft.com/office/powerpoint/2010/main" val="2669607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37</a:t>
            </a:fld>
            <a:endParaRPr lang="en-US"/>
          </a:p>
        </p:txBody>
      </p:sp>
    </p:spTree>
    <p:extLst>
      <p:ext uri="{BB962C8B-B14F-4D97-AF65-F5344CB8AC3E}">
        <p14:creationId xmlns:p14="http://schemas.microsoft.com/office/powerpoint/2010/main" val="2106057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41</a:t>
            </a:fld>
            <a:endParaRPr lang="en-US"/>
          </a:p>
        </p:txBody>
      </p:sp>
    </p:spTree>
    <p:extLst>
      <p:ext uri="{BB962C8B-B14F-4D97-AF65-F5344CB8AC3E}">
        <p14:creationId xmlns:p14="http://schemas.microsoft.com/office/powerpoint/2010/main" val="3449612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42</a:t>
            </a:fld>
            <a:endParaRPr lang="en-US"/>
          </a:p>
        </p:txBody>
      </p:sp>
    </p:spTree>
    <p:extLst>
      <p:ext uri="{BB962C8B-B14F-4D97-AF65-F5344CB8AC3E}">
        <p14:creationId xmlns:p14="http://schemas.microsoft.com/office/powerpoint/2010/main" val="4265148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C)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
        <p:nvSpPr>
          <p:cNvPr id="2" name="TextBox 1">
            <a:extLst>
              <a:ext uri="{FF2B5EF4-FFF2-40B4-BE49-F238E27FC236}">
                <a16:creationId xmlns:a16="http://schemas.microsoft.com/office/drawing/2014/main" id="{1C1E9F4C-DC02-4F12-8B21-B2B3395C11A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0117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nowledge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8485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 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1" name="TextBox 30">
            <a:extLst>
              <a:ext uri="{FF2B5EF4-FFF2-40B4-BE49-F238E27FC236}">
                <a16:creationId xmlns:a16="http://schemas.microsoft.com/office/drawing/2014/main" id="{E85200CD-8F9C-4A06-88B5-AF473C84102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6689427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2875268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 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TextBox 24">
            <a:extLst>
              <a:ext uri="{FF2B5EF4-FFF2-40B4-BE49-F238E27FC236}">
                <a16:creationId xmlns:a16="http://schemas.microsoft.com/office/drawing/2014/main" id="{0AE16918-D0A2-42E5-8EBB-88131AF400D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587572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832143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 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0" name="TextBox 19">
            <a:extLst>
              <a:ext uri="{FF2B5EF4-FFF2-40B4-BE49-F238E27FC236}">
                <a16:creationId xmlns:a16="http://schemas.microsoft.com/office/drawing/2014/main" id="{22285436-C921-45ED-9F66-186D52560B1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6664188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007328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 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TextBox 15">
            <a:extLst>
              <a:ext uri="{FF2B5EF4-FFF2-40B4-BE49-F238E27FC236}">
                <a16:creationId xmlns:a16="http://schemas.microsoft.com/office/drawing/2014/main" id="{C1CB0061-7F9E-449B-ABFD-8DE186DBC04B}"/>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2908084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Paragraph with 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DFAEBD-5B05-426D-96CE-4551128ECE9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78E07A3-1F8D-4676-AA4D-661D12EADBD4}" type="datetime1">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599096"/>
            <a:ext cx="5610225" cy="5646738"/>
          </a:xfrm>
        </p:spPr>
        <p:txBody>
          <a:bodyPr/>
          <a:lstStyle>
            <a:lvl1pPr marL="0" indent="0">
              <a:buNone/>
              <a:defRPr/>
            </a:lvl1pPr>
          </a:lstStyle>
          <a:p>
            <a:endParaRPr lang="en-US"/>
          </a:p>
        </p:txBody>
      </p:sp>
      <p:sp>
        <p:nvSpPr>
          <p:cNvPr id="4" name="Text Placeholder 3"/>
          <p:cNvSpPr>
            <a:spLocks noGrp="1"/>
          </p:cNvSpPr>
          <p:nvPr>
            <p:ph type="body" sz="quarter" idx="17" hasCustomPrompt="1"/>
          </p:nvPr>
        </p:nvSpPr>
        <p:spPr>
          <a:xfrm>
            <a:off x="5905789" y="1700211"/>
            <a:ext cx="5700853" cy="4451351"/>
          </a:xfrm>
        </p:spPr>
        <p:txBody>
          <a:bodyPr>
            <a:normAutofit/>
          </a:bodyPr>
          <a:lstStyle>
            <a:lvl1pPr marL="0" indent="0" algn="just">
              <a:buNone/>
              <a:defRPr sz="1800"/>
            </a:lvl1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 </a:t>
            </a:r>
            <a:r>
              <a:rPr lang="en-US" sz="1800" err="1"/>
              <a:t>Duis</a:t>
            </a:r>
            <a:r>
              <a:rPr lang="en-US" sz="1800"/>
              <a:t> </a:t>
            </a:r>
            <a:r>
              <a:rPr lang="en-US" sz="1800" err="1"/>
              <a:t>aute</a:t>
            </a:r>
            <a:r>
              <a:rPr lang="en-US" sz="1800"/>
              <a:t> </a:t>
            </a:r>
            <a:r>
              <a:rPr lang="en-US" sz="1800" err="1"/>
              <a:t>irure</a:t>
            </a:r>
            <a:r>
              <a:rPr lang="en-US" sz="1800"/>
              <a:t> dolor in </a:t>
            </a:r>
            <a:r>
              <a:rPr lang="en-US" sz="1800" err="1"/>
              <a:t>reprehenderit</a:t>
            </a:r>
            <a:r>
              <a:rPr lang="en-US" sz="1800"/>
              <a:t> in </a:t>
            </a:r>
            <a:r>
              <a:rPr lang="en-US" sz="1800" err="1"/>
              <a:t>voluptate</a:t>
            </a:r>
            <a:r>
              <a:rPr lang="en-US" sz="1800"/>
              <a:t> </a:t>
            </a:r>
            <a:r>
              <a:rPr lang="en-US" sz="1800" err="1"/>
              <a:t>velit</a:t>
            </a:r>
            <a:r>
              <a:rPr lang="en-US" sz="1800"/>
              <a:t> </a:t>
            </a:r>
            <a:r>
              <a:rPr lang="en-US" sz="1800" err="1"/>
              <a:t>esse</a:t>
            </a:r>
            <a:r>
              <a:rPr lang="en-US" sz="1800"/>
              <a:t> </a:t>
            </a:r>
            <a:r>
              <a:rPr lang="en-US" sz="1800" err="1"/>
              <a:t>cillum</a:t>
            </a:r>
            <a:r>
              <a:rPr lang="en-US" sz="1800"/>
              <a:t> </a:t>
            </a:r>
            <a:r>
              <a:rPr lang="en-US" sz="1800" err="1"/>
              <a:t>dolore</a:t>
            </a:r>
            <a:r>
              <a:rPr lang="en-US" sz="1800"/>
              <a:t> </a:t>
            </a:r>
            <a:r>
              <a:rPr lang="en-US" sz="1800" err="1"/>
              <a:t>eu</a:t>
            </a:r>
            <a:r>
              <a:rPr lang="en-US" sz="1800"/>
              <a:t> </a:t>
            </a:r>
            <a:r>
              <a:rPr lang="en-US" sz="1800" err="1"/>
              <a:t>fugiat</a:t>
            </a:r>
            <a:r>
              <a:rPr lang="en-US" sz="1800"/>
              <a:t> </a:t>
            </a:r>
            <a:r>
              <a:rPr lang="en-US" sz="1800" err="1"/>
              <a:t>nulla</a:t>
            </a:r>
            <a:r>
              <a:rPr lang="en-US" sz="1800"/>
              <a:t> </a:t>
            </a:r>
            <a:r>
              <a:rPr lang="en-US" sz="1800" err="1"/>
              <a:t>pariatur</a:t>
            </a:r>
            <a:r>
              <a:rPr lang="en-US" sz="1800"/>
              <a:t>. </a:t>
            </a:r>
            <a:r>
              <a:rPr lang="en-US" sz="1800" err="1"/>
              <a:t>Excepteur</a:t>
            </a:r>
            <a:r>
              <a:rPr lang="en-US" sz="1800"/>
              <a:t> </a:t>
            </a:r>
            <a:r>
              <a:rPr lang="en-US" sz="1800" err="1"/>
              <a:t>sint</a:t>
            </a:r>
            <a:r>
              <a:rPr lang="en-US" sz="1800"/>
              <a:t> </a:t>
            </a:r>
            <a:r>
              <a:rPr lang="en-US" sz="1800" err="1"/>
              <a:t>occaecat</a:t>
            </a:r>
            <a:r>
              <a:rPr lang="en-US" sz="1800"/>
              <a:t> </a:t>
            </a:r>
            <a:r>
              <a:rPr lang="en-US" sz="1800" err="1"/>
              <a:t>cupidatat</a:t>
            </a:r>
            <a:r>
              <a:rPr lang="en-US" sz="1800"/>
              <a:t> non </a:t>
            </a:r>
            <a:r>
              <a:rPr lang="en-US" sz="1800" err="1"/>
              <a:t>proident</a:t>
            </a:r>
            <a:r>
              <a:rPr lang="en-US" sz="1800"/>
              <a:t>, </a:t>
            </a:r>
            <a:r>
              <a:rPr lang="en-US" sz="1800" err="1"/>
              <a:t>sunt</a:t>
            </a:r>
            <a:r>
              <a:rPr lang="en-US" sz="1800"/>
              <a:t> in culpa qui </a:t>
            </a:r>
            <a:r>
              <a:rPr lang="en-US" sz="1800" err="1"/>
              <a:t>officia</a:t>
            </a:r>
            <a:r>
              <a:rPr lang="en-US" sz="1800"/>
              <a:t> </a:t>
            </a:r>
            <a:r>
              <a:rPr lang="en-US" sz="1800" err="1"/>
              <a:t>deserunt</a:t>
            </a:r>
            <a:r>
              <a:rPr lang="en-US" sz="1800"/>
              <a:t> </a:t>
            </a:r>
            <a:r>
              <a:rPr lang="en-US" sz="1800" err="1"/>
              <a:t>mollit</a:t>
            </a:r>
            <a:r>
              <a:rPr lang="en-US" sz="1800"/>
              <a:t> </a:t>
            </a:r>
            <a:r>
              <a:rPr lang="en-US" sz="1800" err="1"/>
              <a:t>anim</a:t>
            </a:r>
            <a:r>
              <a:rPr lang="en-US" sz="1800"/>
              <a:t> id </a:t>
            </a:r>
            <a:r>
              <a:rPr lang="en-US" sz="1800" err="1"/>
              <a:t>est</a:t>
            </a:r>
            <a:r>
              <a:rPr lang="en-US" sz="1800"/>
              <a:t> </a:t>
            </a:r>
            <a:r>
              <a:rPr lang="en-US" sz="1800" err="1"/>
              <a:t>laborum</a:t>
            </a:r>
            <a:endParaRPr lang="en-US"/>
          </a:p>
        </p:txBody>
      </p:sp>
      <p:sp>
        <p:nvSpPr>
          <p:cNvPr id="11" name="Content Placeholder 6">
            <a:extLst>
              <a:ext uri="{FF2B5EF4-FFF2-40B4-BE49-F238E27FC236}">
                <a16:creationId xmlns:a16="http://schemas.microsoft.com/office/drawing/2014/main" id="{E1EB3829-6929-4DC8-A805-5C949690B361}"/>
              </a:ext>
            </a:extLst>
          </p:cNvPr>
          <p:cNvSpPr>
            <a:spLocks noGrp="1"/>
          </p:cNvSpPr>
          <p:nvPr>
            <p:ph sz="quarter" idx="13" hasCustomPrompt="1"/>
          </p:nvPr>
        </p:nvSpPr>
        <p:spPr>
          <a:xfrm>
            <a:off x="5876056" y="504826"/>
            <a:ext cx="5730586" cy="571500"/>
          </a:xfrm>
        </p:spPr>
        <p:txBody>
          <a:bodyPr>
            <a:noAutofit/>
          </a:bodyPr>
          <a:lstStyle>
            <a:lvl1pPr marL="0" indent="0" algn="ctr">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79F07D2-BD36-49FD-A280-D542CBE3C9C3}"/>
              </a:ext>
            </a:extLst>
          </p:cNvPr>
          <p:cNvSpPr>
            <a:spLocks noGrp="1"/>
          </p:cNvSpPr>
          <p:nvPr>
            <p:ph type="body" sz="quarter" idx="18" hasCustomPrompt="1"/>
          </p:nvPr>
        </p:nvSpPr>
        <p:spPr>
          <a:xfrm>
            <a:off x="5876056" y="1000125"/>
            <a:ext cx="5730586" cy="495300"/>
          </a:xfrm>
        </p:spPr>
        <p:txBody>
          <a:bodyPr>
            <a:normAutofit/>
          </a:bodyPr>
          <a:lstStyle>
            <a:lvl1pPr marL="0" indent="0" algn="ctr">
              <a:buNone/>
              <a:defRPr sz="1800" b="1" baseline="0">
                <a:solidFill>
                  <a:srgbClr val="5098D1"/>
                </a:solidFill>
              </a:defRPr>
            </a:lvl1pPr>
          </a:lstStyle>
          <a:p>
            <a:pPr lvl="0"/>
            <a:r>
              <a:rPr lang="en-US"/>
              <a:t>Subtitle</a:t>
            </a:r>
          </a:p>
        </p:txBody>
      </p:sp>
      <p:sp>
        <p:nvSpPr>
          <p:cNvPr id="15" name="Slide Number Placeholder 24">
            <a:extLst>
              <a:ext uri="{FF2B5EF4-FFF2-40B4-BE49-F238E27FC236}">
                <a16:creationId xmlns:a16="http://schemas.microsoft.com/office/drawing/2014/main" id="{5D12A053-2EC1-4359-AE1E-AA0887E59467}"/>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C3EBCB2-149E-4D1E-ABB3-D3D697D7F33A}" type="slidenum">
              <a:rPr lang="en-US" smtClean="0"/>
              <a:pPr/>
              <a:t>‹#›</a:t>
            </a:fld>
            <a:endParaRPr lang="en-US"/>
          </a:p>
        </p:txBody>
      </p:sp>
      <p:pic>
        <p:nvPicPr>
          <p:cNvPr id="18" name="Picture 17">
            <a:extLst>
              <a:ext uri="{FF2B5EF4-FFF2-40B4-BE49-F238E27FC236}">
                <a16:creationId xmlns:a16="http://schemas.microsoft.com/office/drawing/2014/main" id="{D841A1B2-B4EF-477F-B3F3-B2FD736124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7612914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Paragraph with picture r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36E81D-2E84-4254-BE67-1C1A8DD8286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66BDE53-A6CB-46C1-82BE-BAEE134E851B}" type="datetime1">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Text Placeholder 2">
            <a:extLst>
              <a:ext uri="{FF2B5EF4-FFF2-40B4-BE49-F238E27FC236}">
                <a16:creationId xmlns:a16="http://schemas.microsoft.com/office/drawing/2014/main" id="{8E6424ED-FE72-4FFC-9EBA-A5D9148C660E}"/>
              </a:ext>
            </a:extLst>
          </p:cNvPr>
          <p:cNvSpPr>
            <a:spLocks noGrp="1"/>
          </p:cNvSpPr>
          <p:nvPr>
            <p:ph type="body" idx="1" hasCustomPrompt="1"/>
          </p:nvPr>
        </p:nvSpPr>
        <p:spPr>
          <a:xfrm>
            <a:off x="514350" y="1762126"/>
            <a:ext cx="5730586" cy="4389437"/>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solidFill>
                  <a:schemeClr val="accent6"/>
                </a:solidFill>
              </a:rPr>
              <a:t>Our workforce management solutions and technology enable forward-thinking public servants in the local and state governments to innovate, increase transparency, and ultimately improve the lives of everyday Americans.</a:t>
            </a:r>
          </a:p>
          <a:p>
            <a:pPr>
              <a:spcBef>
                <a:spcPts val="1200"/>
              </a:spcBef>
              <a:spcAft>
                <a:spcPts val="1200"/>
              </a:spcAft>
              <a:buClr>
                <a:srgbClr val="2B3339"/>
              </a:buClr>
              <a:buSzPct val="85000"/>
            </a:pPr>
            <a:r>
              <a:rPr lang="en-US">
                <a:solidFill>
                  <a:schemeClr val="accent6"/>
                </a:solidFill>
              </a:rPr>
              <a:t>Lorem ipsum dolor sit </a:t>
            </a:r>
            <a:r>
              <a:rPr lang="en-US" err="1">
                <a:solidFill>
                  <a:schemeClr val="accent6"/>
                </a:solidFill>
              </a:rPr>
              <a:t>amet</a:t>
            </a:r>
            <a:r>
              <a:rPr lang="en-US">
                <a:solidFill>
                  <a:schemeClr val="accent6"/>
                </a:solidFill>
              </a:rPr>
              <a:t>, </a:t>
            </a:r>
            <a:r>
              <a:rPr lang="en-US" err="1">
                <a:solidFill>
                  <a:schemeClr val="accent6"/>
                </a:solidFill>
              </a:rPr>
              <a:t>consectetur</a:t>
            </a:r>
            <a:r>
              <a:rPr lang="en-US">
                <a:solidFill>
                  <a:schemeClr val="accent6"/>
                </a:solidFill>
              </a:rPr>
              <a:t> </a:t>
            </a:r>
            <a:r>
              <a:rPr lang="en-US" err="1">
                <a:solidFill>
                  <a:schemeClr val="accent6"/>
                </a:solidFill>
              </a:rPr>
              <a:t>adipiscing</a:t>
            </a:r>
            <a:r>
              <a:rPr lang="en-US">
                <a:solidFill>
                  <a:schemeClr val="accent6"/>
                </a:solidFill>
              </a:rPr>
              <a:t> </a:t>
            </a:r>
            <a:r>
              <a:rPr lang="en-US" err="1">
                <a:solidFill>
                  <a:schemeClr val="accent6"/>
                </a:solidFill>
              </a:rPr>
              <a:t>elit</a:t>
            </a:r>
            <a:r>
              <a:rPr lang="en-US">
                <a:solidFill>
                  <a:schemeClr val="accent6"/>
                </a:solidFill>
              </a:rPr>
              <a:t>, </a:t>
            </a:r>
            <a:r>
              <a:rPr lang="en-US" err="1">
                <a:solidFill>
                  <a:schemeClr val="accent6"/>
                </a:solidFill>
              </a:rPr>
              <a:t>sed</a:t>
            </a:r>
            <a:r>
              <a:rPr lang="en-US">
                <a:solidFill>
                  <a:schemeClr val="accent6"/>
                </a:solidFill>
              </a:rPr>
              <a:t> do </a:t>
            </a:r>
            <a:r>
              <a:rPr lang="en-US" err="1">
                <a:solidFill>
                  <a:schemeClr val="accent6"/>
                </a:solidFill>
              </a:rPr>
              <a:t>eiusmod</a:t>
            </a:r>
            <a:r>
              <a:rPr lang="en-US">
                <a:solidFill>
                  <a:schemeClr val="accent6"/>
                </a:solidFill>
              </a:rPr>
              <a:t> </a:t>
            </a:r>
            <a:r>
              <a:rPr lang="en-US" err="1">
                <a:solidFill>
                  <a:schemeClr val="accent6"/>
                </a:solidFill>
              </a:rPr>
              <a:t>tempor</a:t>
            </a:r>
            <a:r>
              <a:rPr lang="en-US">
                <a:solidFill>
                  <a:schemeClr val="accent6"/>
                </a:solidFill>
              </a:rPr>
              <a:t> </a:t>
            </a:r>
            <a:r>
              <a:rPr lang="en-US" err="1">
                <a:solidFill>
                  <a:schemeClr val="accent6"/>
                </a:solidFill>
              </a:rPr>
              <a:t>incididunt</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labore</a:t>
            </a:r>
            <a:r>
              <a:rPr lang="en-US">
                <a:solidFill>
                  <a:schemeClr val="accent6"/>
                </a:solidFill>
              </a:rPr>
              <a:t> et dolore magna </a:t>
            </a:r>
            <a:r>
              <a:rPr lang="en-US" err="1">
                <a:solidFill>
                  <a:schemeClr val="accent6"/>
                </a:solidFill>
              </a:rPr>
              <a:t>aliqua</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enim</a:t>
            </a:r>
            <a:r>
              <a:rPr lang="en-US">
                <a:solidFill>
                  <a:schemeClr val="accent6"/>
                </a:solidFill>
              </a:rPr>
              <a:t> ad minim </a:t>
            </a:r>
            <a:r>
              <a:rPr lang="en-US" err="1">
                <a:solidFill>
                  <a:schemeClr val="accent6"/>
                </a:solidFill>
              </a:rPr>
              <a:t>veniam</a:t>
            </a:r>
            <a:r>
              <a:rPr lang="en-US">
                <a:solidFill>
                  <a:schemeClr val="accent6"/>
                </a:solidFill>
              </a:rPr>
              <a:t>, </a:t>
            </a:r>
            <a:r>
              <a:rPr lang="en-US" err="1">
                <a:solidFill>
                  <a:schemeClr val="accent6"/>
                </a:solidFill>
              </a:rPr>
              <a:t>quis</a:t>
            </a:r>
            <a:r>
              <a:rPr lang="en-US">
                <a:solidFill>
                  <a:schemeClr val="accent6"/>
                </a:solidFill>
              </a:rPr>
              <a:t> </a:t>
            </a:r>
            <a:r>
              <a:rPr lang="en-US" err="1">
                <a:solidFill>
                  <a:schemeClr val="accent6"/>
                </a:solidFill>
              </a:rPr>
              <a:t>nostrud</a:t>
            </a:r>
            <a:r>
              <a:rPr lang="en-US">
                <a:solidFill>
                  <a:schemeClr val="accent6"/>
                </a:solidFill>
              </a:rPr>
              <a:t> exercitation </a:t>
            </a:r>
            <a:r>
              <a:rPr lang="en-US" err="1">
                <a:solidFill>
                  <a:schemeClr val="accent6"/>
                </a:solidFill>
              </a:rPr>
              <a:t>ullamco</a:t>
            </a:r>
            <a:r>
              <a:rPr lang="en-US">
                <a:solidFill>
                  <a:schemeClr val="accent6"/>
                </a:solidFill>
              </a:rPr>
              <a:t> </a:t>
            </a:r>
            <a:r>
              <a:rPr lang="en-US" err="1">
                <a:solidFill>
                  <a:schemeClr val="accent6"/>
                </a:solidFill>
              </a:rPr>
              <a:t>laboris</a:t>
            </a:r>
            <a:r>
              <a:rPr lang="en-US">
                <a:solidFill>
                  <a:schemeClr val="accent6"/>
                </a:solidFill>
              </a:rPr>
              <a:t> nisi </a:t>
            </a:r>
            <a:r>
              <a:rPr lang="en-US" err="1">
                <a:solidFill>
                  <a:schemeClr val="accent6"/>
                </a:solidFill>
              </a:rPr>
              <a:t>ut</a:t>
            </a:r>
            <a:r>
              <a:rPr lang="en-US">
                <a:solidFill>
                  <a:schemeClr val="accent6"/>
                </a:solidFill>
              </a:rPr>
              <a:t> </a:t>
            </a:r>
            <a:r>
              <a:rPr lang="en-US" err="1">
                <a:solidFill>
                  <a:schemeClr val="accent6"/>
                </a:solidFill>
              </a:rPr>
              <a:t>aliquip</a:t>
            </a:r>
            <a:r>
              <a:rPr lang="en-US">
                <a:solidFill>
                  <a:schemeClr val="accent6"/>
                </a:solidFill>
              </a:rPr>
              <a:t> ex </a:t>
            </a:r>
            <a:r>
              <a:rPr lang="en-US" err="1">
                <a:solidFill>
                  <a:schemeClr val="accent6"/>
                </a:solidFill>
              </a:rPr>
              <a:t>ea</a:t>
            </a:r>
            <a:r>
              <a:rPr lang="en-US">
                <a:solidFill>
                  <a:schemeClr val="accent6"/>
                </a:solidFill>
              </a:rPr>
              <a:t> </a:t>
            </a:r>
            <a:r>
              <a:rPr lang="en-US" err="1">
                <a:solidFill>
                  <a:schemeClr val="accent6"/>
                </a:solidFill>
              </a:rPr>
              <a:t>commodo</a:t>
            </a:r>
            <a:r>
              <a:rPr lang="en-US">
                <a:solidFill>
                  <a:schemeClr val="accent6"/>
                </a:solidFill>
              </a:rPr>
              <a:t> </a:t>
            </a:r>
            <a:r>
              <a:rPr lang="en-US" err="1">
                <a:solidFill>
                  <a:schemeClr val="accent6"/>
                </a:solidFill>
              </a:rPr>
              <a:t>consequat</a:t>
            </a:r>
            <a:r>
              <a:rPr lang="en-US">
                <a:solidFill>
                  <a:schemeClr val="accent6"/>
                </a:solidFill>
              </a:rPr>
              <a:t>. Duis </a:t>
            </a:r>
            <a:r>
              <a:rPr lang="en-US" err="1">
                <a:solidFill>
                  <a:schemeClr val="accent6"/>
                </a:solidFill>
              </a:rPr>
              <a:t>aute</a:t>
            </a:r>
            <a:r>
              <a:rPr lang="en-US">
                <a:solidFill>
                  <a:schemeClr val="accent6"/>
                </a:solidFill>
              </a:rPr>
              <a:t> </a:t>
            </a:r>
            <a:r>
              <a:rPr lang="en-US" err="1">
                <a:solidFill>
                  <a:schemeClr val="accent6"/>
                </a:solidFill>
              </a:rPr>
              <a:t>irure</a:t>
            </a:r>
            <a:r>
              <a:rPr lang="en-US">
                <a:solidFill>
                  <a:schemeClr val="accent6"/>
                </a:solidFill>
              </a:rPr>
              <a:t> dolor in </a:t>
            </a:r>
            <a:r>
              <a:rPr lang="en-US" err="1">
                <a:solidFill>
                  <a:schemeClr val="accent6"/>
                </a:solidFill>
              </a:rPr>
              <a:t>reprehenderit</a:t>
            </a:r>
            <a:r>
              <a:rPr lang="en-US">
                <a:solidFill>
                  <a:schemeClr val="accent6"/>
                </a:solidFill>
              </a:rPr>
              <a:t> in </a:t>
            </a:r>
            <a:r>
              <a:rPr lang="en-US" err="1">
                <a:solidFill>
                  <a:schemeClr val="accent6"/>
                </a:solidFill>
              </a:rPr>
              <a:t>voluptate</a:t>
            </a:r>
            <a:r>
              <a:rPr lang="en-US">
                <a:solidFill>
                  <a:schemeClr val="accent6"/>
                </a:solidFill>
              </a:rPr>
              <a:t> </a:t>
            </a:r>
            <a:r>
              <a:rPr lang="en-US" err="1">
                <a:solidFill>
                  <a:schemeClr val="accent6"/>
                </a:solidFill>
              </a:rPr>
              <a:t>velit</a:t>
            </a:r>
            <a:r>
              <a:rPr lang="en-US">
                <a:solidFill>
                  <a:schemeClr val="accent6"/>
                </a:solidFill>
              </a:rPr>
              <a:t> </a:t>
            </a:r>
            <a:r>
              <a:rPr lang="en-US" err="1">
                <a:solidFill>
                  <a:schemeClr val="accent6"/>
                </a:solidFill>
              </a:rPr>
              <a:t>esse</a:t>
            </a:r>
            <a:r>
              <a:rPr lang="en-US">
                <a:solidFill>
                  <a:schemeClr val="accent6"/>
                </a:solidFill>
              </a:rPr>
              <a:t> </a:t>
            </a:r>
            <a:r>
              <a:rPr lang="en-US" err="1">
                <a:solidFill>
                  <a:schemeClr val="accent6"/>
                </a:solidFill>
              </a:rPr>
              <a:t>cillum</a:t>
            </a:r>
            <a:r>
              <a:rPr lang="en-US">
                <a:solidFill>
                  <a:schemeClr val="accent6"/>
                </a:solidFill>
              </a:rPr>
              <a:t> dolore </a:t>
            </a:r>
            <a:r>
              <a:rPr lang="en-US" err="1">
                <a:solidFill>
                  <a:schemeClr val="accent6"/>
                </a:solidFill>
              </a:rPr>
              <a:t>eu</a:t>
            </a:r>
            <a:r>
              <a:rPr lang="en-US">
                <a:solidFill>
                  <a:schemeClr val="accent6"/>
                </a:solidFill>
              </a:rPr>
              <a:t> </a:t>
            </a:r>
            <a:r>
              <a:rPr lang="en-US" err="1">
                <a:solidFill>
                  <a:schemeClr val="accent6"/>
                </a:solidFill>
              </a:rPr>
              <a:t>fugiat</a:t>
            </a:r>
            <a:r>
              <a:rPr lang="en-US">
                <a:solidFill>
                  <a:schemeClr val="accent6"/>
                </a:solidFill>
              </a:rPr>
              <a:t> </a:t>
            </a:r>
            <a:r>
              <a:rPr lang="en-US" err="1">
                <a:solidFill>
                  <a:schemeClr val="accent6"/>
                </a:solidFill>
              </a:rPr>
              <a:t>nulla</a:t>
            </a:r>
            <a:r>
              <a:rPr lang="en-US">
                <a:solidFill>
                  <a:schemeClr val="accent6"/>
                </a:solidFill>
              </a:rPr>
              <a:t> </a:t>
            </a:r>
            <a:r>
              <a:rPr lang="en-US" err="1">
                <a:solidFill>
                  <a:schemeClr val="accent6"/>
                </a:solidFill>
              </a:rPr>
              <a:t>pariatur</a:t>
            </a:r>
            <a:r>
              <a:rPr lang="en-US">
                <a:solidFill>
                  <a:schemeClr val="accent6"/>
                </a:solidFill>
              </a:rPr>
              <a:t>. </a:t>
            </a:r>
            <a:r>
              <a:rPr lang="en-US" err="1">
                <a:solidFill>
                  <a:schemeClr val="accent6"/>
                </a:solidFill>
              </a:rPr>
              <a:t>Excepteur</a:t>
            </a:r>
            <a:r>
              <a:rPr lang="en-US">
                <a:solidFill>
                  <a:schemeClr val="accent6"/>
                </a:solidFill>
              </a:rPr>
              <a:t> </a:t>
            </a:r>
            <a:r>
              <a:rPr lang="en-US" err="1">
                <a:solidFill>
                  <a:schemeClr val="accent6"/>
                </a:solidFill>
              </a:rPr>
              <a:t>sint</a:t>
            </a:r>
            <a:r>
              <a:rPr lang="en-US">
                <a:solidFill>
                  <a:schemeClr val="accent6"/>
                </a:solidFill>
              </a:rPr>
              <a:t> </a:t>
            </a:r>
            <a:r>
              <a:rPr lang="en-US" err="1">
                <a:solidFill>
                  <a:schemeClr val="accent6"/>
                </a:solidFill>
              </a:rPr>
              <a:t>occaecat</a:t>
            </a:r>
            <a:r>
              <a:rPr lang="en-US">
                <a:solidFill>
                  <a:schemeClr val="accent6"/>
                </a:solidFill>
              </a:rPr>
              <a:t> </a:t>
            </a:r>
            <a:r>
              <a:rPr lang="en-US" err="1">
                <a:solidFill>
                  <a:schemeClr val="accent6"/>
                </a:solidFill>
              </a:rPr>
              <a:t>cupidatat</a:t>
            </a:r>
            <a:r>
              <a:rPr lang="en-US">
                <a:solidFill>
                  <a:schemeClr val="accent6"/>
                </a:solidFill>
              </a:rPr>
              <a:t> non </a:t>
            </a:r>
            <a:r>
              <a:rPr lang="en-US" err="1">
                <a:solidFill>
                  <a:schemeClr val="accent6"/>
                </a:solidFill>
              </a:rPr>
              <a:t>proident</a:t>
            </a:r>
            <a:r>
              <a:rPr lang="en-US">
                <a:solidFill>
                  <a:schemeClr val="accent6"/>
                </a:solidFill>
              </a:rPr>
              <a:t>, </a:t>
            </a:r>
            <a:r>
              <a:rPr lang="en-US" err="1">
                <a:solidFill>
                  <a:schemeClr val="accent6"/>
                </a:solidFill>
              </a:rPr>
              <a:t>sunt</a:t>
            </a:r>
            <a:r>
              <a:rPr lang="en-US">
                <a:solidFill>
                  <a:schemeClr val="accent6"/>
                </a:solidFill>
              </a:rPr>
              <a:t> in culpa qui </a:t>
            </a:r>
            <a:r>
              <a:rPr lang="en-US" err="1">
                <a:solidFill>
                  <a:schemeClr val="accent6"/>
                </a:solidFill>
              </a:rPr>
              <a:t>officia</a:t>
            </a:r>
            <a:r>
              <a:rPr lang="en-US">
                <a:solidFill>
                  <a:schemeClr val="accent6"/>
                </a:solidFill>
              </a:rPr>
              <a:t> </a:t>
            </a:r>
            <a:r>
              <a:rPr lang="en-US" err="1">
                <a:solidFill>
                  <a:schemeClr val="accent6"/>
                </a:solidFill>
              </a:rPr>
              <a:t>deserunt</a:t>
            </a:r>
            <a:r>
              <a:rPr lang="en-US">
                <a:solidFill>
                  <a:schemeClr val="accent6"/>
                </a:solidFill>
              </a:rPr>
              <a:t> </a:t>
            </a:r>
            <a:r>
              <a:rPr lang="en-US" err="1">
                <a:solidFill>
                  <a:schemeClr val="accent6"/>
                </a:solidFill>
              </a:rPr>
              <a:t>mollit</a:t>
            </a:r>
            <a:r>
              <a:rPr lang="en-US">
                <a:solidFill>
                  <a:schemeClr val="accent6"/>
                </a:solidFill>
              </a:rPr>
              <a:t> </a:t>
            </a:r>
            <a:r>
              <a:rPr lang="en-US" err="1">
                <a:solidFill>
                  <a:schemeClr val="accent6"/>
                </a:solidFill>
              </a:rPr>
              <a:t>anim</a:t>
            </a:r>
            <a:r>
              <a:rPr lang="en-US">
                <a:solidFill>
                  <a:schemeClr val="accent6"/>
                </a:solidFill>
              </a:rPr>
              <a:t> id </a:t>
            </a:r>
            <a:r>
              <a:rPr lang="en-US" err="1">
                <a:solidFill>
                  <a:schemeClr val="accent6"/>
                </a:solidFill>
              </a:rPr>
              <a:t>est</a:t>
            </a:r>
            <a:r>
              <a:rPr lang="en-US">
                <a:solidFill>
                  <a:schemeClr val="accent6"/>
                </a:solidFill>
              </a:rPr>
              <a:t> </a:t>
            </a:r>
            <a:r>
              <a:rPr lang="en-US" err="1">
                <a:solidFill>
                  <a:schemeClr val="accent6"/>
                </a:solidFill>
              </a:rPr>
              <a:t>laborum</a:t>
            </a:r>
            <a:r>
              <a:rPr lang="en-US">
                <a:solidFill>
                  <a:schemeClr val="accent6"/>
                </a:solidFill>
              </a:rPr>
              <a:t>.</a:t>
            </a:r>
            <a:endParaRPr lang="en-US"/>
          </a:p>
        </p:txBody>
      </p:sp>
      <p:sp>
        <p:nvSpPr>
          <p:cNvPr id="15" name="Content Placeholder 6">
            <a:extLst>
              <a:ext uri="{FF2B5EF4-FFF2-40B4-BE49-F238E27FC236}">
                <a16:creationId xmlns:a16="http://schemas.microsoft.com/office/drawing/2014/main" id="{456F04D1-447A-4C89-BD30-2652AB4FB03E}"/>
              </a:ext>
            </a:extLst>
          </p:cNvPr>
          <p:cNvSpPr>
            <a:spLocks noGrp="1"/>
          </p:cNvSpPr>
          <p:nvPr>
            <p:ph sz="quarter" idx="15" hasCustomPrompt="1"/>
          </p:nvPr>
        </p:nvSpPr>
        <p:spPr>
          <a:xfrm>
            <a:off x="514350" y="504826"/>
            <a:ext cx="5730586" cy="571500"/>
          </a:xfrm>
        </p:spPr>
        <p:txBody>
          <a:bodyPr>
            <a:noAutofit/>
          </a:bodyPr>
          <a:lstStyle>
            <a:lvl1pPr marL="0" indent="0" algn="l">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9">
            <a:extLst>
              <a:ext uri="{FF2B5EF4-FFF2-40B4-BE49-F238E27FC236}">
                <a16:creationId xmlns:a16="http://schemas.microsoft.com/office/drawing/2014/main" id="{376604BF-5F89-44EA-AFA8-74D28C7B921A}"/>
              </a:ext>
            </a:extLst>
          </p:cNvPr>
          <p:cNvSpPr>
            <a:spLocks noGrp="1"/>
          </p:cNvSpPr>
          <p:nvPr>
            <p:ph type="body" sz="quarter" idx="16" hasCustomPrompt="1"/>
          </p:nvPr>
        </p:nvSpPr>
        <p:spPr>
          <a:xfrm>
            <a:off x="514350" y="1000125"/>
            <a:ext cx="6244670" cy="495300"/>
          </a:xfrm>
        </p:spPr>
        <p:txBody>
          <a:bodyPr>
            <a:normAutofit/>
          </a:bodyPr>
          <a:lstStyle>
            <a:lvl1pPr marL="0" indent="0" algn="l">
              <a:buNone/>
              <a:defRPr sz="2000" b="1" baseline="0">
                <a:solidFill>
                  <a:srgbClr val="5098D1"/>
                </a:solidFill>
              </a:defRPr>
            </a:lvl1pPr>
          </a:lstStyle>
          <a:p>
            <a:pPr lvl="0"/>
            <a:r>
              <a:rPr lang="en-US"/>
              <a:t>Title</a:t>
            </a:r>
          </a:p>
        </p:txBody>
      </p:sp>
      <p:sp>
        <p:nvSpPr>
          <p:cNvPr id="13" name="Slide Number Placeholder 24">
            <a:extLst>
              <a:ext uri="{FF2B5EF4-FFF2-40B4-BE49-F238E27FC236}">
                <a16:creationId xmlns:a16="http://schemas.microsoft.com/office/drawing/2014/main" id="{6E586E23-9087-4FAD-818D-6E2F89AF49F0}"/>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7686DA06-AFC4-4D47-9FC6-F6CC164F0EA4}" type="slidenum">
              <a:rPr lang="en-US" smtClean="0"/>
              <a:pPr/>
              <a:t>‹#›</a:t>
            </a:fld>
            <a:endParaRPr lang="en-US"/>
          </a:p>
        </p:txBody>
      </p:sp>
      <p:pic>
        <p:nvPicPr>
          <p:cNvPr id="17" name="Picture 16">
            <a:extLst>
              <a:ext uri="{FF2B5EF4-FFF2-40B4-BE49-F238E27FC236}">
                <a16:creationId xmlns:a16="http://schemas.microsoft.com/office/drawing/2014/main" id="{512992A4-B3A7-417A-AE3C-AD94765BD6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2447045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hart with Capti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F18340-7A3D-4E86-87FC-ADCA0754D1F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Chart 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Chart Subtitle</a:t>
            </a:r>
          </a:p>
        </p:txBody>
      </p:sp>
      <p:sp>
        <p:nvSpPr>
          <p:cNvPr id="15" name="Slide Number Placeholder 24">
            <a:extLst>
              <a:ext uri="{FF2B5EF4-FFF2-40B4-BE49-F238E27FC236}">
                <a16:creationId xmlns:a16="http://schemas.microsoft.com/office/drawing/2014/main" id="{82AC9973-520F-4BDE-A4EB-BB39C96816D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3BEE2CE-73BB-44F1-A87F-C69F02ACB840}" type="slidenum">
              <a:rPr lang="en-US" smtClean="0"/>
              <a:pPr/>
              <a:t>‹#›</a:t>
            </a:fld>
            <a:endParaRPr lang="en-US"/>
          </a:p>
        </p:txBody>
      </p:sp>
      <p:pic>
        <p:nvPicPr>
          <p:cNvPr id="13" name="Picture 12">
            <a:extLst>
              <a:ext uri="{FF2B5EF4-FFF2-40B4-BE49-F238E27FC236}">
                <a16:creationId xmlns:a16="http://schemas.microsoft.com/office/drawing/2014/main" id="{995E8618-37E0-4535-8189-0F801627A4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74487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nowledge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FA7068DA-2BDE-4166-8FA7-59938C1CA0B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747273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har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24DCFA-532C-43F7-A6D6-B0FB95DF2C3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Slide Number Placeholder 24">
            <a:extLst>
              <a:ext uri="{FF2B5EF4-FFF2-40B4-BE49-F238E27FC236}">
                <a16:creationId xmlns:a16="http://schemas.microsoft.com/office/drawing/2014/main" id="{F07E3E3B-CC99-4BB7-B364-BD4C06C1310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776CAC5-6C0F-4270-8F2F-B78709EE4AE1}" type="slidenum">
              <a:rPr lang="en-US" smtClean="0"/>
              <a:pPr/>
              <a:t>‹#›</a:t>
            </a:fld>
            <a:endParaRPr lang="en-US"/>
          </a:p>
        </p:txBody>
      </p:sp>
      <p:pic>
        <p:nvPicPr>
          <p:cNvPr id="13" name="Picture 12">
            <a:extLst>
              <a:ext uri="{FF2B5EF4-FFF2-40B4-BE49-F238E27FC236}">
                <a16:creationId xmlns:a16="http://schemas.microsoft.com/office/drawing/2014/main" id="{AD97AC9C-75F3-43B6-BEDA-179AEA8EA2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266855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84C458-84A8-4E78-AB7E-4DC2C14FE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11"/>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DA4197AF-956D-4543-A97F-5528A1593DE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B8CCCBE-4903-4676-A924-82C9EF44B3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spTree>
    <p:extLst>
      <p:ext uri="{BB962C8B-B14F-4D97-AF65-F5344CB8AC3E}">
        <p14:creationId xmlns:p14="http://schemas.microsoft.com/office/powerpoint/2010/main" val="38188699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ull Image Slide w/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DDCED1-4733-447B-94AC-B6731C3D8A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6" t="20131" r="22031" b="14897"/>
          <a:stretch/>
        </p:blipFill>
        <p:spPr>
          <a:xfrm>
            <a:off x="2" y="0"/>
            <a:ext cx="12191996" cy="6858000"/>
          </a:xfrm>
          <a:prstGeom prst="rect">
            <a:avLst/>
          </a:prstGeom>
        </p:spPr>
      </p:pic>
      <p:sp>
        <p:nvSpPr>
          <p:cNvPr id="13" name="Rectangle 12">
            <a:extLst>
              <a:ext uri="{FF2B5EF4-FFF2-40B4-BE49-F238E27FC236}">
                <a16:creationId xmlns:a16="http://schemas.microsoft.com/office/drawing/2014/main" id="{DC5737BD-F6CF-4A18-BE4F-612F94C1C92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pic>
        <p:nvPicPr>
          <p:cNvPr id="10" name="Picture 9">
            <a:extLst>
              <a:ext uri="{FF2B5EF4-FFF2-40B4-BE49-F238E27FC236}">
                <a16:creationId xmlns:a16="http://schemas.microsoft.com/office/drawing/2014/main" id="{102C4BCD-DEF6-4FF0-99E3-492B2DDF34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7" name="Content Placeholder 2">
            <a:extLst>
              <a:ext uri="{FF2B5EF4-FFF2-40B4-BE49-F238E27FC236}">
                <a16:creationId xmlns:a16="http://schemas.microsoft.com/office/drawing/2014/main" id="{EB630E9B-3DF5-46B1-A10F-F0FC087F8444}"/>
              </a:ext>
            </a:extLst>
          </p:cNvPr>
          <p:cNvSpPr>
            <a:spLocks noGrp="1"/>
          </p:cNvSpPr>
          <p:nvPr>
            <p:ph idx="19"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Lightbulb Header Here</a:t>
            </a:r>
          </a:p>
        </p:txBody>
      </p:sp>
    </p:spTree>
    <p:extLst>
      <p:ext uri="{BB962C8B-B14F-4D97-AF65-F5344CB8AC3E}">
        <p14:creationId xmlns:p14="http://schemas.microsoft.com/office/powerpoint/2010/main" val="40227103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enter preheader, title, content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01BE9D7-EAF7-4C31-85E2-3B26CA3EFE8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9802B55-5390-4999-97E9-FA534D943487}" type="datetime1">
              <a:rPr lang="en-US" smtClean="0"/>
              <a:t>5/21/2024</a:t>
            </a:fld>
            <a:endParaRPr lang="en-US"/>
          </a:p>
        </p:txBody>
      </p:sp>
      <p:sp>
        <p:nvSpPr>
          <p:cNvPr id="3" name="Footer Placeholder 2"/>
          <p:cNvSpPr>
            <a:spLocks noGrp="1"/>
          </p:cNvSpPr>
          <p:nvPr>
            <p:ph type="ftr" sz="quarter" idx="11"/>
          </p:nvPr>
        </p:nvSpPr>
        <p:spPr/>
        <p:txBody>
          <a:bodyPr/>
          <a:lstStyle/>
          <a:p>
            <a:endParaRPr lang="en-US"/>
          </a:p>
        </p:txBody>
      </p:sp>
      <p:sp>
        <p:nvSpPr>
          <p:cNvPr id="11" name="Text Placeholder 10"/>
          <p:cNvSpPr>
            <a:spLocks noGrp="1"/>
          </p:cNvSpPr>
          <p:nvPr>
            <p:ph type="body" sz="quarter" idx="15" hasCustomPrompt="1"/>
          </p:nvPr>
        </p:nvSpPr>
        <p:spPr>
          <a:xfrm>
            <a:off x="2505075" y="2705100"/>
            <a:ext cx="7181850" cy="674688"/>
          </a:xfrm>
        </p:spPr>
        <p:txBody>
          <a:bodyPr/>
          <a:lstStyle>
            <a:lvl1pPr marL="0" indent="0" algn="ctr">
              <a:buNone/>
              <a:defRPr b="1"/>
            </a:lvl1pPr>
          </a:lstStyle>
          <a:p>
            <a:pPr lvl="0"/>
            <a:r>
              <a:rPr lang="en-US"/>
              <a:t>Closing Title</a:t>
            </a:r>
          </a:p>
        </p:txBody>
      </p:sp>
      <p:sp>
        <p:nvSpPr>
          <p:cNvPr id="13" name="Text Placeholder 12"/>
          <p:cNvSpPr>
            <a:spLocks noGrp="1"/>
          </p:cNvSpPr>
          <p:nvPr>
            <p:ph type="body" sz="quarter" idx="16" hasCustomPrompt="1"/>
          </p:nvPr>
        </p:nvSpPr>
        <p:spPr>
          <a:xfrm>
            <a:off x="2505075" y="3379788"/>
            <a:ext cx="7181850" cy="2030412"/>
          </a:xfrm>
        </p:spPr>
        <p:txBody>
          <a:bodyPr>
            <a:normAutofit/>
          </a:bodyPr>
          <a:lstStyle>
            <a:lvl1pPr marL="0" indent="0" algn="ctr">
              <a:buNone/>
              <a:defRPr sz="1800"/>
            </a:lvl1pPr>
          </a:lstStyle>
          <a:p>
            <a:pPr marL="0" indent="0" algn="ctr">
              <a:buNone/>
            </a:pPr>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a:t>
            </a:r>
          </a:p>
        </p:txBody>
      </p:sp>
      <p:sp>
        <p:nvSpPr>
          <p:cNvPr id="16" name="Text Placeholder 15"/>
          <p:cNvSpPr>
            <a:spLocks noGrp="1"/>
          </p:cNvSpPr>
          <p:nvPr>
            <p:ph type="body" sz="quarter" idx="17" hasCustomPrompt="1"/>
          </p:nvPr>
        </p:nvSpPr>
        <p:spPr>
          <a:xfrm>
            <a:off x="3286125" y="2181225"/>
            <a:ext cx="5629275" cy="381000"/>
          </a:xfrm>
        </p:spPr>
        <p:txBody>
          <a:bodyPr>
            <a:normAutofit/>
          </a:bodyPr>
          <a:lstStyle>
            <a:lvl1pPr marL="0" indent="0" algn="ctr">
              <a:buNone/>
              <a:defRPr sz="1800" b="1">
                <a:solidFill>
                  <a:srgbClr val="5098D1"/>
                </a:solidFill>
              </a:defRPr>
            </a:lvl1pPr>
            <a:lvl2pPr>
              <a:defRPr b="1"/>
            </a:lvl2pPr>
            <a:lvl3pPr>
              <a:defRPr b="1"/>
            </a:lvl3pPr>
            <a:lvl4pPr>
              <a:defRPr b="1"/>
            </a:lvl4pPr>
            <a:lvl5pPr>
              <a:defRPr b="1"/>
            </a:lvl5pPr>
          </a:lstStyle>
          <a:p>
            <a:pPr lvl="0"/>
            <a:r>
              <a:rPr lang="en-US" err="1"/>
              <a:t>Preheader</a:t>
            </a:r>
            <a:endParaRPr lang="en-US"/>
          </a:p>
        </p:txBody>
      </p:sp>
      <p:sp>
        <p:nvSpPr>
          <p:cNvPr id="14" name="Slide Number Placeholder 24">
            <a:extLst>
              <a:ext uri="{FF2B5EF4-FFF2-40B4-BE49-F238E27FC236}">
                <a16:creationId xmlns:a16="http://schemas.microsoft.com/office/drawing/2014/main" id="{CFCC6E9B-8543-44A6-91C9-35BE433DD3FF}"/>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DB45AC6E-67BA-40C2-A6DC-9616ADEF884C}" type="slidenum">
              <a:rPr lang="en-US" smtClean="0"/>
              <a:pPr/>
              <a:t>‹#›</a:t>
            </a:fld>
            <a:endParaRPr lang="en-US"/>
          </a:p>
        </p:txBody>
      </p:sp>
      <p:pic>
        <p:nvPicPr>
          <p:cNvPr id="15" name="Picture 14">
            <a:extLst>
              <a:ext uri="{FF2B5EF4-FFF2-40B4-BE49-F238E27FC236}">
                <a16:creationId xmlns:a16="http://schemas.microsoft.com/office/drawing/2014/main" id="{90F45E26-6A07-4FDA-A235-A962C3849D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9756059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cess or Additional Insig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Tree>
    <p:extLst>
      <p:ext uri="{BB962C8B-B14F-4D97-AF65-F5344CB8AC3E}">
        <p14:creationId xmlns:p14="http://schemas.microsoft.com/office/powerpoint/2010/main" val="13074733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ocess or Additional Insights (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
        <p:nvSpPr>
          <p:cNvPr id="22" name="TextBox 21">
            <a:extLst>
              <a:ext uri="{FF2B5EF4-FFF2-40B4-BE49-F238E27FC236}">
                <a16:creationId xmlns:a16="http://schemas.microsoft.com/office/drawing/2014/main" id="{2A48ED3D-9381-4794-9BD3-AD6E7D03CF6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3124356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Orange Thank You ">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bg1"/>
                </a:solidFill>
              </a:rPr>
              <a:t>Thank you.</a:t>
            </a:r>
          </a:p>
          <a:p>
            <a:endParaRPr lang="en-US"/>
          </a:p>
        </p:txBody>
      </p:sp>
    </p:spTree>
    <p:extLst>
      <p:ext uri="{BB962C8B-B14F-4D97-AF65-F5344CB8AC3E}">
        <p14:creationId xmlns:p14="http://schemas.microsoft.com/office/powerpoint/2010/main" val="34474980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White Thank You ">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58721"/>
                </a:solidFill>
              </a:rPr>
              <a:t>Thank you.</a:t>
            </a:r>
          </a:p>
          <a:p>
            <a:endParaRPr lang="en-US"/>
          </a:p>
        </p:txBody>
      </p:sp>
    </p:spTree>
    <p:extLst>
      <p:ext uri="{BB962C8B-B14F-4D97-AF65-F5344CB8AC3E}">
        <p14:creationId xmlns:p14="http://schemas.microsoft.com/office/powerpoint/2010/main" val="3825559056"/>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range end slide - ks2018">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2018</a:t>
            </a:r>
          </a:p>
        </p:txBody>
      </p:sp>
    </p:spTree>
    <p:extLst>
      <p:ext uri="{BB962C8B-B14F-4D97-AF65-F5344CB8AC3E}">
        <p14:creationId xmlns:p14="http://schemas.microsoft.com/office/powerpoint/2010/main" val="23714140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range end slide - ks2019">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2019</a:t>
            </a:r>
          </a:p>
        </p:txBody>
      </p:sp>
    </p:spTree>
    <p:extLst>
      <p:ext uri="{BB962C8B-B14F-4D97-AF65-F5344CB8AC3E}">
        <p14:creationId xmlns:p14="http://schemas.microsoft.com/office/powerpoint/2010/main" val="3645149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nest w/Picture (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ADCEAD26-DC6F-47E8-B457-D82372CD50AD}"/>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304230811"/>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range end slide - ks2020">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2020</a:t>
            </a:r>
          </a:p>
        </p:txBody>
      </p:sp>
    </p:spTree>
    <p:extLst>
      <p:ext uri="{BB962C8B-B14F-4D97-AF65-F5344CB8AC3E}">
        <p14:creationId xmlns:p14="http://schemas.microsoft.com/office/powerpoint/2010/main" val="25721510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range end slide - ks2021">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2021</a:t>
            </a:r>
          </a:p>
        </p:txBody>
      </p:sp>
    </p:spTree>
    <p:extLst>
      <p:ext uri="{BB962C8B-B14F-4D97-AF65-F5344CB8AC3E}">
        <p14:creationId xmlns:p14="http://schemas.microsoft.com/office/powerpoint/2010/main" val="3698106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range end slide - ks2022">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2022</a:t>
            </a:r>
          </a:p>
        </p:txBody>
      </p:sp>
    </p:spTree>
    <p:extLst>
      <p:ext uri="{BB962C8B-B14F-4D97-AF65-F5344CB8AC3E}">
        <p14:creationId xmlns:p14="http://schemas.microsoft.com/office/powerpoint/2010/main" val="39360062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White end slide - ks2018">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2018</a:t>
            </a:r>
          </a:p>
        </p:txBody>
      </p:sp>
    </p:spTree>
    <p:extLst>
      <p:ext uri="{BB962C8B-B14F-4D97-AF65-F5344CB8AC3E}">
        <p14:creationId xmlns:p14="http://schemas.microsoft.com/office/powerpoint/2010/main" val="336786396"/>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hite end slide - ks2019">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2019</a:t>
            </a:r>
          </a:p>
        </p:txBody>
      </p:sp>
    </p:spTree>
    <p:extLst>
      <p:ext uri="{BB962C8B-B14F-4D97-AF65-F5344CB8AC3E}">
        <p14:creationId xmlns:p14="http://schemas.microsoft.com/office/powerpoint/2010/main" val="1773223486"/>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hite end slide - ks2020">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2020</a:t>
            </a:r>
          </a:p>
        </p:txBody>
      </p:sp>
    </p:spTree>
    <p:extLst>
      <p:ext uri="{BB962C8B-B14F-4D97-AF65-F5344CB8AC3E}">
        <p14:creationId xmlns:p14="http://schemas.microsoft.com/office/powerpoint/2010/main" val="3439362056"/>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White end slide - ks2021">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2021</a:t>
            </a:r>
          </a:p>
        </p:txBody>
      </p:sp>
    </p:spTree>
    <p:extLst>
      <p:ext uri="{BB962C8B-B14F-4D97-AF65-F5344CB8AC3E}">
        <p14:creationId xmlns:p14="http://schemas.microsoft.com/office/powerpoint/2010/main" val="2983843049"/>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hite end slide - ks2022">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2022</a:t>
            </a:r>
          </a:p>
        </p:txBody>
      </p:sp>
    </p:spTree>
    <p:extLst>
      <p:ext uri="{BB962C8B-B14F-4D97-AF65-F5344CB8AC3E}">
        <p14:creationId xmlns:p14="http://schemas.microsoft.com/office/powerpoint/2010/main" val="4286047690"/>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54C9-F78A-41BE-976A-46E35E354C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956876-B751-463D-BA2B-5958D349A6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482CC0-A776-4346-AD46-2D5865943B7F}"/>
              </a:ext>
            </a:extLst>
          </p:cNvPr>
          <p:cNvSpPr>
            <a:spLocks noGrp="1"/>
          </p:cNvSpPr>
          <p:nvPr>
            <p:ph type="dt" sz="half" idx="10"/>
          </p:nvPr>
        </p:nvSpPr>
        <p:spPr/>
        <p:txBody>
          <a:bodyPr/>
          <a:lstStyle/>
          <a:p>
            <a:fld id="{7427E603-DA9D-4CF3-B6A2-528577F6C62F}" type="datetime1">
              <a:rPr lang="en-US" smtClean="0"/>
              <a:t>5/21/2024</a:t>
            </a:fld>
            <a:endParaRPr lang="en-US"/>
          </a:p>
        </p:txBody>
      </p:sp>
      <p:sp>
        <p:nvSpPr>
          <p:cNvPr id="5" name="Footer Placeholder 4">
            <a:extLst>
              <a:ext uri="{FF2B5EF4-FFF2-40B4-BE49-F238E27FC236}">
                <a16:creationId xmlns:a16="http://schemas.microsoft.com/office/drawing/2014/main" id="{235ACF6F-D31F-4BFB-90A2-CB4C5E91F916}"/>
              </a:ext>
            </a:extLst>
          </p:cNvPr>
          <p:cNvSpPr>
            <a:spLocks noGrp="1"/>
          </p:cNvSpPr>
          <p:nvPr>
            <p:ph type="ftr" sz="quarter" idx="11"/>
          </p:nvPr>
        </p:nvSpPr>
        <p:spPr/>
        <p:txBody>
          <a:bodyPr/>
          <a:lstStyle/>
          <a:p>
            <a:r>
              <a:rPr lang="en-US"/>
              <a:t>www.KnowledgeServices.com</a:t>
            </a:r>
          </a:p>
        </p:txBody>
      </p:sp>
      <p:sp>
        <p:nvSpPr>
          <p:cNvPr id="6" name="Slide Number Placeholder 5">
            <a:extLst>
              <a:ext uri="{FF2B5EF4-FFF2-40B4-BE49-F238E27FC236}">
                <a16:creationId xmlns:a16="http://schemas.microsoft.com/office/drawing/2014/main" id="{10050349-4C14-4315-8569-FE472C4B5A53}"/>
              </a:ext>
            </a:extLst>
          </p:cNvPr>
          <p:cNvSpPr>
            <a:spLocks noGrp="1"/>
          </p:cNvSpPr>
          <p:nvPr>
            <p:ph type="sldNum" sz="quarter" idx="12"/>
          </p:nvPr>
        </p:nvSpPr>
        <p:spPr/>
        <p:txBody>
          <a:bodyPr/>
          <a:lstStyle/>
          <a:p>
            <a:fld id="{240D5ECE-8B49-45CD-BE81-EF81920D1969}" type="slidenum">
              <a:rPr lang="en-US" smtClean="0"/>
              <a:pPr/>
              <a:t>‹#›</a:t>
            </a:fld>
            <a:endParaRPr lang="en-US"/>
          </a:p>
        </p:txBody>
      </p:sp>
    </p:spTree>
    <p:extLst>
      <p:ext uri="{BB962C8B-B14F-4D97-AF65-F5344CB8AC3E}">
        <p14:creationId xmlns:p14="http://schemas.microsoft.com/office/powerpoint/2010/main" val="26056430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orking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715092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orking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764D3461-C317-4BE7-9B4A-6445029473D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31939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Point Left w/Picture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0E60D2-B536-438D-9440-A8746C8CDB2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5502CE8-258F-46A9-AB90-0F32F08779BC}" type="datetime1">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514350" y="504826"/>
            <a:ext cx="5730586"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514350" y="1000125"/>
            <a:ext cx="5730586"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650FD446-7E2E-438D-9064-DD69E6B7829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E544B8E3-46CA-4C09-97A4-8BB38EF33473}"/>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C4A15BC-A2EB-44FC-9F62-E34FBC27CAEA}" type="slidenum">
              <a:rPr lang="en-US" smtClean="0"/>
              <a:pPr/>
              <a:t>‹#›</a:t>
            </a:fld>
            <a:endParaRPr lang="en-US"/>
          </a:p>
        </p:txBody>
      </p:sp>
      <p:pic>
        <p:nvPicPr>
          <p:cNvPr id="17" name="Picture 16">
            <a:extLst>
              <a:ext uri="{FF2B5EF4-FFF2-40B4-BE49-F238E27FC236}">
                <a16:creationId xmlns:a16="http://schemas.microsoft.com/office/drawing/2014/main" id="{F920FB86-15C7-4974-AA7E-C2EE86FA0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47126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 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0A2296F-9636-42B0-AE17-4861176B21D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47F3FF1-6BF5-4481-8A35-9463A69802AC}" type="datetime1">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932470"/>
            <a:ext cx="5610225" cy="5313363"/>
          </a:xfrm>
        </p:spPr>
        <p:txBody>
          <a:bodyPr/>
          <a:lstStyle/>
          <a:p>
            <a:endParaRPr lang="en-US"/>
          </a:p>
        </p:txBody>
      </p:sp>
      <p:sp>
        <p:nvSpPr>
          <p:cNvPr id="8" name="Content Placeholder 7"/>
          <p:cNvSpPr>
            <a:spLocks noGrp="1"/>
          </p:cNvSpPr>
          <p:nvPr>
            <p:ph sz="quarter" idx="15" hasCustomPrompt="1"/>
          </p:nvPr>
        </p:nvSpPr>
        <p:spPr>
          <a:xfrm>
            <a:off x="6457950" y="485775"/>
            <a:ext cx="5178425" cy="657225"/>
          </a:xfrm>
        </p:spPr>
        <p:txBody>
          <a:bodyPr>
            <a:normAutofit/>
          </a:bodyPr>
          <a:lstStyle>
            <a:lvl1pPr marL="0" indent="0" algn="r">
              <a:buFontTx/>
              <a:buNone/>
              <a:defRPr sz="2800" b="1"/>
            </a:lvl1pPr>
          </a:lstStyle>
          <a:p>
            <a:pPr lvl="0"/>
            <a:r>
              <a:rPr lang="en-US"/>
              <a:t>Title</a:t>
            </a:r>
          </a:p>
        </p:txBody>
      </p:sp>
      <p:sp>
        <p:nvSpPr>
          <p:cNvPr id="10" name="Content Placeholder 9"/>
          <p:cNvSpPr>
            <a:spLocks noGrp="1"/>
          </p:cNvSpPr>
          <p:nvPr>
            <p:ph sz="quarter" idx="16" hasCustomPrompt="1"/>
          </p:nvPr>
        </p:nvSpPr>
        <p:spPr>
          <a:xfrm>
            <a:off x="6457950" y="1123950"/>
            <a:ext cx="5178425" cy="400050"/>
          </a:xfrm>
        </p:spPr>
        <p:txBody>
          <a:bodyPr>
            <a:normAutofit/>
          </a:bodyPr>
          <a:lstStyle>
            <a:lvl1pPr marL="0" indent="0" algn="r">
              <a:buNone/>
              <a:defRPr sz="1900" b="1" baseline="0">
                <a:solidFill>
                  <a:srgbClr val="5098D1"/>
                </a:solidFill>
              </a:defRPr>
            </a:lvl1pPr>
          </a:lstStyle>
          <a:p>
            <a:pPr lvl="0"/>
            <a:r>
              <a:rPr lang="en-US"/>
              <a:t>Subtitle</a:t>
            </a:r>
          </a:p>
        </p:txBody>
      </p:sp>
      <p:sp>
        <p:nvSpPr>
          <p:cNvPr id="11" name="Content Placeholder 2">
            <a:extLst>
              <a:ext uri="{FF2B5EF4-FFF2-40B4-BE49-F238E27FC236}">
                <a16:creationId xmlns:a16="http://schemas.microsoft.com/office/drawing/2014/main" id="{7F7016AA-A6A5-449C-B4E1-A96744FABDDA}"/>
              </a:ext>
            </a:extLst>
          </p:cNvPr>
          <p:cNvSpPr>
            <a:spLocks noGrp="1"/>
          </p:cNvSpPr>
          <p:nvPr>
            <p:ph sz="half" idx="1" hasCustomPrompt="1"/>
          </p:nvPr>
        </p:nvSpPr>
        <p:spPr>
          <a:xfrm>
            <a:off x="6457950" y="1685870"/>
            <a:ext cx="5178015" cy="446569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D34FB06D-EE37-4AC7-A133-29036EFE1CD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A9DF289-5DFB-4CE2-A49E-A18DF61B66D4}" type="slidenum">
              <a:rPr lang="en-US" smtClean="0"/>
              <a:pPr/>
              <a:t>‹#›</a:t>
            </a:fld>
            <a:endParaRPr lang="en-US"/>
          </a:p>
        </p:txBody>
      </p:sp>
      <p:pic>
        <p:nvPicPr>
          <p:cNvPr id="18" name="Picture 17">
            <a:extLst>
              <a:ext uri="{FF2B5EF4-FFF2-40B4-BE49-F238E27FC236}">
                <a16:creationId xmlns:a16="http://schemas.microsoft.com/office/drawing/2014/main" id="{253E2EEF-174C-41F8-8A0A-EA624298C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454167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596AAA-AA92-4458-A6D3-436EDC691691}"/>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D825209-7025-48B5-83CF-D12949CEAE60}" type="datetime1">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6042307" y="504826"/>
            <a:ext cx="5730586" cy="571500"/>
          </a:xfrm>
        </p:spPr>
        <p:txBody>
          <a:bodyPr>
            <a:noAutofit/>
          </a:bodyPr>
          <a:lstStyle>
            <a:lvl1pPr marL="0" indent="0">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6042307" y="1000125"/>
            <a:ext cx="5730586" cy="495300"/>
          </a:xfrm>
        </p:spPr>
        <p:txBody>
          <a:bodyPr>
            <a:normAutofit/>
          </a:bodyPr>
          <a:lstStyle>
            <a:lvl1pPr marL="0" indent="0">
              <a:buNone/>
              <a:defRPr sz="18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0" y="599096"/>
            <a:ext cx="5610225" cy="5646737"/>
          </a:xfrm>
        </p:spPr>
        <p:txBody>
          <a:bodyPr/>
          <a:lstStyle>
            <a:lvl1pPr marL="0" indent="0">
              <a:buNone/>
              <a:defRPr/>
            </a:lvl1pPr>
          </a:lstStyle>
          <a:p>
            <a:endParaRPr lang="en-US"/>
          </a:p>
        </p:txBody>
      </p:sp>
      <p:sp>
        <p:nvSpPr>
          <p:cNvPr id="13" name="Content Placeholder 2">
            <a:extLst>
              <a:ext uri="{FF2B5EF4-FFF2-40B4-BE49-F238E27FC236}">
                <a16:creationId xmlns:a16="http://schemas.microsoft.com/office/drawing/2014/main" id="{DC396CCD-FE93-4948-AD6F-AC9E7E57CB21}"/>
              </a:ext>
            </a:extLst>
          </p:cNvPr>
          <p:cNvSpPr>
            <a:spLocks noGrp="1"/>
          </p:cNvSpPr>
          <p:nvPr>
            <p:ph sz="half" idx="17" hasCustomPrompt="1"/>
          </p:nvPr>
        </p:nvSpPr>
        <p:spPr>
          <a:xfrm>
            <a:off x="6042308" y="1735280"/>
            <a:ext cx="5730586" cy="441628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FE199565-46D0-4A65-ADC3-D6920B0F359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07C95D0-5E48-4FDD-9B80-D8B1B3323BCF}" type="slidenum">
              <a:rPr lang="en-US" smtClean="0"/>
              <a:pPr/>
              <a:t>‹#›</a:t>
            </a:fld>
            <a:endParaRPr lang="en-US"/>
          </a:p>
        </p:txBody>
      </p:sp>
      <p:pic>
        <p:nvPicPr>
          <p:cNvPr id="17" name="Picture 16">
            <a:extLst>
              <a:ext uri="{FF2B5EF4-FFF2-40B4-BE49-F238E27FC236}">
                <a16:creationId xmlns:a16="http://schemas.microsoft.com/office/drawing/2014/main" id="{E7DE0075-EFC2-4DF6-980E-B5FCECCFCF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47110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Tree>
    <p:extLst>
      <p:ext uri="{BB962C8B-B14F-4D97-AF65-F5344CB8AC3E}">
        <p14:creationId xmlns:p14="http://schemas.microsoft.com/office/powerpoint/2010/main" val="38648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
        <p:nvSpPr>
          <p:cNvPr id="26" name="TextBox 25">
            <a:extLst>
              <a:ext uri="{FF2B5EF4-FFF2-40B4-BE49-F238E27FC236}">
                <a16:creationId xmlns:a16="http://schemas.microsoft.com/office/drawing/2014/main" id="{9937DFB6-4FCB-476F-850E-C0CDE58F16D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8528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23" name="Date Placeholder 22">
            <a:extLst>
              <a:ext uri="{FF2B5EF4-FFF2-40B4-BE49-F238E27FC236}">
                <a16:creationId xmlns:a16="http://schemas.microsoft.com/office/drawing/2014/main" id="{B0DA9491-B526-4F8A-AFBB-B6E7EA6E1ABE}"/>
              </a:ext>
            </a:extLst>
          </p:cNvPr>
          <p:cNvSpPr>
            <a:spLocks noGrp="1"/>
          </p:cNvSpPr>
          <p:nvPr>
            <p:ph type="dt" sz="half" idx="14"/>
          </p:nvPr>
        </p:nvSpPr>
        <p:spPr/>
        <p:txBody>
          <a:bodyPr/>
          <a:lstStyle/>
          <a:p>
            <a:fld id="{59584EC1-5235-4250-8E9D-344253B41424}" type="datetime1">
              <a:rPr lang="en-US" smtClean="0"/>
              <a:t>5/21/2024</a:t>
            </a:fld>
            <a:endParaRPr lang="en-US"/>
          </a:p>
        </p:txBody>
      </p:sp>
      <p:sp>
        <p:nvSpPr>
          <p:cNvPr id="24" name="Footer Placeholder 23">
            <a:extLst>
              <a:ext uri="{FF2B5EF4-FFF2-40B4-BE49-F238E27FC236}">
                <a16:creationId xmlns:a16="http://schemas.microsoft.com/office/drawing/2014/main" id="{C905758C-D77B-45C3-9070-CBDA36CBA2D0}"/>
              </a:ext>
            </a:extLst>
          </p:cNvPr>
          <p:cNvSpPr>
            <a:spLocks noGrp="1"/>
          </p:cNvSpPr>
          <p:nvPr>
            <p:ph type="ftr" sz="quarter" idx="15"/>
          </p:nvPr>
        </p:nvSpPr>
        <p:spPr/>
        <p:txBody>
          <a:bodyPr/>
          <a:lstStyle/>
          <a:p>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00450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et Our Team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30729" y="1748604"/>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599200" y="1810170"/>
            <a:ext cx="2312806" cy="369332"/>
          </a:xfrm>
          <a:prstGeom prst="rect">
            <a:avLst/>
          </a:prstGeom>
          <a:noFill/>
        </p:spPr>
        <p:txBody>
          <a:bodyPr wrap="square" rtlCol="0">
            <a:spAutoFit/>
          </a:bodyPr>
          <a:lstStyle/>
          <a:p>
            <a:r>
              <a:rPr lang="en-US" sz="1800">
                <a:solidFill>
                  <a:srgbClr val="F58721"/>
                </a:solidFill>
              </a:rPr>
              <a:t>It’s Nice to Meet You</a:t>
            </a:r>
          </a:p>
        </p:txBody>
      </p:sp>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7325982" y="1484457"/>
            <a:ext cx="1815219" cy="1937046"/>
          </a:xfrm>
        </p:spPr>
        <p:txBody>
          <a:bodyPr/>
          <a:lstStyle>
            <a:lvl1pPr marL="0" indent="0">
              <a:buFontTx/>
              <a:buNone/>
              <a:defRPr/>
            </a:lvl1pPr>
          </a:lstStyle>
          <a:p>
            <a:endParaRPr lang="en-US"/>
          </a:p>
        </p:txBody>
      </p:sp>
      <p:sp>
        <p:nvSpPr>
          <p:cNvPr id="28" name="Picture Placeholder 4">
            <a:extLst>
              <a:ext uri="{FF2B5EF4-FFF2-40B4-BE49-F238E27FC236}">
                <a16:creationId xmlns:a16="http://schemas.microsoft.com/office/drawing/2014/main" id="{28CA1750-72E0-4B84-B993-77AFDD907D13}"/>
              </a:ext>
            </a:extLst>
          </p:cNvPr>
          <p:cNvSpPr>
            <a:spLocks noGrp="1"/>
          </p:cNvSpPr>
          <p:nvPr>
            <p:ph type="pic" sz="quarter" idx="19"/>
          </p:nvPr>
        </p:nvSpPr>
        <p:spPr>
          <a:xfrm>
            <a:off x="9428652" y="1484354"/>
            <a:ext cx="1815219" cy="1937046"/>
          </a:xfrm>
        </p:spPr>
        <p:txBody>
          <a:bodyPr/>
          <a:lstStyle>
            <a:lvl1pPr marL="0" indent="0">
              <a:buFontTx/>
              <a:buNone/>
              <a:defRPr/>
            </a:lvl1pPr>
          </a:lstStyle>
          <a:p>
            <a:endParaRPr lang="en-US"/>
          </a:p>
        </p:txBody>
      </p:sp>
      <p:sp>
        <p:nvSpPr>
          <p:cNvPr id="29" name="Picture Placeholder 4">
            <a:extLst>
              <a:ext uri="{FF2B5EF4-FFF2-40B4-BE49-F238E27FC236}">
                <a16:creationId xmlns:a16="http://schemas.microsoft.com/office/drawing/2014/main" id="{25CA631F-7F7B-4F24-A48C-AB2D90BFE2F8}"/>
              </a:ext>
            </a:extLst>
          </p:cNvPr>
          <p:cNvSpPr>
            <a:spLocks noGrp="1"/>
          </p:cNvSpPr>
          <p:nvPr>
            <p:ph type="pic" sz="quarter" idx="20"/>
          </p:nvPr>
        </p:nvSpPr>
        <p:spPr>
          <a:xfrm>
            <a:off x="7325982" y="3660855"/>
            <a:ext cx="1815219" cy="1937046"/>
          </a:xfrm>
        </p:spPr>
        <p:txBody>
          <a:bodyPr/>
          <a:lstStyle>
            <a:lvl1pPr marL="0" indent="0">
              <a:buFontTx/>
              <a:buNone/>
              <a:defRPr baseline="0"/>
            </a:lvl1pPr>
          </a:lstStyle>
          <a:p>
            <a:endParaRPr lang="en-US"/>
          </a:p>
        </p:txBody>
      </p:sp>
      <p:sp>
        <p:nvSpPr>
          <p:cNvPr id="30" name="Picture Placeholder 4">
            <a:extLst>
              <a:ext uri="{FF2B5EF4-FFF2-40B4-BE49-F238E27FC236}">
                <a16:creationId xmlns:a16="http://schemas.microsoft.com/office/drawing/2014/main" id="{622DD432-EEA8-4C45-A912-79A772A66089}"/>
              </a:ext>
            </a:extLst>
          </p:cNvPr>
          <p:cNvSpPr>
            <a:spLocks noGrp="1"/>
          </p:cNvSpPr>
          <p:nvPr>
            <p:ph type="pic" sz="quarter" idx="21"/>
          </p:nvPr>
        </p:nvSpPr>
        <p:spPr>
          <a:xfrm>
            <a:off x="9428652" y="3660752"/>
            <a:ext cx="1815219" cy="1937046"/>
          </a:xfrm>
        </p:spPr>
        <p:txBody>
          <a:bodyPr/>
          <a:lstStyle>
            <a:lvl1pPr marL="0" indent="0">
              <a:buFontTx/>
              <a:buNone/>
              <a:defRPr/>
            </a:lvl1pPr>
          </a:lstStyle>
          <a:p>
            <a:endParaRPr lang="en-US"/>
          </a:p>
        </p:txBody>
      </p:sp>
      <p:sp>
        <p:nvSpPr>
          <p:cNvPr id="31" name="Rectangle 30">
            <a:extLst>
              <a:ext uri="{FF2B5EF4-FFF2-40B4-BE49-F238E27FC236}">
                <a16:creationId xmlns:a16="http://schemas.microsoft.com/office/drawing/2014/main" id="{55DC7896-1504-4551-9639-BAAAD2D6419E}"/>
              </a:ext>
            </a:extLst>
          </p:cNvPr>
          <p:cNvSpPr/>
          <p:nvPr userDrawn="1"/>
        </p:nvSpPr>
        <p:spPr>
          <a:xfrm>
            <a:off x="8827191" y="3176125"/>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CB7E8D-2FBC-4176-BCFA-E7BD02ACDBCF}"/>
              </a:ext>
            </a:extLst>
          </p:cNvPr>
          <p:cNvSpPr txBox="1"/>
          <p:nvPr userDrawn="1"/>
        </p:nvSpPr>
        <p:spPr>
          <a:xfrm>
            <a:off x="8848211" y="3167619"/>
            <a:ext cx="314010" cy="276999"/>
          </a:xfrm>
          <a:prstGeom prst="rect">
            <a:avLst/>
          </a:prstGeom>
          <a:noFill/>
        </p:spPr>
        <p:txBody>
          <a:bodyPr wrap="square" rtlCol="0">
            <a:spAutoFit/>
          </a:bodyPr>
          <a:lstStyle/>
          <a:p>
            <a:r>
              <a:rPr lang="en-US" sz="1200">
                <a:solidFill>
                  <a:schemeClr val="bg1"/>
                </a:solidFill>
              </a:rPr>
              <a:t>1</a:t>
            </a:r>
          </a:p>
        </p:txBody>
      </p:sp>
      <p:sp>
        <p:nvSpPr>
          <p:cNvPr id="36" name="Rectangle 35">
            <a:extLst>
              <a:ext uri="{FF2B5EF4-FFF2-40B4-BE49-F238E27FC236}">
                <a16:creationId xmlns:a16="http://schemas.microsoft.com/office/drawing/2014/main" id="{4859BE31-A135-4697-9B9D-49E83873CE1F}"/>
              </a:ext>
            </a:extLst>
          </p:cNvPr>
          <p:cNvSpPr/>
          <p:nvPr userDrawn="1"/>
        </p:nvSpPr>
        <p:spPr>
          <a:xfrm>
            <a:off x="10937571" y="3160507"/>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0C39602-421D-4CA9-B3EE-C36956E429D0}"/>
              </a:ext>
            </a:extLst>
          </p:cNvPr>
          <p:cNvSpPr txBox="1"/>
          <p:nvPr userDrawn="1"/>
        </p:nvSpPr>
        <p:spPr>
          <a:xfrm>
            <a:off x="10958591" y="3152001"/>
            <a:ext cx="314010" cy="276999"/>
          </a:xfrm>
          <a:prstGeom prst="rect">
            <a:avLst/>
          </a:prstGeom>
          <a:noFill/>
        </p:spPr>
        <p:txBody>
          <a:bodyPr wrap="square" rtlCol="0">
            <a:spAutoFit/>
          </a:bodyPr>
          <a:lstStyle/>
          <a:p>
            <a:r>
              <a:rPr lang="en-US" sz="1200">
                <a:solidFill>
                  <a:schemeClr val="bg1"/>
                </a:solidFill>
              </a:rPr>
              <a:t>2</a:t>
            </a:r>
          </a:p>
        </p:txBody>
      </p:sp>
      <p:sp>
        <p:nvSpPr>
          <p:cNvPr id="38" name="Rectangle 37">
            <a:extLst>
              <a:ext uri="{FF2B5EF4-FFF2-40B4-BE49-F238E27FC236}">
                <a16:creationId xmlns:a16="http://schemas.microsoft.com/office/drawing/2014/main" id="{B580A4CC-0417-4275-BAD5-EE4C836D5795}"/>
              </a:ext>
            </a:extLst>
          </p:cNvPr>
          <p:cNvSpPr/>
          <p:nvPr userDrawn="1"/>
        </p:nvSpPr>
        <p:spPr>
          <a:xfrm>
            <a:off x="8839225"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16B9023-8F56-4194-87F6-23F3F13AFD2D}"/>
              </a:ext>
            </a:extLst>
          </p:cNvPr>
          <p:cNvSpPr txBox="1"/>
          <p:nvPr userDrawn="1"/>
        </p:nvSpPr>
        <p:spPr>
          <a:xfrm>
            <a:off x="8860245" y="5344370"/>
            <a:ext cx="314010" cy="276999"/>
          </a:xfrm>
          <a:prstGeom prst="rect">
            <a:avLst/>
          </a:prstGeom>
          <a:noFill/>
        </p:spPr>
        <p:txBody>
          <a:bodyPr wrap="square" rtlCol="0">
            <a:spAutoFit/>
          </a:bodyPr>
          <a:lstStyle/>
          <a:p>
            <a:r>
              <a:rPr lang="en-US" sz="1200">
                <a:solidFill>
                  <a:schemeClr val="bg1"/>
                </a:solidFill>
              </a:rPr>
              <a:t>3</a:t>
            </a:r>
          </a:p>
        </p:txBody>
      </p:sp>
      <p:sp>
        <p:nvSpPr>
          <p:cNvPr id="40" name="Rectangle 39">
            <a:extLst>
              <a:ext uri="{FF2B5EF4-FFF2-40B4-BE49-F238E27FC236}">
                <a16:creationId xmlns:a16="http://schemas.microsoft.com/office/drawing/2014/main" id="{0DE7576C-0E6C-4FBD-AA40-56475F521635}"/>
              </a:ext>
            </a:extLst>
          </p:cNvPr>
          <p:cNvSpPr/>
          <p:nvPr userDrawn="1"/>
        </p:nvSpPr>
        <p:spPr>
          <a:xfrm>
            <a:off x="10955791"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42E6997-BB88-444F-B058-93FAADCB9961}"/>
              </a:ext>
            </a:extLst>
          </p:cNvPr>
          <p:cNvSpPr txBox="1"/>
          <p:nvPr userDrawn="1"/>
        </p:nvSpPr>
        <p:spPr>
          <a:xfrm>
            <a:off x="10976811" y="5344370"/>
            <a:ext cx="314010" cy="276999"/>
          </a:xfrm>
          <a:prstGeom prst="rect">
            <a:avLst/>
          </a:prstGeom>
          <a:noFill/>
        </p:spPr>
        <p:txBody>
          <a:bodyPr wrap="square" rtlCol="0">
            <a:spAutoFit/>
          </a:bodyPr>
          <a:lstStyle/>
          <a:p>
            <a:r>
              <a:rPr lang="en-US" sz="1200">
                <a:solidFill>
                  <a:schemeClr val="bg1"/>
                </a:solidFill>
              </a:rPr>
              <a:t>4</a:t>
            </a:r>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532750" y="2423277"/>
            <a:ext cx="4529137" cy="395287"/>
          </a:xfrm>
        </p:spPr>
        <p:txBody>
          <a:bodyPr>
            <a:normAutofit/>
          </a:bodyPr>
          <a:lstStyle>
            <a:lvl1pPr marL="0" indent="0">
              <a:buFontTx/>
              <a:buNone/>
              <a:defRPr sz="2000" b="1"/>
            </a:lvl1pPr>
          </a:lstStyle>
          <a:p>
            <a:pPr lvl="0"/>
            <a:r>
              <a:rPr lang="en-US"/>
              <a:t>1. 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525040" y="2841092"/>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6" name="Content Placeholder 42">
            <a:extLst>
              <a:ext uri="{FF2B5EF4-FFF2-40B4-BE49-F238E27FC236}">
                <a16:creationId xmlns:a16="http://schemas.microsoft.com/office/drawing/2014/main" id="{2523CDAB-2467-4B14-BC51-21658437ABED}"/>
              </a:ext>
            </a:extLst>
          </p:cNvPr>
          <p:cNvSpPr>
            <a:spLocks noGrp="1"/>
          </p:cNvSpPr>
          <p:nvPr>
            <p:ph sz="quarter" idx="24" hasCustomPrompt="1"/>
          </p:nvPr>
        </p:nvSpPr>
        <p:spPr>
          <a:xfrm>
            <a:off x="535948" y="3293459"/>
            <a:ext cx="4529137" cy="395287"/>
          </a:xfrm>
        </p:spPr>
        <p:txBody>
          <a:bodyPr>
            <a:normAutofit/>
          </a:bodyPr>
          <a:lstStyle>
            <a:lvl1pPr marL="0" indent="0">
              <a:buFontTx/>
              <a:buNone/>
              <a:defRPr sz="2000" b="1"/>
            </a:lvl1pPr>
          </a:lstStyle>
          <a:p>
            <a:pPr lvl="0"/>
            <a:r>
              <a:rPr lang="en-US"/>
              <a:t>2. First Name Last Name</a:t>
            </a:r>
          </a:p>
        </p:txBody>
      </p:sp>
      <p:sp>
        <p:nvSpPr>
          <p:cNvPr id="47" name="Content Placeholder 44">
            <a:extLst>
              <a:ext uri="{FF2B5EF4-FFF2-40B4-BE49-F238E27FC236}">
                <a16:creationId xmlns:a16="http://schemas.microsoft.com/office/drawing/2014/main" id="{950EDEF2-0A11-49A7-8C31-1D2761BB9809}"/>
              </a:ext>
            </a:extLst>
          </p:cNvPr>
          <p:cNvSpPr>
            <a:spLocks noGrp="1"/>
          </p:cNvSpPr>
          <p:nvPr>
            <p:ph sz="quarter" idx="25" hasCustomPrompt="1"/>
          </p:nvPr>
        </p:nvSpPr>
        <p:spPr>
          <a:xfrm>
            <a:off x="528238" y="3711274"/>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8" name="Content Placeholder 42">
            <a:extLst>
              <a:ext uri="{FF2B5EF4-FFF2-40B4-BE49-F238E27FC236}">
                <a16:creationId xmlns:a16="http://schemas.microsoft.com/office/drawing/2014/main" id="{BED3CEDB-6298-40B7-8A11-B4679F8D0F50}"/>
              </a:ext>
            </a:extLst>
          </p:cNvPr>
          <p:cNvSpPr>
            <a:spLocks noGrp="1"/>
          </p:cNvSpPr>
          <p:nvPr>
            <p:ph sz="quarter" idx="26" hasCustomPrompt="1"/>
          </p:nvPr>
        </p:nvSpPr>
        <p:spPr>
          <a:xfrm>
            <a:off x="517150" y="4190224"/>
            <a:ext cx="4529137" cy="395287"/>
          </a:xfrm>
        </p:spPr>
        <p:txBody>
          <a:bodyPr>
            <a:normAutofit/>
          </a:bodyPr>
          <a:lstStyle>
            <a:lvl1pPr marL="0" indent="0">
              <a:buFontTx/>
              <a:buNone/>
              <a:defRPr sz="2000" b="1"/>
            </a:lvl1pPr>
          </a:lstStyle>
          <a:p>
            <a:pPr lvl="0"/>
            <a:r>
              <a:rPr lang="en-US"/>
              <a:t>3. First Name Last Name</a:t>
            </a:r>
          </a:p>
        </p:txBody>
      </p:sp>
      <p:sp>
        <p:nvSpPr>
          <p:cNvPr id="49" name="Content Placeholder 44">
            <a:extLst>
              <a:ext uri="{FF2B5EF4-FFF2-40B4-BE49-F238E27FC236}">
                <a16:creationId xmlns:a16="http://schemas.microsoft.com/office/drawing/2014/main" id="{C340A1AA-325A-46DD-8FCF-DBC6F7BDFC09}"/>
              </a:ext>
            </a:extLst>
          </p:cNvPr>
          <p:cNvSpPr>
            <a:spLocks noGrp="1"/>
          </p:cNvSpPr>
          <p:nvPr>
            <p:ph sz="quarter" idx="27" hasCustomPrompt="1"/>
          </p:nvPr>
        </p:nvSpPr>
        <p:spPr>
          <a:xfrm>
            <a:off x="519950" y="4608039"/>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50" name="Content Placeholder 42">
            <a:extLst>
              <a:ext uri="{FF2B5EF4-FFF2-40B4-BE49-F238E27FC236}">
                <a16:creationId xmlns:a16="http://schemas.microsoft.com/office/drawing/2014/main" id="{346406E0-27E3-452C-BDAE-987429616473}"/>
              </a:ext>
            </a:extLst>
          </p:cNvPr>
          <p:cNvSpPr>
            <a:spLocks noGrp="1"/>
          </p:cNvSpPr>
          <p:nvPr>
            <p:ph sz="quarter" idx="28" hasCustomPrompt="1"/>
          </p:nvPr>
        </p:nvSpPr>
        <p:spPr>
          <a:xfrm>
            <a:off x="514350" y="5060406"/>
            <a:ext cx="4529137" cy="395287"/>
          </a:xfrm>
        </p:spPr>
        <p:txBody>
          <a:bodyPr>
            <a:normAutofit/>
          </a:bodyPr>
          <a:lstStyle>
            <a:lvl1pPr marL="0" indent="0">
              <a:buFontTx/>
              <a:buNone/>
              <a:defRPr sz="2000" b="1"/>
            </a:lvl1pPr>
          </a:lstStyle>
          <a:p>
            <a:pPr lvl="0"/>
            <a:r>
              <a:rPr lang="en-US"/>
              <a:t>4. First Name Last Name</a:t>
            </a:r>
          </a:p>
        </p:txBody>
      </p:sp>
      <p:sp>
        <p:nvSpPr>
          <p:cNvPr id="51" name="Content Placeholder 44">
            <a:extLst>
              <a:ext uri="{FF2B5EF4-FFF2-40B4-BE49-F238E27FC236}">
                <a16:creationId xmlns:a16="http://schemas.microsoft.com/office/drawing/2014/main" id="{DAF72A76-94C2-4514-B140-1EDCF8D7DB82}"/>
              </a:ext>
            </a:extLst>
          </p:cNvPr>
          <p:cNvSpPr>
            <a:spLocks noGrp="1"/>
          </p:cNvSpPr>
          <p:nvPr>
            <p:ph sz="quarter" idx="29" hasCustomPrompt="1"/>
          </p:nvPr>
        </p:nvSpPr>
        <p:spPr>
          <a:xfrm>
            <a:off x="517150" y="5478221"/>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Tree>
    <p:extLst>
      <p:ext uri="{BB962C8B-B14F-4D97-AF65-F5344CB8AC3E}">
        <p14:creationId xmlns:p14="http://schemas.microsoft.com/office/powerpoint/2010/main" val="1493524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et Our Team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514350" y="1860743"/>
            <a:ext cx="1384567" cy="1252383"/>
          </a:xfrm>
        </p:spPr>
        <p:txBody>
          <a:bodyPr>
            <a:normAutofit/>
          </a:bodyPr>
          <a:lstStyle>
            <a:lvl1pPr marL="0" indent="0">
              <a:buFontTx/>
              <a:buNone/>
              <a:defRPr sz="1400"/>
            </a:lvl1pPr>
          </a:lstStyle>
          <a:p>
            <a:endParaRPr lang="en-US"/>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418654" y="3270227"/>
            <a:ext cx="2611622" cy="336179"/>
          </a:xfrm>
        </p:spPr>
        <p:txBody>
          <a:bodyPr>
            <a:normAutofit/>
          </a:bodyPr>
          <a:lstStyle>
            <a:lvl1pPr marL="0" indent="0">
              <a:buFontTx/>
              <a:buNone/>
              <a:defRPr sz="1800" b="1"/>
            </a:lvl1pPr>
          </a:lstStyle>
          <a:p>
            <a:pPr lvl="0"/>
            <a:r>
              <a:rPr lang="en-US"/>
              <a:t>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421453"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32" name="Picture Placeholder 4">
            <a:extLst>
              <a:ext uri="{FF2B5EF4-FFF2-40B4-BE49-F238E27FC236}">
                <a16:creationId xmlns:a16="http://schemas.microsoft.com/office/drawing/2014/main" id="{54FDFACA-0406-4D1A-8085-B571959B073D}"/>
              </a:ext>
            </a:extLst>
          </p:cNvPr>
          <p:cNvSpPr>
            <a:spLocks noGrp="1"/>
          </p:cNvSpPr>
          <p:nvPr>
            <p:ph type="pic" sz="quarter" idx="30"/>
          </p:nvPr>
        </p:nvSpPr>
        <p:spPr>
          <a:xfrm>
            <a:off x="3477642" y="1841008"/>
            <a:ext cx="1384567" cy="1252383"/>
          </a:xfrm>
        </p:spPr>
        <p:txBody>
          <a:bodyPr>
            <a:normAutofit/>
          </a:bodyPr>
          <a:lstStyle>
            <a:lvl1pPr marL="0" indent="0">
              <a:buFontTx/>
              <a:buNone/>
              <a:defRPr sz="1400"/>
            </a:lvl1pPr>
          </a:lstStyle>
          <a:p>
            <a:endParaRPr lang="en-US"/>
          </a:p>
        </p:txBody>
      </p:sp>
      <p:sp>
        <p:nvSpPr>
          <p:cNvPr id="70" name="Picture Placeholder 4">
            <a:extLst>
              <a:ext uri="{FF2B5EF4-FFF2-40B4-BE49-F238E27FC236}">
                <a16:creationId xmlns:a16="http://schemas.microsoft.com/office/drawing/2014/main" id="{0DA0FDDA-1813-4A89-B0F9-D7A2581C5ED1}"/>
              </a:ext>
            </a:extLst>
          </p:cNvPr>
          <p:cNvSpPr>
            <a:spLocks noGrp="1"/>
          </p:cNvSpPr>
          <p:nvPr>
            <p:ph type="pic" sz="quarter" idx="31"/>
          </p:nvPr>
        </p:nvSpPr>
        <p:spPr>
          <a:xfrm>
            <a:off x="6484478" y="1817892"/>
            <a:ext cx="1384567" cy="1252383"/>
          </a:xfrm>
        </p:spPr>
        <p:txBody>
          <a:bodyPr>
            <a:normAutofit/>
          </a:bodyPr>
          <a:lstStyle>
            <a:lvl1pPr marL="0" indent="0">
              <a:buFontTx/>
              <a:buNone/>
              <a:defRPr sz="1400"/>
            </a:lvl1pPr>
          </a:lstStyle>
          <a:p>
            <a:endParaRPr lang="en-US"/>
          </a:p>
        </p:txBody>
      </p:sp>
      <p:sp>
        <p:nvSpPr>
          <p:cNvPr id="73" name="Picture Placeholder 4">
            <a:extLst>
              <a:ext uri="{FF2B5EF4-FFF2-40B4-BE49-F238E27FC236}">
                <a16:creationId xmlns:a16="http://schemas.microsoft.com/office/drawing/2014/main" id="{010C3697-9944-4250-ACF8-44A7AC459E40}"/>
              </a:ext>
            </a:extLst>
          </p:cNvPr>
          <p:cNvSpPr>
            <a:spLocks noGrp="1"/>
          </p:cNvSpPr>
          <p:nvPr>
            <p:ph type="pic" sz="quarter" idx="32"/>
          </p:nvPr>
        </p:nvSpPr>
        <p:spPr>
          <a:xfrm>
            <a:off x="9459784" y="1817892"/>
            <a:ext cx="1384567" cy="1252383"/>
          </a:xfrm>
        </p:spPr>
        <p:txBody>
          <a:bodyPr>
            <a:normAutofit/>
          </a:bodyPr>
          <a:lstStyle>
            <a:lvl1pPr marL="0" indent="0">
              <a:buFontTx/>
              <a:buNone/>
              <a:defRPr sz="1400"/>
            </a:lvl1pPr>
          </a:lstStyle>
          <a:p>
            <a:endParaRPr lang="en-US"/>
          </a:p>
        </p:txBody>
      </p:sp>
      <p:sp>
        <p:nvSpPr>
          <p:cNvPr id="55" name="Content Placeholder 42">
            <a:extLst>
              <a:ext uri="{FF2B5EF4-FFF2-40B4-BE49-F238E27FC236}">
                <a16:creationId xmlns:a16="http://schemas.microsoft.com/office/drawing/2014/main" id="{B0FEC337-63A1-4142-AB30-AF03B287FB84}"/>
              </a:ext>
            </a:extLst>
          </p:cNvPr>
          <p:cNvSpPr>
            <a:spLocks noGrp="1"/>
          </p:cNvSpPr>
          <p:nvPr>
            <p:ph sz="quarter" idx="37" hasCustomPrompt="1"/>
          </p:nvPr>
        </p:nvSpPr>
        <p:spPr>
          <a:xfrm>
            <a:off x="3381945" y="3270227"/>
            <a:ext cx="2611622" cy="336179"/>
          </a:xfrm>
        </p:spPr>
        <p:txBody>
          <a:bodyPr>
            <a:normAutofit/>
          </a:bodyPr>
          <a:lstStyle>
            <a:lvl1pPr marL="0" indent="0">
              <a:buFontTx/>
              <a:buNone/>
              <a:defRPr sz="1800" b="1"/>
            </a:lvl1pPr>
          </a:lstStyle>
          <a:p>
            <a:pPr lvl="0"/>
            <a:r>
              <a:rPr lang="en-US"/>
              <a:t>First Name Last Name</a:t>
            </a:r>
          </a:p>
        </p:txBody>
      </p:sp>
      <p:sp>
        <p:nvSpPr>
          <p:cNvPr id="56" name="Content Placeholder 44">
            <a:extLst>
              <a:ext uri="{FF2B5EF4-FFF2-40B4-BE49-F238E27FC236}">
                <a16:creationId xmlns:a16="http://schemas.microsoft.com/office/drawing/2014/main" id="{2F521221-A491-4073-A5B6-79A54B029E1A}"/>
              </a:ext>
            </a:extLst>
          </p:cNvPr>
          <p:cNvSpPr>
            <a:spLocks noGrp="1"/>
          </p:cNvSpPr>
          <p:nvPr>
            <p:ph sz="quarter" idx="38" hasCustomPrompt="1"/>
          </p:nvPr>
        </p:nvSpPr>
        <p:spPr>
          <a:xfrm>
            <a:off x="3384744"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59" name="Content Placeholder 42">
            <a:extLst>
              <a:ext uri="{FF2B5EF4-FFF2-40B4-BE49-F238E27FC236}">
                <a16:creationId xmlns:a16="http://schemas.microsoft.com/office/drawing/2014/main" id="{DB1F0823-3E7C-47FA-80B6-5FE6BCBC85D9}"/>
              </a:ext>
            </a:extLst>
          </p:cNvPr>
          <p:cNvSpPr>
            <a:spLocks noGrp="1"/>
          </p:cNvSpPr>
          <p:nvPr>
            <p:ph sz="quarter" idx="39" hasCustomPrompt="1"/>
          </p:nvPr>
        </p:nvSpPr>
        <p:spPr>
          <a:xfrm>
            <a:off x="6385981" y="3281055"/>
            <a:ext cx="2611622" cy="336179"/>
          </a:xfrm>
        </p:spPr>
        <p:txBody>
          <a:bodyPr>
            <a:normAutofit/>
          </a:bodyPr>
          <a:lstStyle>
            <a:lvl1pPr marL="0" indent="0">
              <a:buFontTx/>
              <a:buNone/>
              <a:defRPr sz="1800" b="1"/>
            </a:lvl1pPr>
          </a:lstStyle>
          <a:p>
            <a:pPr lvl="0"/>
            <a:r>
              <a:rPr lang="en-US"/>
              <a:t>First Name Last Name</a:t>
            </a:r>
          </a:p>
        </p:txBody>
      </p:sp>
      <p:sp>
        <p:nvSpPr>
          <p:cNvPr id="60" name="Content Placeholder 44">
            <a:extLst>
              <a:ext uri="{FF2B5EF4-FFF2-40B4-BE49-F238E27FC236}">
                <a16:creationId xmlns:a16="http://schemas.microsoft.com/office/drawing/2014/main" id="{8F274718-D54F-42E9-8D51-D9C7B1ECBA55}"/>
              </a:ext>
            </a:extLst>
          </p:cNvPr>
          <p:cNvSpPr>
            <a:spLocks noGrp="1"/>
          </p:cNvSpPr>
          <p:nvPr>
            <p:ph sz="quarter" idx="40" hasCustomPrompt="1"/>
          </p:nvPr>
        </p:nvSpPr>
        <p:spPr>
          <a:xfrm>
            <a:off x="6388780"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61" name="Content Placeholder 42">
            <a:extLst>
              <a:ext uri="{FF2B5EF4-FFF2-40B4-BE49-F238E27FC236}">
                <a16:creationId xmlns:a16="http://schemas.microsoft.com/office/drawing/2014/main" id="{C161FC37-41FF-48C7-8F86-9F520BD30D2F}"/>
              </a:ext>
            </a:extLst>
          </p:cNvPr>
          <p:cNvSpPr>
            <a:spLocks noGrp="1"/>
          </p:cNvSpPr>
          <p:nvPr>
            <p:ph sz="quarter" idx="41" hasCustomPrompt="1"/>
          </p:nvPr>
        </p:nvSpPr>
        <p:spPr>
          <a:xfrm>
            <a:off x="9361288" y="3281055"/>
            <a:ext cx="2611622" cy="336179"/>
          </a:xfrm>
        </p:spPr>
        <p:txBody>
          <a:bodyPr>
            <a:normAutofit/>
          </a:bodyPr>
          <a:lstStyle>
            <a:lvl1pPr marL="0" indent="0">
              <a:buFontTx/>
              <a:buNone/>
              <a:defRPr sz="1800" b="1"/>
            </a:lvl1pPr>
          </a:lstStyle>
          <a:p>
            <a:pPr lvl="0"/>
            <a:r>
              <a:rPr lang="en-US"/>
              <a:t>First Name Last Name</a:t>
            </a:r>
          </a:p>
        </p:txBody>
      </p:sp>
      <p:sp>
        <p:nvSpPr>
          <p:cNvPr id="62" name="Content Placeholder 44">
            <a:extLst>
              <a:ext uri="{FF2B5EF4-FFF2-40B4-BE49-F238E27FC236}">
                <a16:creationId xmlns:a16="http://schemas.microsoft.com/office/drawing/2014/main" id="{EB39EBD4-F31A-41FE-ABC3-9B20B9CFB079}"/>
              </a:ext>
            </a:extLst>
          </p:cNvPr>
          <p:cNvSpPr>
            <a:spLocks noGrp="1"/>
          </p:cNvSpPr>
          <p:nvPr>
            <p:ph sz="quarter" idx="42" hasCustomPrompt="1"/>
          </p:nvPr>
        </p:nvSpPr>
        <p:spPr>
          <a:xfrm>
            <a:off x="9353201"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15" name="Picture Placeholder 4">
            <a:extLst>
              <a:ext uri="{FF2B5EF4-FFF2-40B4-BE49-F238E27FC236}">
                <a16:creationId xmlns:a16="http://schemas.microsoft.com/office/drawing/2014/main" id="{AA78FDE4-016D-46CE-9EFA-70AA4B6D9CE4}"/>
              </a:ext>
            </a:extLst>
          </p:cNvPr>
          <p:cNvSpPr>
            <a:spLocks noGrp="1"/>
          </p:cNvSpPr>
          <p:nvPr>
            <p:ph type="pic" sz="quarter" idx="43"/>
          </p:nvPr>
        </p:nvSpPr>
        <p:spPr>
          <a:xfrm>
            <a:off x="535370" y="4203031"/>
            <a:ext cx="1384567" cy="1252383"/>
          </a:xfrm>
        </p:spPr>
        <p:txBody>
          <a:bodyPr>
            <a:normAutofit/>
          </a:bodyPr>
          <a:lstStyle>
            <a:lvl1pPr marL="0" indent="0">
              <a:buFontTx/>
              <a:buNone/>
              <a:defRPr sz="1400"/>
            </a:lvl1pPr>
          </a:lstStyle>
          <a:p>
            <a:endParaRPr lang="en-US"/>
          </a:p>
        </p:txBody>
      </p:sp>
      <p:sp>
        <p:nvSpPr>
          <p:cNvPr id="118" name="Content Placeholder 42">
            <a:extLst>
              <a:ext uri="{FF2B5EF4-FFF2-40B4-BE49-F238E27FC236}">
                <a16:creationId xmlns:a16="http://schemas.microsoft.com/office/drawing/2014/main" id="{E7D68604-130B-46B1-B127-350F2E125F8D}"/>
              </a:ext>
            </a:extLst>
          </p:cNvPr>
          <p:cNvSpPr>
            <a:spLocks noGrp="1"/>
          </p:cNvSpPr>
          <p:nvPr>
            <p:ph sz="quarter" idx="44" hasCustomPrompt="1"/>
          </p:nvPr>
        </p:nvSpPr>
        <p:spPr>
          <a:xfrm>
            <a:off x="439674" y="5612515"/>
            <a:ext cx="2611622" cy="336179"/>
          </a:xfrm>
        </p:spPr>
        <p:txBody>
          <a:bodyPr>
            <a:normAutofit/>
          </a:bodyPr>
          <a:lstStyle>
            <a:lvl1pPr marL="0" indent="0">
              <a:buFontTx/>
              <a:buNone/>
              <a:defRPr sz="1800" b="1"/>
            </a:lvl1pPr>
          </a:lstStyle>
          <a:p>
            <a:pPr lvl="0"/>
            <a:r>
              <a:rPr lang="en-US"/>
              <a:t>First Name Last Name</a:t>
            </a:r>
          </a:p>
        </p:txBody>
      </p:sp>
      <p:sp>
        <p:nvSpPr>
          <p:cNvPr id="119" name="Content Placeholder 44">
            <a:extLst>
              <a:ext uri="{FF2B5EF4-FFF2-40B4-BE49-F238E27FC236}">
                <a16:creationId xmlns:a16="http://schemas.microsoft.com/office/drawing/2014/main" id="{47D62B7E-6CD3-41E8-86D5-13415297C267}"/>
              </a:ext>
            </a:extLst>
          </p:cNvPr>
          <p:cNvSpPr>
            <a:spLocks noGrp="1"/>
          </p:cNvSpPr>
          <p:nvPr>
            <p:ph sz="quarter" idx="45" hasCustomPrompt="1"/>
          </p:nvPr>
        </p:nvSpPr>
        <p:spPr>
          <a:xfrm>
            <a:off x="442473"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20" name="Picture Placeholder 4">
            <a:extLst>
              <a:ext uri="{FF2B5EF4-FFF2-40B4-BE49-F238E27FC236}">
                <a16:creationId xmlns:a16="http://schemas.microsoft.com/office/drawing/2014/main" id="{4CA589A3-3AE2-4E0E-8176-7A5C5CE2A3C5}"/>
              </a:ext>
            </a:extLst>
          </p:cNvPr>
          <p:cNvSpPr>
            <a:spLocks noGrp="1"/>
          </p:cNvSpPr>
          <p:nvPr>
            <p:ph type="pic" sz="quarter" idx="46"/>
          </p:nvPr>
        </p:nvSpPr>
        <p:spPr>
          <a:xfrm>
            <a:off x="3498662" y="4183296"/>
            <a:ext cx="1384567" cy="1252383"/>
          </a:xfrm>
        </p:spPr>
        <p:txBody>
          <a:bodyPr>
            <a:normAutofit/>
          </a:bodyPr>
          <a:lstStyle>
            <a:lvl1pPr marL="0" indent="0">
              <a:buFontTx/>
              <a:buNone/>
              <a:defRPr sz="1400"/>
            </a:lvl1pPr>
          </a:lstStyle>
          <a:p>
            <a:endParaRPr lang="en-US"/>
          </a:p>
        </p:txBody>
      </p:sp>
      <p:sp>
        <p:nvSpPr>
          <p:cNvPr id="123" name="Picture Placeholder 4">
            <a:extLst>
              <a:ext uri="{FF2B5EF4-FFF2-40B4-BE49-F238E27FC236}">
                <a16:creationId xmlns:a16="http://schemas.microsoft.com/office/drawing/2014/main" id="{7F2DE491-DDE2-4783-AE6A-D65388EE1EA1}"/>
              </a:ext>
            </a:extLst>
          </p:cNvPr>
          <p:cNvSpPr>
            <a:spLocks noGrp="1"/>
          </p:cNvSpPr>
          <p:nvPr>
            <p:ph type="pic" sz="quarter" idx="47"/>
          </p:nvPr>
        </p:nvSpPr>
        <p:spPr>
          <a:xfrm>
            <a:off x="6505498" y="4160180"/>
            <a:ext cx="1384567" cy="1252383"/>
          </a:xfrm>
        </p:spPr>
        <p:txBody>
          <a:bodyPr>
            <a:normAutofit/>
          </a:bodyPr>
          <a:lstStyle>
            <a:lvl1pPr marL="0" indent="0">
              <a:buFontTx/>
              <a:buNone/>
              <a:defRPr sz="1400"/>
            </a:lvl1pPr>
          </a:lstStyle>
          <a:p>
            <a:endParaRPr lang="en-US"/>
          </a:p>
        </p:txBody>
      </p:sp>
      <p:sp>
        <p:nvSpPr>
          <p:cNvPr id="126" name="Picture Placeholder 4">
            <a:extLst>
              <a:ext uri="{FF2B5EF4-FFF2-40B4-BE49-F238E27FC236}">
                <a16:creationId xmlns:a16="http://schemas.microsoft.com/office/drawing/2014/main" id="{E6FC0FBA-DC7A-4D92-98A5-6CBCE8FE8F91}"/>
              </a:ext>
            </a:extLst>
          </p:cNvPr>
          <p:cNvSpPr>
            <a:spLocks noGrp="1"/>
          </p:cNvSpPr>
          <p:nvPr>
            <p:ph type="pic" sz="quarter" idx="48"/>
          </p:nvPr>
        </p:nvSpPr>
        <p:spPr>
          <a:xfrm>
            <a:off x="9480804" y="4160180"/>
            <a:ext cx="1384567" cy="1252383"/>
          </a:xfrm>
        </p:spPr>
        <p:txBody>
          <a:bodyPr>
            <a:normAutofit/>
          </a:bodyPr>
          <a:lstStyle>
            <a:lvl1pPr marL="0" indent="0">
              <a:buFontTx/>
              <a:buNone/>
              <a:defRPr sz="1400"/>
            </a:lvl1pPr>
          </a:lstStyle>
          <a:p>
            <a:endParaRPr lang="en-US"/>
          </a:p>
        </p:txBody>
      </p:sp>
      <p:sp>
        <p:nvSpPr>
          <p:cNvPr id="129" name="Content Placeholder 42">
            <a:extLst>
              <a:ext uri="{FF2B5EF4-FFF2-40B4-BE49-F238E27FC236}">
                <a16:creationId xmlns:a16="http://schemas.microsoft.com/office/drawing/2014/main" id="{8541DC02-E982-425B-A2C1-9B3ED3AFF298}"/>
              </a:ext>
            </a:extLst>
          </p:cNvPr>
          <p:cNvSpPr>
            <a:spLocks noGrp="1"/>
          </p:cNvSpPr>
          <p:nvPr>
            <p:ph sz="quarter" idx="49" hasCustomPrompt="1"/>
          </p:nvPr>
        </p:nvSpPr>
        <p:spPr>
          <a:xfrm>
            <a:off x="3402965" y="5612515"/>
            <a:ext cx="2611622" cy="336179"/>
          </a:xfrm>
        </p:spPr>
        <p:txBody>
          <a:bodyPr>
            <a:normAutofit/>
          </a:bodyPr>
          <a:lstStyle>
            <a:lvl1pPr marL="0" indent="0">
              <a:buFontTx/>
              <a:buNone/>
              <a:defRPr sz="1800" b="1"/>
            </a:lvl1pPr>
          </a:lstStyle>
          <a:p>
            <a:pPr lvl="0"/>
            <a:r>
              <a:rPr lang="en-US"/>
              <a:t>First Name Last Name</a:t>
            </a:r>
          </a:p>
        </p:txBody>
      </p:sp>
      <p:sp>
        <p:nvSpPr>
          <p:cNvPr id="130" name="Content Placeholder 44">
            <a:extLst>
              <a:ext uri="{FF2B5EF4-FFF2-40B4-BE49-F238E27FC236}">
                <a16:creationId xmlns:a16="http://schemas.microsoft.com/office/drawing/2014/main" id="{E3A8FA9B-AB5F-4125-8830-45D237339DDD}"/>
              </a:ext>
            </a:extLst>
          </p:cNvPr>
          <p:cNvSpPr>
            <a:spLocks noGrp="1"/>
          </p:cNvSpPr>
          <p:nvPr>
            <p:ph sz="quarter" idx="50" hasCustomPrompt="1"/>
          </p:nvPr>
        </p:nvSpPr>
        <p:spPr>
          <a:xfrm>
            <a:off x="3405764"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1" name="Content Placeholder 42">
            <a:extLst>
              <a:ext uri="{FF2B5EF4-FFF2-40B4-BE49-F238E27FC236}">
                <a16:creationId xmlns:a16="http://schemas.microsoft.com/office/drawing/2014/main" id="{15EE054E-8B71-42AC-A590-100E56D4963B}"/>
              </a:ext>
            </a:extLst>
          </p:cNvPr>
          <p:cNvSpPr>
            <a:spLocks noGrp="1"/>
          </p:cNvSpPr>
          <p:nvPr>
            <p:ph sz="quarter" idx="51" hasCustomPrompt="1"/>
          </p:nvPr>
        </p:nvSpPr>
        <p:spPr>
          <a:xfrm>
            <a:off x="6407001" y="5623343"/>
            <a:ext cx="2611622" cy="336179"/>
          </a:xfrm>
        </p:spPr>
        <p:txBody>
          <a:bodyPr>
            <a:normAutofit/>
          </a:bodyPr>
          <a:lstStyle>
            <a:lvl1pPr marL="0" indent="0">
              <a:buFontTx/>
              <a:buNone/>
              <a:defRPr sz="1800" b="1"/>
            </a:lvl1pPr>
          </a:lstStyle>
          <a:p>
            <a:pPr lvl="0"/>
            <a:r>
              <a:rPr lang="en-US"/>
              <a:t>First Name Last Name</a:t>
            </a:r>
          </a:p>
        </p:txBody>
      </p:sp>
      <p:sp>
        <p:nvSpPr>
          <p:cNvPr id="132" name="Content Placeholder 44">
            <a:extLst>
              <a:ext uri="{FF2B5EF4-FFF2-40B4-BE49-F238E27FC236}">
                <a16:creationId xmlns:a16="http://schemas.microsoft.com/office/drawing/2014/main" id="{B248DB58-DBC7-44A6-B679-BA2ECA295962}"/>
              </a:ext>
            </a:extLst>
          </p:cNvPr>
          <p:cNvSpPr>
            <a:spLocks noGrp="1"/>
          </p:cNvSpPr>
          <p:nvPr>
            <p:ph sz="quarter" idx="52" hasCustomPrompt="1"/>
          </p:nvPr>
        </p:nvSpPr>
        <p:spPr>
          <a:xfrm>
            <a:off x="6409800"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3" name="Content Placeholder 42">
            <a:extLst>
              <a:ext uri="{FF2B5EF4-FFF2-40B4-BE49-F238E27FC236}">
                <a16:creationId xmlns:a16="http://schemas.microsoft.com/office/drawing/2014/main" id="{AC863981-8339-45E3-9E72-48D579AEF505}"/>
              </a:ext>
            </a:extLst>
          </p:cNvPr>
          <p:cNvSpPr>
            <a:spLocks noGrp="1"/>
          </p:cNvSpPr>
          <p:nvPr>
            <p:ph sz="quarter" idx="53" hasCustomPrompt="1"/>
          </p:nvPr>
        </p:nvSpPr>
        <p:spPr>
          <a:xfrm>
            <a:off x="9382308" y="5623343"/>
            <a:ext cx="2611622" cy="336179"/>
          </a:xfrm>
        </p:spPr>
        <p:txBody>
          <a:bodyPr>
            <a:normAutofit/>
          </a:bodyPr>
          <a:lstStyle>
            <a:lvl1pPr marL="0" indent="0">
              <a:buFontTx/>
              <a:buNone/>
              <a:defRPr sz="1800" b="1"/>
            </a:lvl1pPr>
          </a:lstStyle>
          <a:p>
            <a:pPr lvl="0"/>
            <a:r>
              <a:rPr lang="en-US"/>
              <a:t>First Name Last Name</a:t>
            </a:r>
          </a:p>
        </p:txBody>
      </p:sp>
      <p:sp>
        <p:nvSpPr>
          <p:cNvPr id="134" name="Content Placeholder 44">
            <a:extLst>
              <a:ext uri="{FF2B5EF4-FFF2-40B4-BE49-F238E27FC236}">
                <a16:creationId xmlns:a16="http://schemas.microsoft.com/office/drawing/2014/main" id="{E0014B95-54FE-40D5-A44B-AF40195E4BD4}"/>
              </a:ext>
            </a:extLst>
          </p:cNvPr>
          <p:cNvSpPr>
            <a:spLocks noGrp="1"/>
          </p:cNvSpPr>
          <p:nvPr>
            <p:ph sz="quarter" idx="54" hasCustomPrompt="1"/>
          </p:nvPr>
        </p:nvSpPr>
        <p:spPr>
          <a:xfrm>
            <a:off x="9385107"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Tree>
    <p:extLst>
      <p:ext uri="{BB962C8B-B14F-4D97-AF65-F5344CB8AC3E}">
        <p14:creationId xmlns:p14="http://schemas.microsoft.com/office/powerpoint/2010/main" val="1447302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FE6B45-5F62-41C4-BB0D-D748DBCEEB0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11"/>
                    </a14:imgEffect>
                  </a14:imgLayer>
                </a14:imgProps>
              </a:ext>
              <a:ext uri="{28A0092B-C50C-407E-A947-70E740481C1C}">
                <a14:useLocalDpi xmlns:a14="http://schemas.microsoft.com/office/drawing/2010/main" val="0"/>
              </a:ext>
            </a:extLst>
          </a:blip>
          <a:srcRect l="33919" t="28826" b="14145"/>
          <a:stretch/>
        </p:blipFill>
        <p:spPr>
          <a:xfrm>
            <a:off x="0" y="-76201"/>
            <a:ext cx="12355286" cy="6977743"/>
          </a:xfrm>
          <a:prstGeom prst="rect">
            <a:avLst/>
          </a:prstGeom>
        </p:spPr>
      </p:pic>
      <p:sp>
        <p:nvSpPr>
          <p:cNvPr id="21" name="Rectangle 20">
            <a:extLst>
              <a:ext uri="{FF2B5EF4-FFF2-40B4-BE49-F238E27FC236}">
                <a16:creationId xmlns:a16="http://schemas.microsoft.com/office/drawing/2014/main" id="{5F0DB7D3-B952-4C1F-B7D7-C9031B1935D7}"/>
              </a:ext>
            </a:extLst>
          </p:cNvPr>
          <p:cNvSpPr/>
          <p:nvPr userDrawn="1"/>
        </p:nvSpPr>
        <p:spPr>
          <a:xfrm>
            <a:off x="-17414" y="-76201"/>
            <a:ext cx="12355286" cy="6977743"/>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146250-DC28-4514-957C-BCCDFAC2FCBD}"/>
              </a:ext>
            </a:extLst>
          </p:cNvPr>
          <p:cNvSpPr/>
          <p:nvPr userDrawn="1"/>
        </p:nvSpPr>
        <p:spPr>
          <a:xfrm>
            <a:off x="1996966" y="1618593"/>
            <a:ext cx="8324193" cy="3699641"/>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520274-9498-4969-98FD-9D221A40E05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1694E64A-20BE-4054-8381-F891ABB05DC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A458B627-E77E-4B86-8E62-7C0F40C79F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Content Placeholder 15">
            <a:extLst>
              <a:ext uri="{FF2B5EF4-FFF2-40B4-BE49-F238E27FC236}">
                <a16:creationId xmlns:a16="http://schemas.microsoft.com/office/drawing/2014/main" id="{1BD33BEE-87E2-46C8-B7B7-3859DFFDF411}"/>
              </a:ext>
            </a:extLst>
          </p:cNvPr>
          <p:cNvSpPr>
            <a:spLocks noGrp="1"/>
          </p:cNvSpPr>
          <p:nvPr>
            <p:ph sz="quarter" idx="10" hasCustomPrompt="1"/>
          </p:nvPr>
        </p:nvSpPr>
        <p:spPr>
          <a:xfrm>
            <a:off x="2385848" y="1935127"/>
            <a:ext cx="7598979" cy="27087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t>“Lorem ipsum dolor sit </a:t>
            </a:r>
            <a:r>
              <a:rPr lang="en-US" sz="2800" err="1"/>
              <a:t>amet</a:t>
            </a:r>
            <a:r>
              <a:rPr lang="en-US" sz="2800"/>
              <a:t>, </a:t>
            </a:r>
            <a:r>
              <a:rPr lang="en-US" sz="2800" err="1"/>
              <a:t>consectetur</a:t>
            </a:r>
            <a:r>
              <a:rPr lang="en-US" sz="2800"/>
              <a:t> </a:t>
            </a:r>
            <a:r>
              <a:rPr lang="en-US" sz="2800" err="1"/>
              <a:t>adipiscing</a:t>
            </a:r>
            <a:r>
              <a:rPr lang="en-US" sz="2800"/>
              <a:t> </a:t>
            </a:r>
            <a:r>
              <a:rPr lang="en-US" sz="2800" err="1"/>
              <a:t>elit</a:t>
            </a:r>
            <a:r>
              <a:rPr lang="en-US" sz="2800"/>
              <a:t>, </a:t>
            </a:r>
            <a:r>
              <a:rPr lang="en-US" sz="2800" err="1"/>
              <a:t>sed</a:t>
            </a:r>
            <a:r>
              <a:rPr lang="en-US" sz="2800"/>
              <a:t> do </a:t>
            </a:r>
            <a:r>
              <a:rPr lang="en-US" sz="2800" err="1"/>
              <a:t>eiusmod</a:t>
            </a:r>
            <a:r>
              <a:rPr lang="en-US" sz="2800"/>
              <a:t> </a:t>
            </a:r>
            <a:r>
              <a:rPr lang="en-US" sz="2800" err="1"/>
              <a:t>tempor</a:t>
            </a:r>
            <a:r>
              <a:rPr lang="en-US" sz="2800"/>
              <a:t> </a:t>
            </a:r>
            <a:r>
              <a:rPr lang="en-US" sz="2800" err="1"/>
              <a:t>incididunt</a:t>
            </a:r>
            <a:r>
              <a:rPr lang="en-US" sz="2800"/>
              <a:t> </a:t>
            </a:r>
            <a:r>
              <a:rPr lang="en-US" sz="2800" err="1"/>
              <a:t>ut</a:t>
            </a:r>
            <a:r>
              <a:rPr lang="en-US" sz="2800"/>
              <a:t> </a:t>
            </a:r>
            <a:r>
              <a:rPr lang="en-US" sz="2800" err="1"/>
              <a:t>labore</a:t>
            </a:r>
            <a:r>
              <a:rPr lang="en-US" sz="2800"/>
              <a:t> et dolore magna </a:t>
            </a:r>
            <a:r>
              <a:rPr lang="en-US" sz="2800" err="1"/>
              <a:t>aliqua</a:t>
            </a:r>
            <a:r>
              <a:rPr lang="en-US" sz="2800"/>
              <a:t>. </a:t>
            </a:r>
            <a:r>
              <a:rPr lang="en-US" sz="2800" err="1"/>
              <a:t>Ut</a:t>
            </a:r>
            <a:r>
              <a:rPr lang="en-US" sz="2800"/>
              <a:t> </a:t>
            </a:r>
            <a:r>
              <a:rPr lang="en-US" sz="2800" err="1"/>
              <a:t>enim</a:t>
            </a:r>
            <a:r>
              <a:rPr lang="en-US" sz="2800"/>
              <a:t> ad minim </a:t>
            </a:r>
            <a:r>
              <a:rPr lang="en-US" sz="2800" err="1"/>
              <a:t>veniam</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p>
        </p:txBody>
      </p:sp>
      <p:sp>
        <p:nvSpPr>
          <p:cNvPr id="18" name="Content Placeholder 17">
            <a:extLst>
              <a:ext uri="{FF2B5EF4-FFF2-40B4-BE49-F238E27FC236}">
                <a16:creationId xmlns:a16="http://schemas.microsoft.com/office/drawing/2014/main" id="{501D0678-525F-424D-B1BE-82CFC31AD8C9}"/>
              </a:ext>
            </a:extLst>
          </p:cNvPr>
          <p:cNvSpPr>
            <a:spLocks noGrp="1"/>
          </p:cNvSpPr>
          <p:nvPr>
            <p:ph sz="quarter" idx="11" hasCustomPrompt="1"/>
          </p:nvPr>
        </p:nvSpPr>
        <p:spPr>
          <a:xfrm>
            <a:off x="4466677" y="4780363"/>
            <a:ext cx="5518150" cy="365125"/>
          </a:xfrm>
        </p:spPr>
        <p:txBody>
          <a:bodyPr>
            <a:noAutofit/>
          </a:bodyPr>
          <a:lstStyle>
            <a:lvl1pPr marL="0" indent="0" algn="r">
              <a:buNone/>
              <a:defRPr sz="2400" i="1">
                <a:solidFill>
                  <a:srgbClr val="F58721"/>
                </a:solidFill>
              </a:defRPr>
            </a:lvl1pPr>
          </a:lstStyle>
          <a:p>
            <a:pPr lvl="0"/>
            <a:r>
              <a:rPr lang="en-US" i="1"/>
              <a:t>-Insert Name Of Individual for Quote</a:t>
            </a:r>
            <a:endParaRPr lang="en-US"/>
          </a:p>
        </p:txBody>
      </p:sp>
      <p:sp>
        <p:nvSpPr>
          <p:cNvPr id="30" name="TextBox 29">
            <a:extLst>
              <a:ext uri="{FF2B5EF4-FFF2-40B4-BE49-F238E27FC236}">
                <a16:creationId xmlns:a16="http://schemas.microsoft.com/office/drawing/2014/main" id="{0F7D29F7-87D3-4E7A-A588-38CB5656D078}"/>
              </a:ext>
            </a:extLst>
          </p:cNvPr>
          <p:cNvSpPr txBox="1"/>
          <p:nvPr userDrawn="1"/>
        </p:nvSpPr>
        <p:spPr>
          <a:xfrm>
            <a:off x="5714847" y="1063915"/>
            <a:ext cx="940980" cy="1477328"/>
          </a:xfrm>
          <a:prstGeom prst="rect">
            <a:avLst/>
          </a:prstGeom>
          <a:noFill/>
        </p:spPr>
        <p:txBody>
          <a:bodyPr wrap="square" rtlCol="0">
            <a:spAutoFit/>
          </a:bodyPr>
          <a:lstStyle/>
          <a:p>
            <a:pPr algn="ctr"/>
            <a:r>
              <a:rPr lang="en-US" sz="9000" b="1">
                <a:solidFill>
                  <a:srgbClr val="E4701E"/>
                </a:solidFill>
                <a:latin typeface="Garamond" charset="0"/>
                <a:ea typeface="Garamond" charset="0"/>
                <a:cs typeface="Garamond" charset="0"/>
              </a:rPr>
              <a:t>“</a:t>
            </a:r>
          </a:p>
        </p:txBody>
      </p:sp>
    </p:spTree>
    <p:extLst>
      <p:ext uri="{BB962C8B-B14F-4D97-AF65-F5344CB8AC3E}">
        <p14:creationId xmlns:p14="http://schemas.microsoft.com/office/powerpoint/2010/main" val="4060690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007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c)">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20A594-9E95-4869-A8ED-6D367A7413B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61328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rporate Social Responsibilit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Tree>
    <p:extLst>
      <p:ext uri="{BB962C8B-B14F-4D97-AF65-F5344CB8AC3E}">
        <p14:creationId xmlns:p14="http://schemas.microsoft.com/office/powerpoint/2010/main" val="1147623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rporate Social Responsibility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
        <p:nvSpPr>
          <p:cNvPr id="16" name="TextBox 15">
            <a:extLst>
              <a:ext uri="{FF2B5EF4-FFF2-40B4-BE49-F238E27FC236}">
                <a16:creationId xmlns:a16="http://schemas.microsoft.com/office/drawing/2014/main" id="{7DC3337A-D8BF-4D7A-AD94-9E454A9C88F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03608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6810A708-6771-49FB-B5AA-60B2902065C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Icons</a:t>
            </a:r>
          </a:p>
        </p:txBody>
      </p:sp>
      <p:sp>
        <p:nvSpPr>
          <p:cNvPr id="7" name="Text Placeholder 9">
            <a:extLst>
              <a:ext uri="{FF2B5EF4-FFF2-40B4-BE49-F238E27FC236}">
                <a16:creationId xmlns:a16="http://schemas.microsoft.com/office/drawing/2014/main" id="{31F1DDF5-0CD4-45FE-9589-D32ECCF59CB3}"/>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Use these icons to add visual interest. Hide slide from presentation when done. </a:t>
            </a:r>
          </a:p>
        </p:txBody>
      </p:sp>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B1DB1-4418-459E-9DF3-509445B77705}"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1" name="TextBox 10">
            <a:extLst>
              <a:ext uri="{FF2B5EF4-FFF2-40B4-BE49-F238E27FC236}">
                <a16:creationId xmlns:a16="http://schemas.microsoft.com/office/drawing/2014/main" id="{9A2AEEC4-0372-4071-BE7A-4B093B79CEA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992099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rvices_Icons_Ungri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Content Placeholder 24">
            <a:extLst>
              <a:ext uri="{FF2B5EF4-FFF2-40B4-BE49-F238E27FC236}">
                <a16:creationId xmlns:a16="http://schemas.microsoft.com/office/drawing/2014/main" id="{D64628F2-319B-4CA7-B611-1BA9EFCF0677}"/>
              </a:ext>
            </a:extLst>
          </p:cNvPr>
          <p:cNvSpPr>
            <a:spLocks noGrp="1"/>
          </p:cNvSpPr>
          <p:nvPr>
            <p:ph sz="quarter" idx="18" hasCustomPrompt="1"/>
          </p:nvPr>
        </p:nvSpPr>
        <p:spPr>
          <a:xfrm>
            <a:off x="514350" y="236521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7" name="Content Placeholder 26">
            <a:extLst>
              <a:ext uri="{FF2B5EF4-FFF2-40B4-BE49-F238E27FC236}">
                <a16:creationId xmlns:a16="http://schemas.microsoft.com/office/drawing/2014/main" id="{0A24009D-BF21-449E-8C8B-3C5D0FC8C668}"/>
              </a:ext>
            </a:extLst>
          </p:cNvPr>
          <p:cNvSpPr>
            <a:spLocks noGrp="1"/>
          </p:cNvSpPr>
          <p:nvPr>
            <p:ph sz="quarter" idx="19" hasCustomPrompt="1"/>
          </p:nvPr>
        </p:nvSpPr>
        <p:spPr>
          <a:xfrm>
            <a:off x="514350" y="292357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28" name="Content Placeholder 24">
            <a:extLst>
              <a:ext uri="{FF2B5EF4-FFF2-40B4-BE49-F238E27FC236}">
                <a16:creationId xmlns:a16="http://schemas.microsoft.com/office/drawing/2014/main" id="{4CBAC807-47CA-441A-93E0-7DF07ECB700D}"/>
              </a:ext>
            </a:extLst>
          </p:cNvPr>
          <p:cNvSpPr>
            <a:spLocks noGrp="1"/>
          </p:cNvSpPr>
          <p:nvPr>
            <p:ph sz="quarter" idx="20" hasCustomPrompt="1"/>
          </p:nvPr>
        </p:nvSpPr>
        <p:spPr>
          <a:xfrm>
            <a:off x="4492625"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9" name="Content Placeholder 26">
            <a:extLst>
              <a:ext uri="{FF2B5EF4-FFF2-40B4-BE49-F238E27FC236}">
                <a16:creationId xmlns:a16="http://schemas.microsoft.com/office/drawing/2014/main" id="{07223FF3-04DF-486D-BD0F-95B49613F3FA}"/>
              </a:ext>
            </a:extLst>
          </p:cNvPr>
          <p:cNvSpPr>
            <a:spLocks noGrp="1"/>
          </p:cNvSpPr>
          <p:nvPr>
            <p:ph sz="quarter" idx="21" hasCustomPrompt="1"/>
          </p:nvPr>
        </p:nvSpPr>
        <p:spPr>
          <a:xfrm>
            <a:off x="4492625"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0" name="Content Placeholder 24">
            <a:extLst>
              <a:ext uri="{FF2B5EF4-FFF2-40B4-BE49-F238E27FC236}">
                <a16:creationId xmlns:a16="http://schemas.microsoft.com/office/drawing/2014/main" id="{B2072214-7381-4305-959D-EB2B9B0DCFDE}"/>
              </a:ext>
            </a:extLst>
          </p:cNvPr>
          <p:cNvSpPr>
            <a:spLocks noGrp="1"/>
          </p:cNvSpPr>
          <p:nvPr>
            <p:ph sz="quarter" idx="22" hasCustomPrompt="1"/>
          </p:nvPr>
        </p:nvSpPr>
        <p:spPr>
          <a:xfrm>
            <a:off x="8429214"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1" name="Content Placeholder 26">
            <a:extLst>
              <a:ext uri="{FF2B5EF4-FFF2-40B4-BE49-F238E27FC236}">
                <a16:creationId xmlns:a16="http://schemas.microsoft.com/office/drawing/2014/main" id="{9AC40797-B471-4E23-B1B6-767735798D67}"/>
              </a:ext>
            </a:extLst>
          </p:cNvPr>
          <p:cNvSpPr>
            <a:spLocks noGrp="1"/>
          </p:cNvSpPr>
          <p:nvPr>
            <p:ph sz="quarter" idx="23" hasCustomPrompt="1"/>
          </p:nvPr>
        </p:nvSpPr>
        <p:spPr>
          <a:xfrm>
            <a:off x="8429214"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8" name="Content Placeholder 24">
            <a:extLst>
              <a:ext uri="{FF2B5EF4-FFF2-40B4-BE49-F238E27FC236}">
                <a16:creationId xmlns:a16="http://schemas.microsoft.com/office/drawing/2014/main" id="{26BEC8E1-097B-43D6-AA15-689FEE53ED2E}"/>
              </a:ext>
            </a:extLst>
          </p:cNvPr>
          <p:cNvSpPr>
            <a:spLocks noGrp="1"/>
          </p:cNvSpPr>
          <p:nvPr>
            <p:ph sz="quarter" idx="24" hasCustomPrompt="1"/>
          </p:nvPr>
        </p:nvSpPr>
        <p:spPr>
          <a:xfrm>
            <a:off x="514350" y="469644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9" name="Content Placeholder 26">
            <a:extLst>
              <a:ext uri="{FF2B5EF4-FFF2-40B4-BE49-F238E27FC236}">
                <a16:creationId xmlns:a16="http://schemas.microsoft.com/office/drawing/2014/main" id="{0179DDA9-4B91-413B-A602-11C392F02D3E}"/>
              </a:ext>
            </a:extLst>
          </p:cNvPr>
          <p:cNvSpPr>
            <a:spLocks noGrp="1"/>
          </p:cNvSpPr>
          <p:nvPr>
            <p:ph sz="quarter" idx="25" hasCustomPrompt="1"/>
          </p:nvPr>
        </p:nvSpPr>
        <p:spPr>
          <a:xfrm>
            <a:off x="514350" y="525480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0" name="Content Placeholder 24">
            <a:extLst>
              <a:ext uri="{FF2B5EF4-FFF2-40B4-BE49-F238E27FC236}">
                <a16:creationId xmlns:a16="http://schemas.microsoft.com/office/drawing/2014/main" id="{A430ACF9-91A2-4FA3-8742-DB01FF48AFC9}"/>
              </a:ext>
            </a:extLst>
          </p:cNvPr>
          <p:cNvSpPr>
            <a:spLocks noGrp="1"/>
          </p:cNvSpPr>
          <p:nvPr>
            <p:ph sz="quarter" idx="26" hasCustomPrompt="1"/>
          </p:nvPr>
        </p:nvSpPr>
        <p:spPr>
          <a:xfrm>
            <a:off x="4492625"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1" name="Content Placeholder 26">
            <a:extLst>
              <a:ext uri="{FF2B5EF4-FFF2-40B4-BE49-F238E27FC236}">
                <a16:creationId xmlns:a16="http://schemas.microsoft.com/office/drawing/2014/main" id="{90DEFCC9-C314-4977-B51D-34C0D0E490F8}"/>
              </a:ext>
            </a:extLst>
          </p:cNvPr>
          <p:cNvSpPr>
            <a:spLocks noGrp="1"/>
          </p:cNvSpPr>
          <p:nvPr>
            <p:ph sz="quarter" idx="27" hasCustomPrompt="1"/>
          </p:nvPr>
        </p:nvSpPr>
        <p:spPr>
          <a:xfrm>
            <a:off x="4492625"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2" name="Content Placeholder 24">
            <a:extLst>
              <a:ext uri="{FF2B5EF4-FFF2-40B4-BE49-F238E27FC236}">
                <a16:creationId xmlns:a16="http://schemas.microsoft.com/office/drawing/2014/main" id="{0F64AD70-382D-4443-8AB4-2CB62DD9B4BB}"/>
              </a:ext>
            </a:extLst>
          </p:cNvPr>
          <p:cNvSpPr>
            <a:spLocks noGrp="1"/>
          </p:cNvSpPr>
          <p:nvPr>
            <p:ph sz="quarter" idx="28" hasCustomPrompt="1"/>
          </p:nvPr>
        </p:nvSpPr>
        <p:spPr>
          <a:xfrm>
            <a:off x="8429214"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3" name="Content Placeholder 26">
            <a:extLst>
              <a:ext uri="{FF2B5EF4-FFF2-40B4-BE49-F238E27FC236}">
                <a16:creationId xmlns:a16="http://schemas.microsoft.com/office/drawing/2014/main" id="{51596E9F-DADA-4AE0-9F59-3538DF60378F}"/>
              </a:ext>
            </a:extLst>
          </p:cNvPr>
          <p:cNvSpPr>
            <a:spLocks noGrp="1"/>
          </p:cNvSpPr>
          <p:nvPr>
            <p:ph sz="quarter" idx="29" hasCustomPrompt="1"/>
          </p:nvPr>
        </p:nvSpPr>
        <p:spPr>
          <a:xfrm>
            <a:off x="8429214"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7" name="Content Placeholder 46">
            <a:extLst>
              <a:ext uri="{FF2B5EF4-FFF2-40B4-BE49-F238E27FC236}">
                <a16:creationId xmlns:a16="http://schemas.microsoft.com/office/drawing/2014/main" id="{9945F0CA-9377-4B07-8C6F-0F8E0FE43845}"/>
              </a:ext>
            </a:extLst>
          </p:cNvPr>
          <p:cNvSpPr>
            <a:spLocks noGrp="1"/>
          </p:cNvSpPr>
          <p:nvPr>
            <p:ph sz="quarter" idx="30" hasCustomPrompt="1"/>
          </p:nvPr>
        </p:nvSpPr>
        <p:spPr>
          <a:xfrm>
            <a:off x="514349" y="1762817"/>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8" name="Content Placeholder 46">
            <a:extLst>
              <a:ext uri="{FF2B5EF4-FFF2-40B4-BE49-F238E27FC236}">
                <a16:creationId xmlns:a16="http://schemas.microsoft.com/office/drawing/2014/main" id="{6D49790D-ACFD-4D16-8972-20ECDC7DDF81}"/>
              </a:ext>
            </a:extLst>
          </p:cNvPr>
          <p:cNvSpPr>
            <a:spLocks noGrp="1"/>
          </p:cNvSpPr>
          <p:nvPr>
            <p:ph sz="quarter" idx="31" hasCustomPrompt="1"/>
          </p:nvPr>
        </p:nvSpPr>
        <p:spPr>
          <a:xfrm>
            <a:off x="4513637"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9" name="Content Placeholder 46">
            <a:extLst>
              <a:ext uri="{FF2B5EF4-FFF2-40B4-BE49-F238E27FC236}">
                <a16:creationId xmlns:a16="http://schemas.microsoft.com/office/drawing/2014/main" id="{A9ED726F-05C7-44B6-BBA8-4D55E1791680}"/>
              </a:ext>
            </a:extLst>
          </p:cNvPr>
          <p:cNvSpPr>
            <a:spLocks noGrp="1"/>
          </p:cNvSpPr>
          <p:nvPr>
            <p:ph sz="quarter" idx="32" hasCustomPrompt="1"/>
          </p:nvPr>
        </p:nvSpPr>
        <p:spPr>
          <a:xfrm>
            <a:off x="8418653"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0" name="Content Placeholder 46">
            <a:extLst>
              <a:ext uri="{FF2B5EF4-FFF2-40B4-BE49-F238E27FC236}">
                <a16:creationId xmlns:a16="http://schemas.microsoft.com/office/drawing/2014/main" id="{FC57499C-3E2E-41ED-8913-02072AF830C1}"/>
              </a:ext>
            </a:extLst>
          </p:cNvPr>
          <p:cNvSpPr>
            <a:spLocks noGrp="1"/>
          </p:cNvSpPr>
          <p:nvPr>
            <p:ph sz="quarter" idx="33" hasCustomPrompt="1"/>
          </p:nvPr>
        </p:nvSpPr>
        <p:spPr>
          <a:xfrm>
            <a:off x="514349"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1" name="Content Placeholder 46">
            <a:extLst>
              <a:ext uri="{FF2B5EF4-FFF2-40B4-BE49-F238E27FC236}">
                <a16:creationId xmlns:a16="http://schemas.microsoft.com/office/drawing/2014/main" id="{3CC0C92D-FF8D-4F3C-AECE-EFD7676D3FD3}"/>
              </a:ext>
            </a:extLst>
          </p:cNvPr>
          <p:cNvSpPr>
            <a:spLocks noGrp="1"/>
          </p:cNvSpPr>
          <p:nvPr>
            <p:ph sz="quarter" idx="34" hasCustomPrompt="1"/>
          </p:nvPr>
        </p:nvSpPr>
        <p:spPr>
          <a:xfrm>
            <a:off x="4492515"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2" name="Content Placeholder 46">
            <a:extLst>
              <a:ext uri="{FF2B5EF4-FFF2-40B4-BE49-F238E27FC236}">
                <a16:creationId xmlns:a16="http://schemas.microsoft.com/office/drawing/2014/main" id="{56159534-2A2C-4535-93AF-658700B15AA9}"/>
              </a:ext>
            </a:extLst>
          </p:cNvPr>
          <p:cNvSpPr>
            <a:spLocks noGrp="1"/>
          </p:cNvSpPr>
          <p:nvPr>
            <p:ph sz="quarter" idx="35" hasCustomPrompt="1"/>
          </p:nvPr>
        </p:nvSpPr>
        <p:spPr>
          <a:xfrm>
            <a:off x="8413624"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26" name="TextBox 25">
            <a:extLst>
              <a:ext uri="{FF2B5EF4-FFF2-40B4-BE49-F238E27FC236}">
                <a16:creationId xmlns:a16="http://schemas.microsoft.com/office/drawing/2014/main" id="{64616D10-A6FF-42E3-AA21-B803038AC4B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020630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rvices_Icons_Ungrid (9)">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3" name="Content Placeholder 24">
            <a:extLst>
              <a:ext uri="{FF2B5EF4-FFF2-40B4-BE49-F238E27FC236}">
                <a16:creationId xmlns:a16="http://schemas.microsoft.com/office/drawing/2014/main" id="{5BAC0845-03BD-4687-B45A-27B2F6235C66}"/>
              </a:ext>
            </a:extLst>
          </p:cNvPr>
          <p:cNvSpPr>
            <a:spLocks noGrp="1"/>
          </p:cNvSpPr>
          <p:nvPr>
            <p:ph sz="quarter" idx="41" hasCustomPrompt="1"/>
          </p:nvPr>
        </p:nvSpPr>
        <p:spPr>
          <a:xfrm>
            <a:off x="8620759" y="2381959"/>
            <a:ext cx="3015504" cy="84365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Case Management</a:t>
            </a:r>
            <a:endParaRPr lang="en-US" sz="1400" kern="1200">
              <a:solidFill>
                <a:schemeClr val="tx1"/>
              </a:solidFill>
              <a:latin typeface="+mn-lt"/>
              <a:ea typeface="+mn-ea"/>
              <a:cs typeface="+mn-cs"/>
            </a:endParaRPr>
          </a:p>
        </p:txBody>
      </p:sp>
      <p:sp>
        <p:nvSpPr>
          <p:cNvPr id="54" name="Content Placeholder 46">
            <a:extLst>
              <a:ext uri="{FF2B5EF4-FFF2-40B4-BE49-F238E27FC236}">
                <a16:creationId xmlns:a16="http://schemas.microsoft.com/office/drawing/2014/main" id="{4E3B96C8-8010-49A5-816A-20D07E796486}"/>
              </a:ext>
            </a:extLst>
          </p:cNvPr>
          <p:cNvSpPr>
            <a:spLocks noGrp="1"/>
          </p:cNvSpPr>
          <p:nvPr>
            <p:ph sz="quarter" idx="42" hasCustomPrompt="1"/>
          </p:nvPr>
        </p:nvSpPr>
        <p:spPr>
          <a:xfrm>
            <a:off x="8063070" y="2318899"/>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3" name="Content Placeholder 46">
            <a:extLst>
              <a:ext uri="{FF2B5EF4-FFF2-40B4-BE49-F238E27FC236}">
                <a16:creationId xmlns:a16="http://schemas.microsoft.com/office/drawing/2014/main" id="{B57A4D53-BFC4-4960-9488-3BFBF6C3CC9E}"/>
              </a:ext>
            </a:extLst>
          </p:cNvPr>
          <p:cNvSpPr>
            <a:spLocks noGrp="1"/>
          </p:cNvSpPr>
          <p:nvPr>
            <p:ph sz="quarter" idx="44" hasCustomPrompt="1"/>
          </p:nvPr>
        </p:nvSpPr>
        <p:spPr>
          <a:xfrm>
            <a:off x="8063067" y="3480286"/>
            <a:ext cx="557705" cy="564598"/>
          </a:xfrm>
        </p:spPr>
        <p:txBody>
          <a:bodyPr>
            <a:normAutofit/>
          </a:bodyPr>
          <a:lstStyle>
            <a:lvl1pPr marL="0" indent="0">
              <a:buFontTx/>
              <a:buNone/>
              <a:defRPr sz="1400"/>
            </a:lvl1pPr>
            <a:lvl5pPr marL="1828800" indent="0">
              <a:buNone/>
              <a:defRPr/>
            </a:lvl5pPr>
          </a:lstStyle>
          <a:p>
            <a:pPr lvl="0"/>
            <a:r>
              <a:rPr lang="en-US"/>
              <a:t>Icon</a:t>
            </a:r>
          </a:p>
        </p:txBody>
      </p:sp>
      <p:sp>
        <p:nvSpPr>
          <p:cNvPr id="74" name="Content Placeholder 24">
            <a:extLst>
              <a:ext uri="{FF2B5EF4-FFF2-40B4-BE49-F238E27FC236}">
                <a16:creationId xmlns:a16="http://schemas.microsoft.com/office/drawing/2014/main" id="{20E85D8D-06FA-464F-99D5-7929CB27969D}"/>
              </a:ext>
            </a:extLst>
          </p:cNvPr>
          <p:cNvSpPr>
            <a:spLocks noGrp="1"/>
          </p:cNvSpPr>
          <p:nvPr>
            <p:ph sz="quarter" idx="45" hasCustomPrompt="1"/>
          </p:nvPr>
        </p:nvSpPr>
        <p:spPr>
          <a:xfrm>
            <a:off x="8620760" y="4710970"/>
            <a:ext cx="3015503"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Staffing &amp; Recruiting</a:t>
            </a:r>
            <a:endParaRPr lang="en-US" sz="1400" kern="1200">
              <a:solidFill>
                <a:schemeClr val="tx1"/>
              </a:solidFill>
              <a:latin typeface="+mn-lt"/>
              <a:ea typeface="+mn-ea"/>
              <a:cs typeface="+mn-cs"/>
            </a:endParaRPr>
          </a:p>
        </p:txBody>
      </p:sp>
      <p:sp>
        <p:nvSpPr>
          <p:cNvPr id="75" name="Content Placeholder 46">
            <a:extLst>
              <a:ext uri="{FF2B5EF4-FFF2-40B4-BE49-F238E27FC236}">
                <a16:creationId xmlns:a16="http://schemas.microsoft.com/office/drawing/2014/main" id="{4A221D14-F4A7-4579-9CEF-75D9F985B265}"/>
              </a:ext>
            </a:extLst>
          </p:cNvPr>
          <p:cNvSpPr>
            <a:spLocks noGrp="1"/>
          </p:cNvSpPr>
          <p:nvPr>
            <p:ph sz="quarter" idx="46" hasCustomPrompt="1"/>
          </p:nvPr>
        </p:nvSpPr>
        <p:spPr>
          <a:xfrm>
            <a:off x="8063064" y="4675258"/>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8" name="Content Placeholder 24">
            <a:extLst>
              <a:ext uri="{FF2B5EF4-FFF2-40B4-BE49-F238E27FC236}">
                <a16:creationId xmlns:a16="http://schemas.microsoft.com/office/drawing/2014/main" id="{8B2C137B-3AD3-453B-8A13-59CDC20E2B22}"/>
              </a:ext>
            </a:extLst>
          </p:cNvPr>
          <p:cNvSpPr>
            <a:spLocks noGrp="1"/>
          </p:cNvSpPr>
          <p:nvPr>
            <p:ph sz="quarter" idx="47" hasCustomPrompt="1"/>
          </p:nvPr>
        </p:nvSpPr>
        <p:spPr>
          <a:xfrm>
            <a:off x="4787503" y="2381958"/>
            <a:ext cx="3015496"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Gig for Government</a:t>
            </a:r>
            <a:endParaRPr lang="en-US" sz="1400" kern="1200">
              <a:solidFill>
                <a:schemeClr val="tx1"/>
              </a:solidFill>
              <a:latin typeface="+mn-lt"/>
              <a:ea typeface="+mn-ea"/>
              <a:cs typeface="+mn-cs"/>
            </a:endParaRPr>
          </a:p>
        </p:txBody>
      </p:sp>
      <p:sp>
        <p:nvSpPr>
          <p:cNvPr id="79" name="Content Placeholder 46">
            <a:extLst>
              <a:ext uri="{FF2B5EF4-FFF2-40B4-BE49-F238E27FC236}">
                <a16:creationId xmlns:a16="http://schemas.microsoft.com/office/drawing/2014/main" id="{59E9B239-C439-4DA5-B150-64FB54442694}"/>
              </a:ext>
            </a:extLst>
          </p:cNvPr>
          <p:cNvSpPr>
            <a:spLocks noGrp="1"/>
          </p:cNvSpPr>
          <p:nvPr>
            <p:ph sz="quarter" idx="48" hasCustomPrompt="1"/>
          </p:nvPr>
        </p:nvSpPr>
        <p:spPr>
          <a:xfrm>
            <a:off x="4229804" y="2325137"/>
            <a:ext cx="557705" cy="554088"/>
          </a:xfrm>
        </p:spPr>
        <p:txBody>
          <a:bodyPr>
            <a:normAutofit/>
          </a:bodyPr>
          <a:lstStyle>
            <a:lvl1pPr marL="0" indent="0">
              <a:buFontTx/>
              <a:buNone/>
              <a:defRPr sz="1400"/>
            </a:lvl1pPr>
            <a:lvl5pPr marL="1828800" indent="0">
              <a:buNone/>
              <a:defRPr/>
            </a:lvl5pPr>
          </a:lstStyle>
          <a:p>
            <a:pPr lvl="0"/>
            <a:r>
              <a:rPr lang="en-US"/>
              <a:t>Icon</a:t>
            </a:r>
          </a:p>
        </p:txBody>
      </p:sp>
      <p:sp>
        <p:nvSpPr>
          <p:cNvPr id="80" name="Content Placeholder 24">
            <a:extLst>
              <a:ext uri="{FF2B5EF4-FFF2-40B4-BE49-F238E27FC236}">
                <a16:creationId xmlns:a16="http://schemas.microsoft.com/office/drawing/2014/main" id="{1048E86F-29B1-4CCA-ACF8-7EA04B0D3BCA}"/>
              </a:ext>
            </a:extLst>
          </p:cNvPr>
          <p:cNvSpPr>
            <a:spLocks noGrp="1"/>
          </p:cNvSpPr>
          <p:nvPr>
            <p:ph sz="quarter" idx="49" hasCustomPrompt="1"/>
          </p:nvPr>
        </p:nvSpPr>
        <p:spPr>
          <a:xfrm>
            <a:off x="4787498" y="3543346"/>
            <a:ext cx="3015501"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Electronic Visit Verification</a:t>
            </a:r>
            <a:endParaRPr lang="en-US" sz="1400" kern="1200">
              <a:solidFill>
                <a:schemeClr val="tx1"/>
              </a:solidFill>
              <a:latin typeface="+mn-lt"/>
              <a:ea typeface="+mn-ea"/>
              <a:cs typeface="+mn-cs"/>
            </a:endParaRPr>
          </a:p>
        </p:txBody>
      </p:sp>
      <p:sp>
        <p:nvSpPr>
          <p:cNvPr id="81" name="Content Placeholder 46">
            <a:extLst>
              <a:ext uri="{FF2B5EF4-FFF2-40B4-BE49-F238E27FC236}">
                <a16:creationId xmlns:a16="http://schemas.microsoft.com/office/drawing/2014/main" id="{11E29359-B930-4072-BA47-7FEE811BDB04}"/>
              </a:ext>
            </a:extLst>
          </p:cNvPr>
          <p:cNvSpPr>
            <a:spLocks noGrp="1"/>
          </p:cNvSpPr>
          <p:nvPr>
            <p:ph sz="quarter" idx="50" hasCustomPrompt="1"/>
          </p:nvPr>
        </p:nvSpPr>
        <p:spPr>
          <a:xfrm>
            <a:off x="4229801"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2" name="Content Placeholder 24">
            <a:extLst>
              <a:ext uri="{FF2B5EF4-FFF2-40B4-BE49-F238E27FC236}">
                <a16:creationId xmlns:a16="http://schemas.microsoft.com/office/drawing/2014/main" id="{423310AC-CA52-4698-A35B-F0229BA12187}"/>
              </a:ext>
            </a:extLst>
          </p:cNvPr>
          <p:cNvSpPr>
            <a:spLocks noGrp="1"/>
          </p:cNvSpPr>
          <p:nvPr>
            <p:ph sz="quarter" idx="51" hasCustomPrompt="1"/>
          </p:nvPr>
        </p:nvSpPr>
        <p:spPr>
          <a:xfrm>
            <a:off x="4787495" y="4710970"/>
            <a:ext cx="3015504"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Eligibility Solutions</a:t>
            </a:r>
            <a:endParaRPr lang="en-US" sz="1400" kern="1200">
              <a:solidFill>
                <a:schemeClr val="tx1"/>
              </a:solidFill>
              <a:latin typeface="+mn-lt"/>
              <a:ea typeface="+mn-ea"/>
              <a:cs typeface="+mn-cs"/>
            </a:endParaRPr>
          </a:p>
        </p:txBody>
      </p:sp>
      <p:sp>
        <p:nvSpPr>
          <p:cNvPr id="83" name="Content Placeholder 46">
            <a:extLst>
              <a:ext uri="{FF2B5EF4-FFF2-40B4-BE49-F238E27FC236}">
                <a16:creationId xmlns:a16="http://schemas.microsoft.com/office/drawing/2014/main" id="{B4F881D4-5AE0-429D-843C-63B9CEEA6F32}"/>
              </a:ext>
            </a:extLst>
          </p:cNvPr>
          <p:cNvSpPr>
            <a:spLocks noGrp="1"/>
          </p:cNvSpPr>
          <p:nvPr>
            <p:ph sz="quarter" idx="52" hasCustomPrompt="1"/>
          </p:nvPr>
        </p:nvSpPr>
        <p:spPr>
          <a:xfrm>
            <a:off x="4229798" y="4652183"/>
            <a:ext cx="557705" cy="581435"/>
          </a:xfrm>
        </p:spPr>
        <p:txBody>
          <a:bodyPr>
            <a:normAutofit/>
          </a:bodyPr>
          <a:lstStyle>
            <a:lvl1pPr marL="0" indent="0">
              <a:buFontTx/>
              <a:buNone/>
              <a:defRPr sz="1400"/>
            </a:lvl1pPr>
            <a:lvl5pPr marL="1828800" indent="0">
              <a:buNone/>
              <a:defRPr/>
            </a:lvl5pPr>
          </a:lstStyle>
          <a:p>
            <a:pPr lvl="0"/>
            <a:r>
              <a:rPr lang="en-US"/>
              <a:t>Icon</a:t>
            </a:r>
          </a:p>
        </p:txBody>
      </p:sp>
      <p:sp>
        <p:nvSpPr>
          <p:cNvPr id="84" name="Content Placeholder 24">
            <a:extLst>
              <a:ext uri="{FF2B5EF4-FFF2-40B4-BE49-F238E27FC236}">
                <a16:creationId xmlns:a16="http://schemas.microsoft.com/office/drawing/2014/main" id="{70FEAD8A-0BE0-45C2-A508-145856F07F99}"/>
              </a:ext>
            </a:extLst>
          </p:cNvPr>
          <p:cNvSpPr>
            <a:spLocks noGrp="1"/>
          </p:cNvSpPr>
          <p:nvPr>
            <p:ph sz="quarter" idx="53" hasCustomPrompt="1"/>
          </p:nvPr>
        </p:nvSpPr>
        <p:spPr>
          <a:xfrm>
            <a:off x="1124235" y="2373504"/>
            <a:ext cx="3030353" cy="852108"/>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MSP/VMS</a:t>
            </a:r>
            <a:endParaRPr lang="en-US" sz="1400" kern="1200">
              <a:solidFill>
                <a:schemeClr val="tx1"/>
              </a:solidFill>
              <a:latin typeface="+mn-lt"/>
              <a:ea typeface="+mn-ea"/>
              <a:cs typeface="+mn-cs"/>
            </a:endParaRPr>
          </a:p>
        </p:txBody>
      </p:sp>
      <p:sp>
        <p:nvSpPr>
          <p:cNvPr id="85" name="Content Placeholder 46">
            <a:extLst>
              <a:ext uri="{FF2B5EF4-FFF2-40B4-BE49-F238E27FC236}">
                <a16:creationId xmlns:a16="http://schemas.microsoft.com/office/drawing/2014/main" id="{CCD58C62-A229-4066-93C1-F83B80836A28}"/>
              </a:ext>
            </a:extLst>
          </p:cNvPr>
          <p:cNvSpPr>
            <a:spLocks noGrp="1"/>
          </p:cNvSpPr>
          <p:nvPr>
            <p:ph sz="quarter" idx="54" hasCustomPrompt="1"/>
          </p:nvPr>
        </p:nvSpPr>
        <p:spPr>
          <a:xfrm>
            <a:off x="556027" y="2304117"/>
            <a:ext cx="557705" cy="545884"/>
          </a:xfrm>
        </p:spPr>
        <p:txBody>
          <a:bodyPr>
            <a:normAutofit/>
          </a:bodyPr>
          <a:lstStyle>
            <a:lvl1pPr marL="0" indent="0">
              <a:buFontTx/>
              <a:buNone/>
              <a:defRPr sz="1400"/>
            </a:lvl1pPr>
            <a:lvl5pPr marL="1828800" indent="0">
              <a:buNone/>
              <a:defRPr/>
            </a:lvl5pPr>
          </a:lstStyle>
          <a:p>
            <a:pPr lvl="0"/>
            <a:r>
              <a:rPr lang="en-US"/>
              <a:t>Icon</a:t>
            </a:r>
          </a:p>
        </p:txBody>
      </p:sp>
      <p:sp>
        <p:nvSpPr>
          <p:cNvPr id="86" name="Content Placeholder 24">
            <a:extLst>
              <a:ext uri="{FF2B5EF4-FFF2-40B4-BE49-F238E27FC236}">
                <a16:creationId xmlns:a16="http://schemas.microsoft.com/office/drawing/2014/main" id="{7BA7271C-5DD6-4FED-AE7A-53366CEBBFD3}"/>
              </a:ext>
            </a:extLst>
          </p:cNvPr>
          <p:cNvSpPr>
            <a:spLocks noGrp="1"/>
          </p:cNvSpPr>
          <p:nvPr>
            <p:ph sz="quarter" idx="55" hasCustomPrompt="1"/>
          </p:nvPr>
        </p:nvSpPr>
        <p:spPr>
          <a:xfrm>
            <a:off x="1124231" y="3545401"/>
            <a:ext cx="3030353" cy="8436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Survey Management</a:t>
            </a:r>
            <a:endParaRPr lang="en-US" sz="1400" kern="1200">
              <a:solidFill>
                <a:schemeClr val="tx1"/>
              </a:solidFill>
              <a:latin typeface="+mn-lt"/>
              <a:ea typeface="+mn-ea"/>
              <a:cs typeface="+mn-cs"/>
            </a:endParaRPr>
          </a:p>
        </p:txBody>
      </p:sp>
      <p:sp>
        <p:nvSpPr>
          <p:cNvPr id="87" name="Content Placeholder 46">
            <a:extLst>
              <a:ext uri="{FF2B5EF4-FFF2-40B4-BE49-F238E27FC236}">
                <a16:creationId xmlns:a16="http://schemas.microsoft.com/office/drawing/2014/main" id="{520EECCA-71EC-496F-8149-A0DB44805D9B}"/>
              </a:ext>
            </a:extLst>
          </p:cNvPr>
          <p:cNvSpPr>
            <a:spLocks noGrp="1"/>
          </p:cNvSpPr>
          <p:nvPr>
            <p:ph sz="quarter" idx="56" hasCustomPrompt="1"/>
          </p:nvPr>
        </p:nvSpPr>
        <p:spPr>
          <a:xfrm>
            <a:off x="556024"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8" name="Content Placeholder 24">
            <a:extLst>
              <a:ext uri="{FF2B5EF4-FFF2-40B4-BE49-F238E27FC236}">
                <a16:creationId xmlns:a16="http://schemas.microsoft.com/office/drawing/2014/main" id="{5E480C58-B2B4-499A-93FB-A6D30C131344}"/>
              </a:ext>
            </a:extLst>
          </p:cNvPr>
          <p:cNvSpPr>
            <a:spLocks noGrp="1"/>
          </p:cNvSpPr>
          <p:nvPr>
            <p:ph sz="quarter" idx="57" hasCustomPrompt="1"/>
          </p:nvPr>
        </p:nvSpPr>
        <p:spPr>
          <a:xfrm>
            <a:off x="1124228" y="4706787"/>
            <a:ext cx="3030353"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Employer of Record</a:t>
            </a:r>
            <a:endParaRPr lang="en-US" sz="1400" kern="1200">
              <a:solidFill>
                <a:schemeClr val="tx1"/>
              </a:solidFill>
              <a:latin typeface="+mn-lt"/>
              <a:ea typeface="+mn-ea"/>
              <a:cs typeface="+mn-cs"/>
            </a:endParaRPr>
          </a:p>
        </p:txBody>
      </p:sp>
      <p:sp>
        <p:nvSpPr>
          <p:cNvPr id="89" name="Content Placeholder 46">
            <a:extLst>
              <a:ext uri="{FF2B5EF4-FFF2-40B4-BE49-F238E27FC236}">
                <a16:creationId xmlns:a16="http://schemas.microsoft.com/office/drawing/2014/main" id="{4572D0F3-8FF8-4E19-BAAA-9ED1EC3DF1E2}"/>
              </a:ext>
            </a:extLst>
          </p:cNvPr>
          <p:cNvSpPr>
            <a:spLocks noGrp="1"/>
          </p:cNvSpPr>
          <p:nvPr>
            <p:ph sz="quarter" idx="58" hasCustomPrompt="1"/>
          </p:nvPr>
        </p:nvSpPr>
        <p:spPr>
          <a:xfrm>
            <a:off x="556021" y="4670986"/>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92" name="Content Placeholder 24">
            <a:extLst>
              <a:ext uri="{FF2B5EF4-FFF2-40B4-BE49-F238E27FC236}">
                <a16:creationId xmlns:a16="http://schemas.microsoft.com/office/drawing/2014/main" id="{C7A22A41-44D1-4ECD-A318-98D5A7B89945}"/>
              </a:ext>
            </a:extLst>
          </p:cNvPr>
          <p:cNvSpPr>
            <a:spLocks noGrp="1"/>
          </p:cNvSpPr>
          <p:nvPr>
            <p:ph sz="quarter" idx="59" hasCustomPrompt="1"/>
          </p:nvPr>
        </p:nvSpPr>
        <p:spPr>
          <a:xfrm>
            <a:off x="8631268" y="3544982"/>
            <a:ext cx="3401237" cy="84201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Workforce Technology</a:t>
            </a:r>
            <a:endParaRPr lang="en-US" sz="1400" kern="1200">
              <a:solidFill>
                <a:schemeClr val="tx1"/>
              </a:solidFill>
              <a:latin typeface="+mn-lt"/>
              <a:ea typeface="+mn-ea"/>
              <a:cs typeface="+mn-cs"/>
            </a:endParaRPr>
          </a:p>
        </p:txBody>
      </p:sp>
      <p:sp>
        <p:nvSpPr>
          <p:cNvPr id="25" name="TextBox 24">
            <a:extLst>
              <a:ext uri="{FF2B5EF4-FFF2-40B4-BE49-F238E27FC236}">
                <a16:creationId xmlns:a16="http://schemas.microsoft.com/office/drawing/2014/main" id="{699D7338-89D2-42BA-8513-19DC8C51908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48857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2" name="TextBox 11">
            <a:extLst>
              <a:ext uri="{FF2B5EF4-FFF2-40B4-BE49-F238E27FC236}">
                <a16:creationId xmlns:a16="http://schemas.microsoft.com/office/drawing/2014/main" id="{16D9FF00-0183-4FE6-8B82-6A98DEB4EEC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056693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 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4" name="TextBox 33">
            <a:extLst>
              <a:ext uri="{FF2B5EF4-FFF2-40B4-BE49-F238E27FC236}">
                <a16:creationId xmlns:a16="http://schemas.microsoft.com/office/drawing/2014/main" id="{45254FF4-733B-4029-84B4-EB38EF6F19B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560832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449242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 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1" name="TextBox 30">
            <a:extLst>
              <a:ext uri="{FF2B5EF4-FFF2-40B4-BE49-F238E27FC236}">
                <a16:creationId xmlns:a16="http://schemas.microsoft.com/office/drawing/2014/main" id="{E85200CD-8F9C-4A06-88B5-AF473C84102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51737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48356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 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TextBox 24">
            <a:extLst>
              <a:ext uri="{FF2B5EF4-FFF2-40B4-BE49-F238E27FC236}">
                <a16:creationId xmlns:a16="http://schemas.microsoft.com/office/drawing/2014/main" id="{0AE16918-D0A2-42E5-8EBB-88131AF400D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957497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225017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 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0" name="TextBox 19">
            <a:extLst>
              <a:ext uri="{FF2B5EF4-FFF2-40B4-BE49-F238E27FC236}">
                <a16:creationId xmlns:a16="http://schemas.microsoft.com/office/drawing/2014/main" id="{22285436-C921-45ED-9F66-186D52560B1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55473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193513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 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TextBox 15">
            <a:extLst>
              <a:ext uri="{FF2B5EF4-FFF2-40B4-BE49-F238E27FC236}">
                <a16:creationId xmlns:a16="http://schemas.microsoft.com/office/drawing/2014/main" id="{C1CB0061-7F9E-449B-ABFD-8DE186DBC04B}"/>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106640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aragraph with 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DFAEBD-5B05-426D-96CE-4551128ECE9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78E07A3-1F8D-4676-AA4D-661D12EADBD4}" type="datetime1">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599096"/>
            <a:ext cx="5610225" cy="5646738"/>
          </a:xfrm>
        </p:spPr>
        <p:txBody>
          <a:bodyPr/>
          <a:lstStyle>
            <a:lvl1pPr marL="0" indent="0">
              <a:buNone/>
              <a:defRPr/>
            </a:lvl1pPr>
          </a:lstStyle>
          <a:p>
            <a:endParaRPr lang="en-US"/>
          </a:p>
        </p:txBody>
      </p:sp>
      <p:sp>
        <p:nvSpPr>
          <p:cNvPr id="4" name="Text Placeholder 3"/>
          <p:cNvSpPr>
            <a:spLocks noGrp="1"/>
          </p:cNvSpPr>
          <p:nvPr>
            <p:ph type="body" sz="quarter" idx="17" hasCustomPrompt="1"/>
          </p:nvPr>
        </p:nvSpPr>
        <p:spPr>
          <a:xfrm>
            <a:off x="5905789" y="1700211"/>
            <a:ext cx="5700853" cy="4451351"/>
          </a:xfrm>
        </p:spPr>
        <p:txBody>
          <a:bodyPr>
            <a:normAutofit/>
          </a:bodyPr>
          <a:lstStyle>
            <a:lvl1pPr marL="0" indent="0" algn="just">
              <a:buNone/>
              <a:defRPr sz="1800"/>
            </a:lvl1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 </a:t>
            </a:r>
            <a:r>
              <a:rPr lang="en-US" sz="1800" err="1"/>
              <a:t>Duis</a:t>
            </a:r>
            <a:r>
              <a:rPr lang="en-US" sz="1800"/>
              <a:t> </a:t>
            </a:r>
            <a:r>
              <a:rPr lang="en-US" sz="1800" err="1"/>
              <a:t>aute</a:t>
            </a:r>
            <a:r>
              <a:rPr lang="en-US" sz="1800"/>
              <a:t> </a:t>
            </a:r>
            <a:r>
              <a:rPr lang="en-US" sz="1800" err="1"/>
              <a:t>irure</a:t>
            </a:r>
            <a:r>
              <a:rPr lang="en-US" sz="1800"/>
              <a:t> dolor in </a:t>
            </a:r>
            <a:r>
              <a:rPr lang="en-US" sz="1800" err="1"/>
              <a:t>reprehenderit</a:t>
            </a:r>
            <a:r>
              <a:rPr lang="en-US" sz="1800"/>
              <a:t> in </a:t>
            </a:r>
            <a:r>
              <a:rPr lang="en-US" sz="1800" err="1"/>
              <a:t>voluptate</a:t>
            </a:r>
            <a:r>
              <a:rPr lang="en-US" sz="1800"/>
              <a:t> </a:t>
            </a:r>
            <a:r>
              <a:rPr lang="en-US" sz="1800" err="1"/>
              <a:t>velit</a:t>
            </a:r>
            <a:r>
              <a:rPr lang="en-US" sz="1800"/>
              <a:t> </a:t>
            </a:r>
            <a:r>
              <a:rPr lang="en-US" sz="1800" err="1"/>
              <a:t>esse</a:t>
            </a:r>
            <a:r>
              <a:rPr lang="en-US" sz="1800"/>
              <a:t> </a:t>
            </a:r>
            <a:r>
              <a:rPr lang="en-US" sz="1800" err="1"/>
              <a:t>cillum</a:t>
            </a:r>
            <a:r>
              <a:rPr lang="en-US" sz="1800"/>
              <a:t> </a:t>
            </a:r>
            <a:r>
              <a:rPr lang="en-US" sz="1800" err="1"/>
              <a:t>dolore</a:t>
            </a:r>
            <a:r>
              <a:rPr lang="en-US" sz="1800"/>
              <a:t> </a:t>
            </a:r>
            <a:r>
              <a:rPr lang="en-US" sz="1800" err="1"/>
              <a:t>eu</a:t>
            </a:r>
            <a:r>
              <a:rPr lang="en-US" sz="1800"/>
              <a:t> </a:t>
            </a:r>
            <a:r>
              <a:rPr lang="en-US" sz="1800" err="1"/>
              <a:t>fugiat</a:t>
            </a:r>
            <a:r>
              <a:rPr lang="en-US" sz="1800"/>
              <a:t> </a:t>
            </a:r>
            <a:r>
              <a:rPr lang="en-US" sz="1800" err="1"/>
              <a:t>nulla</a:t>
            </a:r>
            <a:r>
              <a:rPr lang="en-US" sz="1800"/>
              <a:t> </a:t>
            </a:r>
            <a:r>
              <a:rPr lang="en-US" sz="1800" err="1"/>
              <a:t>pariatur</a:t>
            </a:r>
            <a:r>
              <a:rPr lang="en-US" sz="1800"/>
              <a:t>. </a:t>
            </a:r>
            <a:r>
              <a:rPr lang="en-US" sz="1800" err="1"/>
              <a:t>Excepteur</a:t>
            </a:r>
            <a:r>
              <a:rPr lang="en-US" sz="1800"/>
              <a:t> </a:t>
            </a:r>
            <a:r>
              <a:rPr lang="en-US" sz="1800" err="1"/>
              <a:t>sint</a:t>
            </a:r>
            <a:r>
              <a:rPr lang="en-US" sz="1800"/>
              <a:t> </a:t>
            </a:r>
            <a:r>
              <a:rPr lang="en-US" sz="1800" err="1"/>
              <a:t>occaecat</a:t>
            </a:r>
            <a:r>
              <a:rPr lang="en-US" sz="1800"/>
              <a:t> </a:t>
            </a:r>
            <a:r>
              <a:rPr lang="en-US" sz="1800" err="1"/>
              <a:t>cupidatat</a:t>
            </a:r>
            <a:r>
              <a:rPr lang="en-US" sz="1800"/>
              <a:t> non </a:t>
            </a:r>
            <a:r>
              <a:rPr lang="en-US" sz="1800" err="1"/>
              <a:t>proident</a:t>
            </a:r>
            <a:r>
              <a:rPr lang="en-US" sz="1800"/>
              <a:t>, </a:t>
            </a:r>
            <a:r>
              <a:rPr lang="en-US" sz="1800" err="1"/>
              <a:t>sunt</a:t>
            </a:r>
            <a:r>
              <a:rPr lang="en-US" sz="1800"/>
              <a:t> in culpa qui </a:t>
            </a:r>
            <a:r>
              <a:rPr lang="en-US" sz="1800" err="1"/>
              <a:t>officia</a:t>
            </a:r>
            <a:r>
              <a:rPr lang="en-US" sz="1800"/>
              <a:t> </a:t>
            </a:r>
            <a:r>
              <a:rPr lang="en-US" sz="1800" err="1"/>
              <a:t>deserunt</a:t>
            </a:r>
            <a:r>
              <a:rPr lang="en-US" sz="1800"/>
              <a:t> </a:t>
            </a:r>
            <a:r>
              <a:rPr lang="en-US" sz="1800" err="1"/>
              <a:t>mollit</a:t>
            </a:r>
            <a:r>
              <a:rPr lang="en-US" sz="1800"/>
              <a:t> </a:t>
            </a:r>
            <a:r>
              <a:rPr lang="en-US" sz="1800" err="1"/>
              <a:t>anim</a:t>
            </a:r>
            <a:r>
              <a:rPr lang="en-US" sz="1800"/>
              <a:t> id </a:t>
            </a:r>
            <a:r>
              <a:rPr lang="en-US" sz="1800" err="1"/>
              <a:t>est</a:t>
            </a:r>
            <a:r>
              <a:rPr lang="en-US" sz="1800"/>
              <a:t> </a:t>
            </a:r>
            <a:r>
              <a:rPr lang="en-US" sz="1800" err="1"/>
              <a:t>laborum</a:t>
            </a:r>
            <a:endParaRPr lang="en-US"/>
          </a:p>
        </p:txBody>
      </p:sp>
      <p:sp>
        <p:nvSpPr>
          <p:cNvPr id="11" name="Content Placeholder 6">
            <a:extLst>
              <a:ext uri="{FF2B5EF4-FFF2-40B4-BE49-F238E27FC236}">
                <a16:creationId xmlns:a16="http://schemas.microsoft.com/office/drawing/2014/main" id="{E1EB3829-6929-4DC8-A805-5C949690B361}"/>
              </a:ext>
            </a:extLst>
          </p:cNvPr>
          <p:cNvSpPr>
            <a:spLocks noGrp="1"/>
          </p:cNvSpPr>
          <p:nvPr>
            <p:ph sz="quarter" idx="13" hasCustomPrompt="1"/>
          </p:nvPr>
        </p:nvSpPr>
        <p:spPr>
          <a:xfrm>
            <a:off x="5876056" y="504826"/>
            <a:ext cx="5730586" cy="571500"/>
          </a:xfrm>
        </p:spPr>
        <p:txBody>
          <a:bodyPr>
            <a:noAutofit/>
          </a:bodyPr>
          <a:lstStyle>
            <a:lvl1pPr marL="0" indent="0" algn="ctr">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79F07D2-BD36-49FD-A280-D542CBE3C9C3}"/>
              </a:ext>
            </a:extLst>
          </p:cNvPr>
          <p:cNvSpPr>
            <a:spLocks noGrp="1"/>
          </p:cNvSpPr>
          <p:nvPr>
            <p:ph type="body" sz="quarter" idx="18" hasCustomPrompt="1"/>
          </p:nvPr>
        </p:nvSpPr>
        <p:spPr>
          <a:xfrm>
            <a:off x="5876056" y="1000125"/>
            <a:ext cx="5730586" cy="495300"/>
          </a:xfrm>
        </p:spPr>
        <p:txBody>
          <a:bodyPr>
            <a:normAutofit/>
          </a:bodyPr>
          <a:lstStyle>
            <a:lvl1pPr marL="0" indent="0" algn="ctr">
              <a:buNone/>
              <a:defRPr sz="1800" b="1" baseline="0">
                <a:solidFill>
                  <a:srgbClr val="5098D1"/>
                </a:solidFill>
              </a:defRPr>
            </a:lvl1pPr>
          </a:lstStyle>
          <a:p>
            <a:pPr lvl="0"/>
            <a:r>
              <a:rPr lang="en-US"/>
              <a:t>Subtitle</a:t>
            </a:r>
          </a:p>
        </p:txBody>
      </p:sp>
      <p:sp>
        <p:nvSpPr>
          <p:cNvPr id="15" name="Slide Number Placeholder 24">
            <a:extLst>
              <a:ext uri="{FF2B5EF4-FFF2-40B4-BE49-F238E27FC236}">
                <a16:creationId xmlns:a16="http://schemas.microsoft.com/office/drawing/2014/main" id="{5D12A053-2EC1-4359-AE1E-AA0887E59467}"/>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C3EBCB2-149E-4D1E-ABB3-D3D697D7F33A}" type="slidenum">
              <a:rPr lang="en-US" smtClean="0"/>
              <a:pPr/>
              <a:t>‹#›</a:t>
            </a:fld>
            <a:endParaRPr lang="en-US"/>
          </a:p>
        </p:txBody>
      </p:sp>
      <p:pic>
        <p:nvPicPr>
          <p:cNvPr id="18" name="Picture 17">
            <a:extLst>
              <a:ext uri="{FF2B5EF4-FFF2-40B4-BE49-F238E27FC236}">
                <a16:creationId xmlns:a16="http://schemas.microsoft.com/office/drawing/2014/main" id="{D841A1B2-B4EF-477F-B3F3-B2FD736124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97264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White Transition, right tex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Transition Slide</a:t>
            </a:r>
          </a:p>
        </p:txBody>
      </p:sp>
    </p:spTree>
    <p:extLst>
      <p:ext uri="{BB962C8B-B14F-4D97-AF65-F5344CB8AC3E}">
        <p14:creationId xmlns:p14="http://schemas.microsoft.com/office/powerpoint/2010/main" val="136755938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har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24DCFA-532C-43F7-A6D6-B0FB95DF2C3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Slide Number Placeholder 24">
            <a:extLst>
              <a:ext uri="{FF2B5EF4-FFF2-40B4-BE49-F238E27FC236}">
                <a16:creationId xmlns:a16="http://schemas.microsoft.com/office/drawing/2014/main" id="{F07E3E3B-CC99-4BB7-B364-BD4C06C1310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776CAC5-6C0F-4270-8F2F-B78709EE4AE1}" type="slidenum">
              <a:rPr lang="en-US" smtClean="0"/>
              <a:pPr/>
              <a:t>‹#›</a:t>
            </a:fld>
            <a:endParaRPr lang="en-US"/>
          </a:p>
        </p:txBody>
      </p:sp>
      <p:pic>
        <p:nvPicPr>
          <p:cNvPr id="13" name="Picture 12">
            <a:extLst>
              <a:ext uri="{FF2B5EF4-FFF2-40B4-BE49-F238E27FC236}">
                <a16:creationId xmlns:a16="http://schemas.microsoft.com/office/drawing/2014/main" id="{AD97AC9C-75F3-43B6-BEDA-179AEA8EA2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054178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84C458-84A8-4E78-AB7E-4DC2C14FE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11"/>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DA4197AF-956D-4543-A97F-5528A1593DE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B8CCCBE-4903-4676-A924-82C9EF44B3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spTree>
    <p:extLst>
      <p:ext uri="{BB962C8B-B14F-4D97-AF65-F5344CB8AC3E}">
        <p14:creationId xmlns:p14="http://schemas.microsoft.com/office/powerpoint/2010/main" val="2683209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Slide w/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DDCED1-4733-447B-94AC-B6731C3D8A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6" t="20131" r="22031" b="14897"/>
          <a:stretch/>
        </p:blipFill>
        <p:spPr>
          <a:xfrm>
            <a:off x="2" y="0"/>
            <a:ext cx="12191996" cy="6858000"/>
          </a:xfrm>
          <a:prstGeom prst="rect">
            <a:avLst/>
          </a:prstGeom>
        </p:spPr>
      </p:pic>
      <p:sp>
        <p:nvSpPr>
          <p:cNvPr id="13" name="Rectangle 12">
            <a:extLst>
              <a:ext uri="{FF2B5EF4-FFF2-40B4-BE49-F238E27FC236}">
                <a16:creationId xmlns:a16="http://schemas.microsoft.com/office/drawing/2014/main" id="{DC5737BD-F6CF-4A18-BE4F-612F94C1C92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pic>
        <p:nvPicPr>
          <p:cNvPr id="10" name="Picture 9">
            <a:extLst>
              <a:ext uri="{FF2B5EF4-FFF2-40B4-BE49-F238E27FC236}">
                <a16:creationId xmlns:a16="http://schemas.microsoft.com/office/drawing/2014/main" id="{102C4BCD-DEF6-4FF0-99E3-492B2DDF34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7" name="Content Placeholder 2">
            <a:extLst>
              <a:ext uri="{FF2B5EF4-FFF2-40B4-BE49-F238E27FC236}">
                <a16:creationId xmlns:a16="http://schemas.microsoft.com/office/drawing/2014/main" id="{EB630E9B-3DF5-46B1-A10F-F0FC087F8444}"/>
              </a:ext>
            </a:extLst>
          </p:cNvPr>
          <p:cNvSpPr>
            <a:spLocks noGrp="1"/>
          </p:cNvSpPr>
          <p:nvPr>
            <p:ph idx="19"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Lightbulb Header Here</a:t>
            </a:r>
          </a:p>
        </p:txBody>
      </p:sp>
    </p:spTree>
    <p:extLst>
      <p:ext uri="{BB962C8B-B14F-4D97-AF65-F5344CB8AC3E}">
        <p14:creationId xmlns:p14="http://schemas.microsoft.com/office/powerpoint/2010/main" val="2123763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cess or Additional Insig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Tree>
    <p:extLst>
      <p:ext uri="{BB962C8B-B14F-4D97-AF65-F5344CB8AC3E}">
        <p14:creationId xmlns:p14="http://schemas.microsoft.com/office/powerpoint/2010/main" val="1827386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cess or Additional Insights (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
        <p:nvSpPr>
          <p:cNvPr id="22" name="TextBox 21">
            <a:extLst>
              <a:ext uri="{FF2B5EF4-FFF2-40B4-BE49-F238E27FC236}">
                <a16:creationId xmlns:a16="http://schemas.microsoft.com/office/drawing/2014/main" id="{2A48ED3D-9381-4794-9BD3-AD6E7D03CF6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344955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Thank You ">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58721"/>
                </a:solidFill>
              </a:rPr>
              <a:t>Thank you.</a:t>
            </a:r>
          </a:p>
          <a:p>
            <a:endParaRPr lang="en-US"/>
          </a:p>
        </p:txBody>
      </p:sp>
    </p:spTree>
    <p:extLst>
      <p:ext uri="{BB962C8B-B14F-4D97-AF65-F5344CB8AC3E}">
        <p14:creationId xmlns:p14="http://schemas.microsoft.com/office/powerpoint/2010/main" val="340916901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ange end slide - ks2018">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2018</a:t>
            </a:r>
          </a:p>
        </p:txBody>
      </p:sp>
    </p:spTree>
    <p:extLst>
      <p:ext uri="{BB962C8B-B14F-4D97-AF65-F5344CB8AC3E}">
        <p14:creationId xmlns:p14="http://schemas.microsoft.com/office/powerpoint/2010/main" val="1892316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ange end slide - ks2019">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2019</a:t>
            </a:r>
          </a:p>
        </p:txBody>
      </p:sp>
    </p:spTree>
    <p:extLst>
      <p:ext uri="{BB962C8B-B14F-4D97-AF65-F5344CB8AC3E}">
        <p14:creationId xmlns:p14="http://schemas.microsoft.com/office/powerpoint/2010/main" val="513445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range end slide - ks2020">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2020</a:t>
            </a:r>
          </a:p>
        </p:txBody>
      </p:sp>
    </p:spTree>
    <p:extLst>
      <p:ext uri="{BB962C8B-B14F-4D97-AF65-F5344CB8AC3E}">
        <p14:creationId xmlns:p14="http://schemas.microsoft.com/office/powerpoint/2010/main" val="885591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range end slide - ks2021">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2021</a:t>
            </a:r>
          </a:p>
        </p:txBody>
      </p:sp>
    </p:spTree>
    <p:extLst>
      <p:ext uri="{BB962C8B-B14F-4D97-AF65-F5344CB8AC3E}">
        <p14:creationId xmlns:p14="http://schemas.microsoft.com/office/powerpoint/2010/main" val="1027033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 Preheader, Header, Description, Center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0F1FA407-E7CC-4790-91C4-269DB6AC446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219126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range end slide - ks2022">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2022</a:t>
            </a:r>
          </a:p>
        </p:txBody>
      </p:sp>
    </p:spTree>
    <p:extLst>
      <p:ext uri="{BB962C8B-B14F-4D97-AF65-F5344CB8AC3E}">
        <p14:creationId xmlns:p14="http://schemas.microsoft.com/office/powerpoint/2010/main" val="1096989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ite end slide - ks2018">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2018</a:t>
            </a:r>
          </a:p>
        </p:txBody>
      </p:sp>
    </p:spTree>
    <p:extLst>
      <p:ext uri="{BB962C8B-B14F-4D97-AF65-F5344CB8AC3E}">
        <p14:creationId xmlns:p14="http://schemas.microsoft.com/office/powerpoint/2010/main" val="408226992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end slide - ks2019">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2019</a:t>
            </a:r>
          </a:p>
        </p:txBody>
      </p:sp>
    </p:spTree>
    <p:extLst>
      <p:ext uri="{BB962C8B-B14F-4D97-AF65-F5344CB8AC3E}">
        <p14:creationId xmlns:p14="http://schemas.microsoft.com/office/powerpoint/2010/main" val="46009504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end slide - ks2020">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2020</a:t>
            </a:r>
          </a:p>
        </p:txBody>
      </p:sp>
    </p:spTree>
    <p:extLst>
      <p:ext uri="{BB962C8B-B14F-4D97-AF65-F5344CB8AC3E}">
        <p14:creationId xmlns:p14="http://schemas.microsoft.com/office/powerpoint/2010/main" val="328869087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end slide - ks2021">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2021</a:t>
            </a:r>
          </a:p>
        </p:txBody>
      </p:sp>
    </p:spTree>
    <p:extLst>
      <p:ext uri="{BB962C8B-B14F-4D97-AF65-F5344CB8AC3E}">
        <p14:creationId xmlns:p14="http://schemas.microsoft.com/office/powerpoint/2010/main" val="429197823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end slide - ks2022">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2022</a:t>
            </a:r>
          </a:p>
        </p:txBody>
      </p:sp>
    </p:spTree>
    <p:extLst>
      <p:ext uri="{BB962C8B-B14F-4D97-AF65-F5344CB8AC3E}">
        <p14:creationId xmlns:p14="http://schemas.microsoft.com/office/powerpoint/2010/main" val="405137300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Orange Thank You ">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bg1"/>
                </a:solidFill>
              </a:rPr>
              <a:t>Thank you.</a:t>
            </a:r>
          </a:p>
          <a:p>
            <a:endParaRPr lang="en-US"/>
          </a:p>
        </p:txBody>
      </p:sp>
    </p:spTree>
    <p:extLst>
      <p:ext uri="{BB962C8B-B14F-4D97-AF65-F5344CB8AC3E}">
        <p14:creationId xmlns:p14="http://schemas.microsoft.com/office/powerpoint/2010/main" val="2204265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Orange Transition, right text">
    <p:bg>
      <p:bgPr>
        <a:solidFill>
          <a:srgbClr val="F5872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chemeClr val="bg1"/>
                </a:solidFill>
              </a:defRPr>
            </a:lvl1pPr>
            <a:lvl2pPr marL="457200" indent="0">
              <a:buNone/>
              <a:defRPr/>
            </a:lvl2pPr>
          </a:lstStyle>
          <a:p>
            <a:pPr lvl="0"/>
            <a:r>
              <a:rPr lang="en-US"/>
              <a:t>Transition Title</a:t>
            </a:r>
          </a:p>
        </p:txBody>
      </p:sp>
      <p:sp>
        <p:nvSpPr>
          <p:cNvPr id="4" name="Date Placeholder 3"/>
          <p:cNvSpPr>
            <a:spLocks noGrp="1"/>
          </p:cNvSpPr>
          <p:nvPr>
            <p:ph type="dt" sz="half" idx="10"/>
          </p:nvPr>
        </p:nvSpPr>
        <p:spPr/>
        <p:txBody>
          <a:bodyPr/>
          <a:lstStyle/>
          <a:p>
            <a:fld id="{99CB2C38-480D-4940-9A30-22C64CE2EFC3}" type="datetime1">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58721"/>
                </a:solidFill>
              </a:defRPr>
            </a:lvl1pPr>
          </a:lstStyle>
          <a:p>
            <a:fld id="{CE6908F3-CA0E-49E9-9E3E-9807D3EF8EB0}" type="slidenum">
              <a:rPr lang="en-US" smtClean="0"/>
              <a:pPr/>
              <a:t>‹#›</a:t>
            </a:fld>
            <a:endParaRPr lang="en-US"/>
          </a:p>
        </p:txBody>
      </p:sp>
    </p:spTree>
    <p:extLst>
      <p:ext uri="{BB962C8B-B14F-4D97-AF65-F5344CB8AC3E}">
        <p14:creationId xmlns:p14="http://schemas.microsoft.com/office/powerpoint/2010/main" val="3843229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Tree>
    <p:extLst>
      <p:ext uri="{BB962C8B-B14F-4D97-AF65-F5344CB8AC3E}">
        <p14:creationId xmlns:p14="http://schemas.microsoft.com/office/powerpoint/2010/main" val="4144385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C)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
        <p:nvSpPr>
          <p:cNvPr id="2" name="TextBox 1">
            <a:extLst>
              <a:ext uri="{FF2B5EF4-FFF2-40B4-BE49-F238E27FC236}">
                <a16:creationId xmlns:a16="http://schemas.microsoft.com/office/drawing/2014/main" id="{1C1E9F4C-DC02-4F12-8B21-B2B3395C11A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579710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liefs Condens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39321"/>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Tree>
    <p:extLst>
      <p:ext uri="{BB962C8B-B14F-4D97-AF65-F5344CB8AC3E}">
        <p14:creationId xmlns:p14="http://schemas.microsoft.com/office/powerpoint/2010/main" val="3169196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23" name="Date Placeholder 22">
            <a:extLst>
              <a:ext uri="{FF2B5EF4-FFF2-40B4-BE49-F238E27FC236}">
                <a16:creationId xmlns:a16="http://schemas.microsoft.com/office/drawing/2014/main" id="{B0DA9491-B526-4F8A-AFBB-B6E7EA6E1ABE}"/>
              </a:ext>
            </a:extLst>
          </p:cNvPr>
          <p:cNvSpPr>
            <a:spLocks noGrp="1"/>
          </p:cNvSpPr>
          <p:nvPr>
            <p:ph type="dt" sz="half" idx="14"/>
          </p:nvPr>
        </p:nvSpPr>
        <p:spPr/>
        <p:txBody>
          <a:bodyPr/>
          <a:lstStyle/>
          <a:p>
            <a:fld id="{59584EC1-5235-4250-8E9D-344253B41424}" type="datetime1">
              <a:rPr lang="en-US" smtClean="0"/>
              <a:t>5/21/2024</a:t>
            </a:fld>
            <a:endParaRPr lang="en-US"/>
          </a:p>
        </p:txBody>
      </p:sp>
      <p:sp>
        <p:nvSpPr>
          <p:cNvPr id="24" name="Footer Placeholder 23">
            <a:extLst>
              <a:ext uri="{FF2B5EF4-FFF2-40B4-BE49-F238E27FC236}">
                <a16:creationId xmlns:a16="http://schemas.microsoft.com/office/drawing/2014/main" id="{C905758C-D77B-45C3-9070-CBDA36CBA2D0}"/>
              </a:ext>
            </a:extLst>
          </p:cNvPr>
          <p:cNvSpPr>
            <a:spLocks noGrp="1"/>
          </p:cNvSpPr>
          <p:nvPr>
            <p:ph type="ftr" sz="quarter" idx="15"/>
          </p:nvPr>
        </p:nvSpPr>
        <p:spPr/>
        <p:txBody>
          <a:bodyPr/>
          <a:lstStyle/>
          <a:p>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23212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s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2" name="TextBox 11">
            <a:extLst>
              <a:ext uri="{FF2B5EF4-FFF2-40B4-BE49-F238E27FC236}">
                <a16:creationId xmlns:a16="http://schemas.microsoft.com/office/drawing/2014/main" id="{16D9FF00-0183-4FE6-8B82-6A98DEB4EEC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681818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Orange Transition, right text">
    <p:bg>
      <p:bgPr>
        <a:solidFill>
          <a:srgbClr val="F5872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chemeClr val="bg1"/>
                </a:solidFill>
              </a:defRPr>
            </a:lvl1pPr>
            <a:lvl2pPr marL="457200" indent="0">
              <a:buNone/>
              <a:defRPr/>
            </a:lvl2pPr>
          </a:lstStyle>
          <a:p>
            <a:pPr lvl="0"/>
            <a:r>
              <a:rPr lang="en-US"/>
              <a:t>Transition Title</a:t>
            </a:r>
          </a:p>
        </p:txBody>
      </p:sp>
      <p:sp>
        <p:nvSpPr>
          <p:cNvPr id="4" name="Date Placeholder 3"/>
          <p:cNvSpPr>
            <a:spLocks noGrp="1"/>
          </p:cNvSpPr>
          <p:nvPr>
            <p:ph type="dt" sz="half" idx="10"/>
          </p:nvPr>
        </p:nvSpPr>
        <p:spPr/>
        <p:txBody>
          <a:bodyPr/>
          <a:lstStyle/>
          <a:p>
            <a:fld id="{99CB2C38-480D-4940-9A30-22C64CE2EFC3}" type="datetime1">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58721"/>
                </a:solidFill>
              </a:defRPr>
            </a:lvl1pPr>
          </a:lstStyle>
          <a:p>
            <a:fld id="{CE6908F3-CA0E-49E9-9E3E-9807D3EF8EB0}" type="slidenum">
              <a:rPr lang="en-US" smtClean="0"/>
              <a:pPr/>
              <a:t>‹#›</a:t>
            </a:fld>
            <a:endParaRPr lang="en-US"/>
          </a:p>
        </p:txBody>
      </p:sp>
    </p:spTree>
    <p:extLst>
      <p:ext uri="{BB962C8B-B14F-4D97-AF65-F5344CB8AC3E}">
        <p14:creationId xmlns:p14="http://schemas.microsoft.com/office/powerpoint/2010/main" val="248913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 White Transition, right tex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Transition Slide</a:t>
            </a:r>
          </a:p>
        </p:txBody>
      </p:sp>
    </p:spTree>
    <p:extLst>
      <p:ext uri="{BB962C8B-B14F-4D97-AF65-F5344CB8AC3E}">
        <p14:creationId xmlns:p14="http://schemas.microsoft.com/office/powerpoint/2010/main" val="309542081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bout KS bullets &amp; 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B1029-8801-48B3-876A-BCA973D9C70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3" name="Content Placeholder 2"/>
          <p:cNvSpPr>
            <a:spLocks noGrp="1"/>
          </p:cNvSpPr>
          <p:nvPr>
            <p:ph sz="half" idx="1" hasCustomPrompt="1"/>
          </p:nvPr>
        </p:nvSpPr>
        <p:spPr>
          <a:xfrm>
            <a:off x="514348" y="1547847"/>
            <a:ext cx="5581652" cy="4629116"/>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3063" r="16240"/>
          <a:stretch/>
        </p:blipFill>
        <p:spPr>
          <a:xfrm>
            <a:off x="6569413" y="713821"/>
            <a:ext cx="5622587" cy="5547123"/>
          </a:xfrm>
          <a:prstGeom prst="rect">
            <a:avLst/>
          </a:prstGeom>
        </p:spPr>
      </p:pic>
      <p:sp>
        <p:nvSpPr>
          <p:cNvPr id="2" name="TextBox 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8" name="Slide Number Placeholder 24">
            <a:extLst>
              <a:ext uri="{FF2B5EF4-FFF2-40B4-BE49-F238E27FC236}">
                <a16:creationId xmlns:a16="http://schemas.microsoft.com/office/drawing/2014/main" id="{CDCED452-0594-4A2C-AB7A-692EC6BC7B1B}"/>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B752C28-2ABF-47C0-9B91-B8FDB6CEA09A}" type="slidenum">
              <a:rPr lang="en-US" smtClean="0"/>
              <a:pPr/>
              <a:t>‹#›</a:t>
            </a:fld>
            <a:endParaRPr lang="en-US"/>
          </a:p>
        </p:txBody>
      </p:sp>
      <p:pic>
        <p:nvPicPr>
          <p:cNvPr id="15" name="Picture 14">
            <a:extLst>
              <a:ext uri="{FF2B5EF4-FFF2-40B4-BE49-F238E27FC236}">
                <a16:creationId xmlns:a16="http://schemas.microsoft.com/office/drawing/2014/main" id="{334EBF25-8EAA-4C49-A7E7-31A2889964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9256186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About KS w/picture &amp;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D855D66-DEE4-4AAF-A8B0-FFC6F5C071ED}"/>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514348" y="1638812"/>
            <a:ext cx="5581652" cy="4531766"/>
          </a:xfrm>
        </p:spPr>
        <p:txBody>
          <a:bodyPr>
            <a:normAutofit/>
          </a:bodyPr>
          <a:lstStyle>
            <a:lvl1pPr marL="0" indent="0">
              <a:buFontTx/>
              <a:buNone/>
              <a:defRPr sz="1800" baseline="0"/>
            </a:lvl1pPr>
          </a:lstStyle>
          <a:p>
            <a:pPr lvl="0"/>
            <a:r>
              <a:rPr lang="en-US" sz="1800"/>
              <a:t>Our workforce management solutions and technology enable forward-thinking public servants in the local and state governments to innovate, increase transparency, and ultimately improve the lives of everyday Americans. </a:t>
            </a:r>
            <a:endParaRPr lang="en-US"/>
          </a:p>
        </p:txBody>
      </p:sp>
      <p:sp>
        <p:nvSpPr>
          <p:cNvPr id="11"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12" name="TextBox 1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7" name="Slide Number Placeholder 24">
            <a:extLst>
              <a:ext uri="{FF2B5EF4-FFF2-40B4-BE49-F238E27FC236}">
                <a16:creationId xmlns:a16="http://schemas.microsoft.com/office/drawing/2014/main" id="{7AFFE0AB-1A4B-464C-960B-FFACC761C4E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C6D9D3BD-B603-426A-83BA-61C0171BD46C}" type="slidenum">
              <a:rPr lang="en-US" smtClean="0"/>
              <a:pPr/>
              <a:t>‹#›</a:t>
            </a:fld>
            <a:endParaRPr lang="en-US"/>
          </a:p>
        </p:txBody>
      </p:sp>
      <p:pic>
        <p:nvPicPr>
          <p:cNvPr id="18" name="Picture 17">
            <a:extLst>
              <a:ext uri="{FF2B5EF4-FFF2-40B4-BE49-F238E27FC236}">
                <a16:creationId xmlns:a16="http://schemas.microsoft.com/office/drawing/2014/main" id="{2509587E-B365-4B67-8D5E-2BB1D7549B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063" r="16240"/>
          <a:stretch/>
        </p:blipFill>
        <p:spPr>
          <a:xfrm>
            <a:off x="6569413" y="713821"/>
            <a:ext cx="5622587" cy="5547123"/>
          </a:xfrm>
          <a:prstGeom prst="rect">
            <a:avLst/>
          </a:prstGeom>
        </p:spPr>
      </p:pic>
      <p:pic>
        <p:nvPicPr>
          <p:cNvPr id="15" name="Picture 14">
            <a:extLst>
              <a:ext uri="{FF2B5EF4-FFF2-40B4-BE49-F238E27FC236}">
                <a16:creationId xmlns:a16="http://schemas.microsoft.com/office/drawing/2014/main" id="{BD1501A8-11FC-422F-BD4A-2AB7E589CB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03229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Full Bullet Point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02EF06-57BD-44F6-B1AA-81515B33910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6">
            <a:extLst>
              <a:ext uri="{FF2B5EF4-FFF2-40B4-BE49-F238E27FC236}">
                <a16:creationId xmlns:a16="http://schemas.microsoft.com/office/drawing/2014/main" id="{27B7E031-5073-4A33-865D-1FD10299B7CE}"/>
              </a:ext>
            </a:extLst>
          </p:cNvPr>
          <p:cNvSpPr>
            <a:spLocks noGrp="1"/>
          </p:cNvSpPr>
          <p:nvPr>
            <p:ph sz="quarter" idx="15" hasCustomPrompt="1"/>
          </p:nvPr>
        </p:nvSpPr>
        <p:spPr>
          <a:xfrm>
            <a:off x="514349" y="506093"/>
            <a:ext cx="1112161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999330"/>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Content Placeholder 2">
            <a:extLst>
              <a:ext uri="{FF2B5EF4-FFF2-40B4-BE49-F238E27FC236}">
                <a16:creationId xmlns:a16="http://schemas.microsoft.com/office/drawing/2014/main" id="{F5018682-14F7-4D84-865B-CCCA0D9AB869}"/>
              </a:ext>
            </a:extLst>
          </p:cNvPr>
          <p:cNvSpPr>
            <a:spLocks noGrp="1"/>
          </p:cNvSpPr>
          <p:nvPr>
            <p:ph sz="half" idx="17" hasCustomPrompt="1"/>
          </p:nvPr>
        </p:nvSpPr>
        <p:spPr>
          <a:xfrm>
            <a:off x="514348" y="1547847"/>
            <a:ext cx="11121614" cy="4629116"/>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7427A66B-B006-4EDD-AAB9-C6817D102AF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D68AF516-3CFA-46FC-93F3-B3BFDED76FAE}" type="slidenum">
              <a:rPr lang="en-US" smtClean="0"/>
              <a:pPr/>
              <a:t>‹#›</a:t>
            </a:fld>
            <a:endParaRPr lang="en-US"/>
          </a:p>
        </p:txBody>
      </p:sp>
      <p:pic>
        <p:nvPicPr>
          <p:cNvPr id="14" name="Picture 13">
            <a:extLst>
              <a:ext uri="{FF2B5EF4-FFF2-40B4-BE49-F238E27FC236}">
                <a16:creationId xmlns:a16="http://schemas.microsoft.com/office/drawing/2014/main" id="{17AC62DB-2EAF-45AE-BA82-E4E2BF950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849436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About Knowledge Server Narrativ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324B98B-67FF-4891-8DD6-A4712D36B70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514349" y="1647825"/>
            <a:ext cx="11121615" cy="4441825"/>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t>Click to edit </a:t>
            </a:r>
          </a:p>
          <a:p>
            <a:pPr>
              <a:spcBef>
                <a:spcPts val="1200"/>
              </a:spcBef>
              <a:spcAft>
                <a:spcPts val="1200"/>
              </a:spcAft>
              <a:buClr>
                <a:srgbClr val="2B3339"/>
              </a:buClr>
              <a:buSzPct val="85000"/>
            </a:pPr>
            <a:r>
              <a:rPr lang="en-US"/>
              <a:t>Our workforce management solutions and technology enable forward-thinking public servants in the local and state governments to innovate, increase transparency, and ultimately improve the lives of everyday Americans. </a:t>
            </a:r>
          </a:p>
          <a:p>
            <a:pPr>
              <a:spcBef>
                <a:spcPts val="1200"/>
              </a:spcBef>
              <a:spcAft>
                <a:spcPts val="1200"/>
              </a:spcAft>
              <a:buClr>
                <a:srgbClr val="2B3339"/>
              </a:buClr>
              <a:buSzPct val="85000"/>
            </a:pPr>
            <a:r>
              <a:rPr lang="en-US"/>
              <a:t>Loren ipsum dolor sit </a:t>
            </a:r>
            <a:r>
              <a:rPr lang="en-US" err="1"/>
              <a:t>amet</a:t>
            </a:r>
            <a:r>
              <a:rPr lang="en-US"/>
              <a:t>, </a:t>
            </a:r>
            <a:r>
              <a:rPr lang="en-US" err="1"/>
              <a:t>consectetur</a:t>
            </a:r>
            <a:r>
              <a:rPr lang="en-US"/>
              <a:t> </a:t>
            </a:r>
            <a:r>
              <a:rPr lang="en-US" err="1"/>
              <a:t>adispsicling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aligqua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dolore</a:t>
            </a:r>
            <a:r>
              <a:rPr lang="en-US"/>
              <a:t>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 </a:t>
            </a:r>
            <a:r>
              <a:rPr lang="en-US" err="1"/>
              <a:t>sunt</a:t>
            </a:r>
            <a:r>
              <a:rPr lang="en-US"/>
              <a: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a:t>
            </a:r>
          </a:p>
          <a:p>
            <a:pPr>
              <a:spcBef>
                <a:spcPts val="1200"/>
              </a:spcBef>
              <a:spcAft>
                <a:spcPts val="1200"/>
              </a:spcAft>
              <a:buClr>
                <a:srgbClr val="2B3339"/>
              </a:buClr>
              <a:buSzPct val="8500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dolore</a:t>
            </a:r>
            <a:r>
              <a:rPr lang="en-US"/>
              <a:t>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12" name="TextBox 1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5" name="Slide Number Placeholder 24">
            <a:extLst>
              <a:ext uri="{FF2B5EF4-FFF2-40B4-BE49-F238E27FC236}">
                <a16:creationId xmlns:a16="http://schemas.microsoft.com/office/drawing/2014/main" id="{2A576C79-11DF-499B-B8E9-7B9CA3B5088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19EA4AAB-BE59-45FC-ADD4-E5F7F85BD602}" type="slidenum">
              <a:rPr lang="en-US" smtClean="0"/>
              <a:pPr/>
              <a:t>‹#›</a:t>
            </a:fld>
            <a:endParaRPr lang="en-US"/>
          </a:p>
        </p:txBody>
      </p:sp>
      <p:pic>
        <p:nvPicPr>
          <p:cNvPr id="13" name="Picture 12">
            <a:extLst>
              <a:ext uri="{FF2B5EF4-FFF2-40B4-BE49-F238E27FC236}">
                <a16:creationId xmlns:a16="http://schemas.microsoft.com/office/drawing/2014/main" id="{D10E18A9-A75F-4F8A-9477-2F498944C9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44761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Loca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F45B78A-698A-4E29-B825-D62FE8A0D03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40" t="11170" r="24653" b="339"/>
          <a:stretch/>
        </p:blipFill>
        <p:spPr>
          <a:xfrm>
            <a:off x="0" y="811243"/>
            <a:ext cx="5623812" cy="5425031"/>
          </a:xfrm>
          <a:prstGeom prst="rect">
            <a:avLst/>
          </a:prstGeom>
        </p:spPr>
      </p:pic>
      <p:sp>
        <p:nvSpPr>
          <p:cNvPr id="3" name="Text Placeholder 2"/>
          <p:cNvSpPr>
            <a:spLocks noGrp="1"/>
          </p:cNvSpPr>
          <p:nvPr>
            <p:ph type="body" sz="quarter" idx="14" hasCustomPrompt="1"/>
          </p:nvPr>
        </p:nvSpPr>
        <p:spPr>
          <a:xfrm>
            <a:off x="6457950" y="1698625"/>
            <a:ext cx="5178425" cy="4443413"/>
          </a:xfrm>
        </p:spPr>
        <p:txBody>
          <a:bodyPr>
            <a:normAutofit/>
          </a:bodyPr>
          <a:lstStyle>
            <a:lvl1pPr marL="457200" indent="-457200">
              <a:lnSpc>
                <a:spcPct val="150000"/>
              </a:lnSpc>
              <a:spcBef>
                <a:spcPts val="0"/>
              </a:spcBef>
              <a:spcAft>
                <a:spcPts val="1200"/>
              </a:spcAft>
              <a:buClr>
                <a:schemeClr val="bg1">
                  <a:lumMod val="65000"/>
                </a:schemeClr>
              </a:buClr>
              <a:buSzPct val="85000"/>
              <a:buFont typeface="Calibri Light" panose="020F0302020204030204" pitchFamily="34" charset="0"/>
              <a:buChar char="­"/>
              <a:defRPr sz="1800" baseline="0"/>
            </a:lvl1pPr>
          </a:lstStyle>
          <a:p>
            <a:pPr lvl="0"/>
            <a:r>
              <a:rPr lang="en-US"/>
              <a:t>Indianapolis, IN (Headquarters)</a:t>
            </a:r>
          </a:p>
          <a:p>
            <a:pPr lvl="0"/>
            <a:r>
              <a:rPr lang="en-US"/>
              <a:t>Nashville, TN</a:t>
            </a:r>
          </a:p>
          <a:p>
            <a:pPr lvl="0"/>
            <a:r>
              <a:rPr lang="en-US"/>
              <a:t>Phoenix, AZ</a:t>
            </a:r>
          </a:p>
          <a:p>
            <a:pPr lvl="0"/>
            <a:r>
              <a:rPr lang="en-US"/>
              <a:t>Salt Lake City, UT</a:t>
            </a:r>
          </a:p>
          <a:p>
            <a:pPr lvl="0"/>
            <a:r>
              <a:rPr lang="en-US"/>
              <a:t>Tallahassee, FL</a:t>
            </a:r>
          </a:p>
          <a:p>
            <a:pPr lvl="0"/>
            <a:r>
              <a:rPr lang="en-US"/>
              <a:t>Augusta, ME</a:t>
            </a:r>
          </a:p>
          <a:p>
            <a:pPr lvl="0"/>
            <a:r>
              <a:rPr lang="en-US"/>
              <a:t>Columbus, OH</a:t>
            </a:r>
          </a:p>
          <a:p>
            <a:pPr lvl="0"/>
            <a:r>
              <a:rPr lang="en-US"/>
              <a:t>Jackson, MS</a:t>
            </a:r>
          </a:p>
        </p:txBody>
      </p:sp>
      <p:sp>
        <p:nvSpPr>
          <p:cNvPr id="9" name="Title 1">
            <a:extLst>
              <a:ext uri="{FF2B5EF4-FFF2-40B4-BE49-F238E27FC236}">
                <a16:creationId xmlns:a16="http://schemas.microsoft.com/office/drawing/2014/main" id="{71688B1E-E0E2-497B-81DE-EA3B6BC09873}"/>
              </a:ext>
            </a:extLst>
          </p:cNvPr>
          <p:cNvSpPr txBox="1">
            <a:spLocks/>
          </p:cNvSpPr>
          <p:nvPr userDrawn="1"/>
        </p:nvSpPr>
        <p:spPr>
          <a:xfrm>
            <a:off x="6459682" y="457200"/>
            <a:ext cx="4378036" cy="107473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gn="l">
              <a:lnSpc>
                <a:spcPct val="150000"/>
              </a:lnSpc>
              <a:spcAft>
                <a:spcPts val="800"/>
              </a:spcAft>
            </a:pPr>
            <a:r>
              <a:rPr lang="en-US" sz="3200">
                <a:solidFill>
                  <a:schemeClr val="tx1"/>
                </a:solidFill>
              </a:rPr>
              <a:t>About Knowledge Services</a:t>
            </a:r>
            <a:br>
              <a:rPr lang="en-US" sz="2400"/>
            </a:br>
            <a:r>
              <a:rPr lang="en-US" sz="2000">
                <a:solidFill>
                  <a:srgbClr val="5098D1"/>
                </a:solidFill>
              </a:rPr>
              <a:t>Where we’re located</a:t>
            </a:r>
          </a:p>
        </p:txBody>
      </p:sp>
      <p:sp>
        <p:nvSpPr>
          <p:cNvPr id="15" name="Slide Number Placeholder 24">
            <a:extLst>
              <a:ext uri="{FF2B5EF4-FFF2-40B4-BE49-F238E27FC236}">
                <a16:creationId xmlns:a16="http://schemas.microsoft.com/office/drawing/2014/main" id="{78E829D7-7CDA-4912-915A-0B057D521331}"/>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780C79F-7865-4E3E-96C7-4665A2D9B144}" type="slidenum">
              <a:rPr lang="en-US" smtClean="0"/>
              <a:pPr/>
              <a:t>‹#›</a:t>
            </a:fld>
            <a:endParaRPr lang="en-US"/>
          </a:p>
        </p:txBody>
      </p:sp>
      <p:pic>
        <p:nvPicPr>
          <p:cNvPr id="11" name="Picture 10">
            <a:extLst>
              <a:ext uri="{FF2B5EF4-FFF2-40B4-BE49-F238E27FC236}">
                <a16:creationId xmlns:a16="http://schemas.microsoft.com/office/drawing/2014/main" id="{A1B6201A-06D3-41D8-A6F7-2DCB0DEFEB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331255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enter Preheader, Header, Description, Cen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59599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liefs Condensed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70099"/>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
        <p:nvSpPr>
          <p:cNvPr id="17" name="TextBox 16">
            <a:extLst>
              <a:ext uri="{FF2B5EF4-FFF2-40B4-BE49-F238E27FC236}">
                <a16:creationId xmlns:a16="http://schemas.microsoft.com/office/drawing/2014/main" id="{AE885518-0CD5-4CCA-9548-79411D6F8D7A}"/>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03310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enter Preheader, Header, Description, Center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0F1FA407-E7CC-4790-91C4-269DB6AC446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599976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liefs Condens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39321"/>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Tree>
    <p:extLst>
      <p:ext uri="{BB962C8B-B14F-4D97-AF65-F5344CB8AC3E}">
        <p14:creationId xmlns:p14="http://schemas.microsoft.com/office/powerpoint/2010/main" val="183571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eliefs Condensed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70099"/>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
        <p:nvSpPr>
          <p:cNvPr id="17" name="TextBox 16">
            <a:extLst>
              <a:ext uri="{FF2B5EF4-FFF2-40B4-BE49-F238E27FC236}">
                <a16:creationId xmlns:a16="http://schemas.microsoft.com/office/drawing/2014/main" id="{AE885518-0CD5-4CCA-9548-79411D6F8D7A}"/>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8711923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eople w/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733154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eople w/Picture (c)">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31B961A4-D150-489B-9818-C3A535F64CB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0953022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nowledge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7681073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nowledge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FA7068DA-2BDE-4166-8FA7-59938C1CA0B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40399404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onest w/Pictur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278732342"/>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onest w/Picture (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ADCEAD26-DC6F-47E8-B457-D82372CD50AD}"/>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68680096"/>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orking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2373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ople w/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825244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orking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764D3461-C317-4BE7-9B4A-6445029473D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3452889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 Point Left w/Picture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0E60D2-B536-438D-9440-A8746C8CDB2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5502CE8-258F-46A9-AB90-0F32F08779BC}" type="datetime1">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514350" y="504826"/>
            <a:ext cx="5730586"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514350" y="1000125"/>
            <a:ext cx="5730586"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650FD446-7E2E-438D-9064-DD69E6B7829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E544B8E3-46CA-4C09-97A4-8BB38EF33473}"/>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C4A15BC-A2EB-44FC-9F62-E34FBC27CAEA}" type="slidenum">
              <a:rPr lang="en-US" smtClean="0"/>
              <a:pPr/>
              <a:t>‹#›</a:t>
            </a:fld>
            <a:endParaRPr lang="en-US"/>
          </a:p>
        </p:txBody>
      </p:sp>
      <p:pic>
        <p:nvPicPr>
          <p:cNvPr id="17" name="Picture 16">
            <a:extLst>
              <a:ext uri="{FF2B5EF4-FFF2-40B4-BE49-F238E27FC236}">
                <a16:creationId xmlns:a16="http://schemas.microsoft.com/office/drawing/2014/main" id="{F920FB86-15C7-4974-AA7E-C2EE86FA0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94400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 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0A2296F-9636-42B0-AE17-4861176B21D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47F3FF1-6BF5-4481-8A35-9463A69802AC}" type="datetime1">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932470"/>
            <a:ext cx="5610225" cy="5313363"/>
          </a:xfrm>
        </p:spPr>
        <p:txBody>
          <a:bodyPr/>
          <a:lstStyle/>
          <a:p>
            <a:endParaRPr lang="en-US"/>
          </a:p>
        </p:txBody>
      </p:sp>
      <p:sp>
        <p:nvSpPr>
          <p:cNvPr id="8" name="Content Placeholder 7"/>
          <p:cNvSpPr>
            <a:spLocks noGrp="1"/>
          </p:cNvSpPr>
          <p:nvPr>
            <p:ph sz="quarter" idx="15" hasCustomPrompt="1"/>
          </p:nvPr>
        </p:nvSpPr>
        <p:spPr>
          <a:xfrm>
            <a:off x="6457950" y="485775"/>
            <a:ext cx="5178425" cy="657225"/>
          </a:xfrm>
        </p:spPr>
        <p:txBody>
          <a:bodyPr>
            <a:normAutofit/>
          </a:bodyPr>
          <a:lstStyle>
            <a:lvl1pPr marL="0" indent="0" algn="r">
              <a:buFontTx/>
              <a:buNone/>
              <a:defRPr sz="2800" b="1"/>
            </a:lvl1pPr>
          </a:lstStyle>
          <a:p>
            <a:pPr lvl="0"/>
            <a:r>
              <a:rPr lang="en-US"/>
              <a:t>Title</a:t>
            </a:r>
          </a:p>
        </p:txBody>
      </p:sp>
      <p:sp>
        <p:nvSpPr>
          <p:cNvPr id="10" name="Content Placeholder 9"/>
          <p:cNvSpPr>
            <a:spLocks noGrp="1"/>
          </p:cNvSpPr>
          <p:nvPr>
            <p:ph sz="quarter" idx="16" hasCustomPrompt="1"/>
          </p:nvPr>
        </p:nvSpPr>
        <p:spPr>
          <a:xfrm>
            <a:off x="6457950" y="1123950"/>
            <a:ext cx="5178425" cy="400050"/>
          </a:xfrm>
        </p:spPr>
        <p:txBody>
          <a:bodyPr>
            <a:normAutofit/>
          </a:bodyPr>
          <a:lstStyle>
            <a:lvl1pPr marL="0" indent="0" algn="r">
              <a:buNone/>
              <a:defRPr sz="1900" b="1" baseline="0">
                <a:solidFill>
                  <a:srgbClr val="5098D1"/>
                </a:solidFill>
              </a:defRPr>
            </a:lvl1pPr>
          </a:lstStyle>
          <a:p>
            <a:pPr lvl="0"/>
            <a:r>
              <a:rPr lang="en-US"/>
              <a:t>Subtitle</a:t>
            </a:r>
          </a:p>
        </p:txBody>
      </p:sp>
      <p:sp>
        <p:nvSpPr>
          <p:cNvPr id="11" name="Content Placeholder 2">
            <a:extLst>
              <a:ext uri="{FF2B5EF4-FFF2-40B4-BE49-F238E27FC236}">
                <a16:creationId xmlns:a16="http://schemas.microsoft.com/office/drawing/2014/main" id="{7F7016AA-A6A5-449C-B4E1-A96744FABDDA}"/>
              </a:ext>
            </a:extLst>
          </p:cNvPr>
          <p:cNvSpPr>
            <a:spLocks noGrp="1"/>
          </p:cNvSpPr>
          <p:nvPr>
            <p:ph sz="half" idx="1" hasCustomPrompt="1"/>
          </p:nvPr>
        </p:nvSpPr>
        <p:spPr>
          <a:xfrm>
            <a:off x="6457950" y="1685870"/>
            <a:ext cx="5178015" cy="446569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D34FB06D-EE37-4AC7-A133-29036EFE1CD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A9DF289-5DFB-4CE2-A49E-A18DF61B66D4}" type="slidenum">
              <a:rPr lang="en-US" smtClean="0"/>
              <a:pPr/>
              <a:t>‹#›</a:t>
            </a:fld>
            <a:endParaRPr lang="en-US"/>
          </a:p>
        </p:txBody>
      </p:sp>
      <p:pic>
        <p:nvPicPr>
          <p:cNvPr id="18" name="Picture 17">
            <a:extLst>
              <a:ext uri="{FF2B5EF4-FFF2-40B4-BE49-F238E27FC236}">
                <a16:creationId xmlns:a16="http://schemas.microsoft.com/office/drawing/2014/main" id="{253E2EEF-174C-41F8-8A0A-EA624298C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595309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596AAA-AA92-4458-A6D3-436EDC691691}"/>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D825209-7025-48B5-83CF-D12949CEAE60}" type="datetime1">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6042307" y="504826"/>
            <a:ext cx="5730586" cy="571500"/>
          </a:xfrm>
        </p:spPr>
        <p:txBody>
          <a:bodyPr>
            <a:noAutofit/>
          </a:bodyPr>
          <a:lstStyle>
            <a:lvl1pPr marL="0" indent="0">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6042307" y="1000125"/>
            <a:ext cx="5730586" cy="495300"/>
          </a:xfrm>
        </p:spPr>
        <p:txBody>
          <a:bodyPr>
            <a:normAutofit/>
          </a:bodyPr>
          <a:lstStyle>
            <a:lvl1pPr marL="0" indent="0">
              <a:buNone/>
              <a:defRPr sz="18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0" y="599096"/>
            <a:ext cx="5610225" cy="5646737"/>
          </a:xfrm>
        </p:spPr>
        <p:txBody>
          <a:bodyPr/>
          <a:lstStyle>
            <a:lvl1pPr marL="0" indent="0">
              <a:buNone/>
              <a:defRPr/>
            </a:lvl1pPr>
          </a:lstStyle>
          <a:p>
            <a:endParaRPr lang="en-US"/>
          </a:p>
        </p:txBody>
      </p:sp>
      <p:sp>
        <p:nvSpPr>
          <p:cNvPr id="13" name="Content Placeholder 2">
            <a:extLst>
              <a:ext uri="{FF2B5EF4-FFF2-40B4-BE49-F238E27FC236}">
                <a16:creationId xmlns:a16="http://schemas.microsoft.com/office/drawing/2014/main" id="{DC396CCD-FE93-4948-AD6F-AC9E7E57CB21}"/>
              </a:ext>
            </a:extLst>
          </p:cNvPr>
          <p:cNvSpPr>
            <a:spLocks noGrp="1"/>
          </p:cNvSpPr>
          <p:nvPr>
            <p:ph sz="half" idx="17" hasCustomPrompt="1"/>
          </p:nvPr>
        </p:nvSpPr>
        <p:spPr>
          <a:xfrm>
            <a:off x="6042308" y="1735280"/>
            <a:ext cx="5730586" cy="441628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FE199565-46D0-4A65-ADC3-D6920B0F359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07C95D0-5E48-4FDD-9B80-D8B1B3323BCF}" type="slidenum">
              <a:rPr lang="en-US" smtClean="0"/>
              <a:pPr/>
              <a:t>‹#›</a:t>
            </a:fld>
            <a:endParaRPr lang="en-US"/>
          </a:p>
        </p:txBody>
      </p:sp>
      <p:pic>
        <p:nvPicPr>
          <p:cNvPr id="17" name="Picture 16">
            <a:extLst>
              <a:ext uri="{FF2B5EF4-FFF2-40B4-BE49-F238E27FC236}">
                <a16:creationId xmlns:a16="http://schemas.microsoft.com/office/drawing/2014/main" id="{E7DE0075-EFC2-4DF6-980E-B5FCECCFCF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4715210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Full Paragraph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718E7C3-6ACC-4321-BBFD-06C8E62CDA5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514349" y="1762126"/>
            <a:ext cx="11121615" cy="4095749"/>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solidFill>
                  <a:schemeClr val="accent6"/>
                </a:solidFill>
              </a:rPr>
              <a:t>Our workforce management solutions and technology enable forward-thinking public servants in the local and state governments to innovate, increase transparency, and ultimately improve the lives of everyday Americans.</a:t>
            </a:r>
          </a:p>
          <a:p>
            <a:pPr>
              <a:spcBef>
                <a:spcPts val="1200"/>
              </a:spcBef>
              <a:spcAft>
                <a:spcPts val="1200"/>
              </a:spcAft>
              <a:buClr>
                <a:srgbClr val="2B3339"/>
              </a:buClr>
              <a:buSzPct val="85000"/>
            </a:pPr>
            <a:r>
              <a:rPr lang="en-US">
                <a:solidFill>
                  <a:schemeClr val="accent6"/>
                </a:solidFill>
              </a:rPr>
              <a:t>Lorem ipsum dolor sit </a:t>
            </a:r>
            <a:r>
              <a:rPr lang="en-US" err="1">
                <a:solidFill>
                  <a:schemeClr val="accent6"/>
                </a:solidFill>
              </a:rPr>
              <a:t>amet</a:t>
            </a:r>
            <a:r>
              <a:rPr lang="en-US">
                <a:solidFill>
                  <a:schemeClr val="accent6"/>
                </a:solidFill>
              </a:rPr>
              <a:t>, </a:t>
            </a:r>
            <a:r>
              <a:rPr lang="en-US" err="1">
                <a:solidFill>
                  <a:schemeClr val="accent6"/>
                </a:solidFill>
              </a:rPr>
              <a:t>consectetur</a:t>
            </a:r>
            <a:r>
              <a:rPr lang="en-US">
                <a:solidFill>
                  <a:schemeClr val="accent6"/>
                </a:solidFill>
              </a:rPr>
              <a:t> </a:t>
            </a:r>
            <a:r>
              <a:rPr lang="en-US" err="1">
                <a:solidFill>
                  <a:schemeClr val="accent6"/>
                </a:solidFill>
              </a:rPr>
              <a:t>adipiscing</a:t>
            </a:r>
            <a:r>
              <a:rPr lang="en-US">
                <a:solidFill>
                  <a:schemeClr val="accent6"/>
                </a:solidFill>
              </a:rPr>
              <a:t> </a:t>
            </a:r>
            <a:r>
              <a:rPr lang="en-US" err="1">
                <a:solidFill>
                  <a:schemeClr val="accent6"/>
                </a:solidFill>
              </a:rPr>
              <a:t>elit</a:t>
            </a:r>
            <a:r>
              <a:rPr lang="en-US">
                <a:solidFill>
                  <a:schemeClr val="accent6"/>
                </a:solidFill>
              </a:rPr>
              <a:t>, </a:t>
            </a:r>
            <a:r>
              <a:rPr lang="en-US" err="1">
                <a:solidFill>
                  <a:schemeClr val="accent6"/>
                </a:solidFill>
              </a:rPr>
              <a:t>sed</a:t>
            </a:r>
            <a:r>
              <a:rPr lang="en-US">
                <a:solidFill>
                  <a:schemeClr val="accent6"/>
                </a:solidFill>
              </a:rPr>
              <a:t> do </a:t>
            </a:r>
            <a:r>
              <a:rPr lang="en-US" err="1">
                <a:solidFill>
                  <a:schemeClr val="accent6"/>
                </a:solidFill>
              </a:rPr>
              <a:t>eiusmod</a:t>
            </a:r>
            <a:r>
              <a:rPr lang="en-US">
                <a:solidFill>
                  <a:schemeClr val="accent6"/>
                </a:solidFill>
              </a:rPr>
              <a:t> </a:t>
            </a:r>
            <a:r>
              <a:rPr lang="en-US" err="1">
                <a:solidFill>
                  <a:schemeClr val="accent6"/>
                </a:solidFill>
              </a:rPr>
              <a:t>tempor</a:t>
            </a:r>
            <a:r>
              <a:rPr lang="en-US">
                <a:solidFill>
                  <a:schemeClr val="accent6"/>
                </a:solidFill>
              </a:rPr>
              <a:t> </a:t>
            </a:r>
            <a:r>
              <a:rPr lang="en-US" err="1">
                <a:solidFill>
                  <a:schemeClr val="accent6"/>
                </a:solidFill>
              </a:rPr>
              <a:t>incididunt</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labore</a:t>
            </a:r>
            <a:r>
              <a:rPr lang="en-US">
                <a:solidFill>
                  <a:schemeClr val="accent6"/>
                </a:solidFill>
              </a:rPr>
              <a:t> et dolore magna </a:t>
            </a:r>
            <a:r>
              <a:rPr lang="en-US" err="1">
                <a:solidFill>
                  <a:schemeClr val="accent6"/>
                </a:solidFill>
              </a:rPr>
              <a:t>aliqua</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enim</a:t>
            </a:r>
            <a:r>
              <a:rPr lang="en-US">
                <a:solidFill>
                  <a:schemeClr val="accent6"/>
                </a:solidFill>
              </a:rPr>
              <a:t> ad minim </a:t>
            </a:r>
            <a:r>
              <a:rPr lang="en-US" err="1">
                <a:solidFill>
                  <a:schemeClr val="accent6"/>
                </a:solidFill>
              </a:rPr>
              <a:t>veniam</a:t>
            </a:r>
            <a:r>
              <a:rPr lang="en-US">
                <a:solidFill>
                  <a:schemeClr val="accent6"/>
                </a:solidFill>
              </a:rPr>
              <a:t>, </a:t>
            </a:r>
            <a:r>
              <a:rPr lang="en-US" err="1">
                <a:solidFill>
                  <a:schemeClr val="accent6"/>
                </a:solidFill>
              </a:rPr>
              <a:t>quis</a:t>
            </a:r>
            <a:r>
              <a:rPr lang="en-US">
                <a:solidFill>
                  <a:schemeClr val="accent6"/>
                </a:solidFill>
              </a:rPr>
              <a:t> </a:t>
            </a:r>
            <a:r>
              <a:rPr lang="en-US" err="1">
                <a:solidFill>
                  <a:schemeClr val="accent6"/>
                </a:solidFill>
              </a:rPr>
              <a:t>nostrud</a:t>
            </a:r>
            <a:r>
              <a:rPr lang="en-US">
                <a:solidFill>
                  <a:schemeClr val="accent6"/>
                </a:solidFill>
              </a:rPr>
              <a:t> exercitation </a:t>
            </a:r>
            <a:r>
              <a:rPr lang="en-US" err="1">
                <a:solidFill>
                  <a:schemeClr val="accent6"/>
                </a:solidFill>
              </a:rPr>
              <a:t>ullamco</a:t>
            </a:r>
            <a:r>
              <a:rPr lang="en-US">
                <a:solidFill>
                  <a:schemeClr val="accent6"/>
                </a:solidFill>
              </a:rPr>
              <a:t> </a:t>
            </a:r>
            <a:r>
              <a:rPr lang="en-US" err="1">
                <a:solidFill>
                  <a:schemeClr val="accent6"/>
                </a:solidFill>
              </a:rPr>
              <a:t>laboris</a:t>
            </a:r>
            <a:r>
              <a:rPr lang="en-US">
                <a:solidFill>
                  <a:schemeClr val="accent6"/>
                </a:solidFill>
              </a:rPr>
              <a:t> nisi </a:t>
            </a:r>
            <a:r>
              <a:rPr lang="en-US" err="1">
                <a:solidFill>
                  <a:schemeClr val="accent6"/>
                </a:solidFill>
              </a:rPr>
              <a:t>ut</a:t>
            </a:r>
            <a:r>
              <a:rPr lang="en-US">
                <a:solidFill>
                  <a:schemeClr val="accent6"/>
                </a:solidFill>
              </a:rPr>
              <a:t> </a:t>
            </a:r>
            <a:r>
              <a:rPr lang="en-US" err="1">
                <a:solidFill>
                  <a:schemeClr val="accent6"/>
                </a:solidFill>
              </a:rPr>
              <a:t>aliquip</a:t>
            </a:r>
            <a:r>
              <a:rPr lang="en-US">
                <a:solidFill>
                  <a:schemeClr val="accent6"/>
                </a:solidFill>
              </a:rPr>
              <a:t> ex </a:t>
            </a:r>
            <a:r>
              <a:rPr lang="en-US" err="1">
                <a:solidFill>
                  <a:schemeClr val="accent6"/>
                </a:solidFill>
              </a:rPr>
              <a:t>ea</a:t>
            </a:r>
            <a:r>
              <a:rPr lang="en-US">
                <a:solidFill>
                  <a:schemeClr val="accent6"/>
                </a:solidFill>
              </a:rPr>
              <a:t> </a:t>
            </a:r>
            <a:r>
              <a:rPr lang="en-US" err="1">
                <a:solidFill>
                  <a:schemeClr val="accent6"/>
                </a:solidFill>
              </a:rPr>
              <a:t>commodo</a:t>
            </a:r>
            <a:r>
              <a:rPr lang="en-US">
                <a:solidFill>
                  <a:schemeClr val="accent6"/>
                </a:solidFill>
              </a:rPr>
              <a:t> </a:t>
            </a:r>
            <a:r>
              <a:rPr lang="en-US" err="1">
                <a:solidFill>
                  <a:schemeClr val="accent6"/>
                </a:solidFill>
              </a:rPr>
              <a:t>consequat</a:t>
            </a:r>
            <a:r>
              <a:rPr lang="en-US">
                <a:solidFill>
                  <a:schemeClr val="accent6"/>
                </a:solidFill>
              </a:rPr>
              <a:t>. Duis </a:t>
            </a:r>
            <a:r>
              <a:rPr lang="en-US" err="1">
                <a:solidFill>
                  <a:schemeClr val="accent6"/>
                </a:solidFill>
              </a:rPr>
              <a:t>aute</a:t>
            </a:r>
            <a:r>
              <a:rPr lang="en-US">
                <a:solidFill>
                  <a:schemeClr val="accent6"/>
                </a:solidFill>
              </a:rPr>
              <a:t> </a:t>
            </a:r>
            <a:r>
              <a:rPr lang="en-US" err="1">
                <a:solidFill>
                  <a:schemeClr val="accent6"/>
                </a:solidFill>
              </a:rPr>
              <a:t>irure</a:t>
            </a:r>
            <a:r>
              <a:rPr lang="en-US">
                <a:solidFill>
                  <a:schemeClr val="accent6"/>
                </a:solidFill>
              </a:rPr>
              <a:t> dolor in </a:t>
            </a:r>
            <a:r>
              <a:rPr lang="en-US" err="1">
                <a:solidFill>
                  <a:schemeClr val="accent6"/>
                </a:solidFill>
              </a:rPr>
              <a:t>reprehenderit</a:t>
            </a:r>
            <a:r>
              <a:rPr lang="en-US">
                <a:solidFill>
                  <a:schemeClr val="accent6"/>
                </a:solidFill>
              </a:rPr>
              <a:t> in </a:t>
            </a:r>
            <a:r>
              <a:rPr lang="en-US" err="1">
                <a:solidFill>
                  <a:schemeClr val="accent6"/>
                </a:solidFill>
              </a:rPr>
              <a:t>voluptate</a:t>
            </a:r>
            <a:r>
              <a:rPr lang="en-US">
                <a:solidFill>
                  <a:schemeClr val="accent6"/>
                </a:solidFill>
              </a:rPr>
              <a:t> </a:t>
            </a:r>
            <a:r>
              <a:rPr lang="en-US" err="1">
                <a:solidFill>
                  <a:schemeClr val="accent6"/>
                </a:solidFill>
              </a:rPr>
              <a:t>velit</a:t>
            </a:r>
            <a:r>
              <a:rPr lang="en-US">
                <a:solidFill>
                  <a:schemeClr val="accent6"/>
                </a:solidFill>
              </a:rPr>
              <a:t> </a:t>
            </a:r>
            <a:r>
              <a:rPr lang="en-US" err="1">
                <a:solidFill>
                  <a:schemeClr val="accent6"/>
                </a:solidFill>
              </a:rPr>
              <a:t>esse</a:t>
            </a:r>
            <a:r>
              <a:rPr lang="en-US">
                <a:solidFill>
                  <a:schemeClr val="accent6"/>
                </a:solidFill>
              </a:rPr>
              <a:t> </a:t>
            </a:r>
            <a:r>
              <a:rPr lang="en-US" err="1">
                <a:solidFill>
                  <a:schemeClr val="accent6"/>
                </a:solidFill>
              </a:rPr>
              <a:t>cillum</a:t>
            </a:r>
            <a:r>
              <a:rPr lang="en-US">
                <a:solidFill>
                  <a:schemeClr val="accent6"/>
                </a:solidFill>
              </a:rPr>
              <a:t> dolore </a:t>
            </a:r>
            <a:r>
              <a:rPr lang="en-US" err="1">
                <a:solidFill>
                  <a:schemeClr val="accent6"/>
                </a:solidFill>
              </a:rPr>
              <a:t>eu</a:t>
            </a:r>
            <a:r>
              <a:rPr lang="en-US">
                <a:solidFill>
                  <a:schemeClr val="accent6"/>
                </a:solidFill>
              </a:rPr>
              <a:t> </a:t>
            </a:r>
            <a:r>
              <a:rPr lang="en-US" err="1">
                <a:solidFill>
                  <a:schemeClr val="accent6"/>
                </a:solidFill>
              </a:rPr>
              <a:t>fugiat</a:t>
            </a:r>
            <a:r>
              <a:rPr lang="en-US">
                <a:solidFill>
                  <a:schemeClr val="accent6"/>
                </a:solidFill>
              </a:rPr>
              <a:t> </a:t>
            </a:r>
            <a:r>
              <a:rPr lang="en-US" err="1">
                <a:solidFill>
                  <a:schemeClr val="accent6"/>
                </a:solidFill>
              </a:rPr>
              <a:t>nulla</a:t>
            </a:r>
            <a:r>
              <a:rPr lang="en-US">
                <a:solidFill>
                  <a:schemeClr val="accent6"/>
                </a:solidFill>
              </a:rPr>
              <a:t> </a:t>
            </a:r>
            <a:r>
              <a:rPr lang="en-US" err="1">
                <a:solidFill>
                  <a:schemeClr val="accent6"/>
                </a:solidFill>
              </a:rPr>
              <a:t>pariatur</a:t>
            </a:r>
            <a:r>
              <a:rPr lang="en-US">
                <a:solidFill>
                  <a:schemeClr val="accent6"/>
                </a:solidFill>
              </a:rPr>
              <a:t>. </a:t>
            </a:r>
            <a:r>
              <a:rPr lang="en-US" err="1">
                <a:solidFill>
                  <a:schemeClr val="accent6"/>
                </a:solidFill>
              </a:rPr>
              <a:t>Excepteur</a:t>
            </a:r>
            <a:r>
              <a:rPr lang="en-US">
                <a:solidFill>
                  <a:schemeClr val="accent6"/>
                </a:solidFill>
              </a:rPr>
              <a:t> </a:t>
            </a:r>
            <a:r>
              <a:rPr lang="en-US" err="1">
                <a:solidFill>
                  <a:schemeClr val="accent6"/>
                </a:solidFill>
              </a:rPr>
              <a:t>sint</a:t>
            </a:r>
            <a:r>
              <a:rPr lang="en-US">
                <a:solidFill>
                  <a:schemeClr val="accent6"/>
                </a:solidFill>
              </a:rPr>
              <a:t> </a:t>
            </a:r>
            <a:r>
              <a:rPr lang="en-US" err="1">
                <a:solidFill>
                  <a:schemeClr val="accent6"/>
                </a:solidFill>
              </a:rPr>
              <a:t>occaecat</a:t>
            </a:r>
            <a:r>
              <a:rPr lang="en-US">
                <a:solidFill>
                  <a:schemeClr val="accent6"/>
                </a:solidFill>
              </a:rPr>
              <a:t> </a:t>
            </a:r>
            <a:r>
              <a:rPr lang="en-US" err="1">
                <a:solidFill>
                  <a:schemeClr val="accent6"/>
                </a:solidFill>
              </a:rPr>
              <a:t>cupidatat</a:t>
            </a:r>
            <a:r>
              <a:rPr lang="en-US">
                <a:solidFill>
                  <a:schemeClr val="accent6"/>
                </a:solidFill>
              </a:rPr>
              <a:t> non </a:t>
            </a:r>
            <a:r>
              <a:rPr lang="en-US" err="1">
                <a:solidFill>
                  <a:schemeClr val="accent6"/>
                </a:solidFill>
              </a:rPr>
              <a:t>proident</a:t>
            </a:r>
            <a:r>
              <a:rPr lang="en-US">
                <a:solidFill>
                  <a:schemeClr val="accent6"/>
                </a:solidFill>
              </a:rPr>
              <a:t>, </a:t>
            </a:r>
            <a:r>
              <a:rPr lang="en-US" err="1">
                <a:solidFill>
                  <a:schemeClr val="accent6"/>
                </a:solidFill>
              </a:rPr>
              <a:t>sunt</a:t>
            </a:r>
            <a:r>
              <a:rPr lang="en-US">
                <a:solidFill>
                  <a:schemeClr val="accent6"/>
                </a:solidFill>
              </a:rPr>
              <a:t> in culpa qui </a:t>
            </a:r>
            <a:r>
              <a:rPr lang="en-US" err="1">
                <a:solidFill>
                  <a:schemeClr val="accent6"/>
                </a:solidFill>
              </a:rPr>
              <a:t>officia</a:t>
            </a:r>
            <a:r>
              <a:rPr lang="en-US">
                <a:solidFill>
                  <a:schemeClr val="accent6"/>
                </a:solidFill>
              </a:rPr>
              <a:t> </a:t>
            </a:r>
            <a:r>
              <a:rPr lang="en-US" err="1">
                <a:solidFill>
                  <a:schemeClr val="accent6"/>
                </a:solidFill>
              </a:rPr>
              <a:t>deserunt</a:t>
            </a:r>
            <a:r>
              <a:rPr lang="en-US">
                <a:solidFill>
                  <a:schemeClr val="accent6"/>
                </a:solidFill>
              </a:rPr>
              <a:t> </a:t>
            </a:r>
            <a:r>
              <a:rPr lang="en-US" err="1">
                <a:solidFill>
                  <a:schemeClr val="accent6"/>
                </a:solidFill>
              </a:rPr>
              <a:t>mollit</a:t>
            </a:r>
            <a:r>
              <a:rPr lang="en-US">
                <a:solidFill>
                  <a:schemeClr val="accent6"/>
                </a:solidFill>
              </a:rPr>
              <a:t> </a:t>
            </a:r>
            <a:r>
              <a:rPr lang="en-US" err="1">
                <a:solidFill>
                  <a:schemeClr val="accent6"/>
                </a:solidFill>
              </a:rPr>
              <a:t>anim</a:t>
            </a:r>
            <a:r>
              <a:rPr lang="en-US">
                <a:solidFill>
                  <a:schemeClr val="accent6"/>
                </a:solidFill>
              </a:rPr>
              <a:t> id </a:t>
            </a:r>
            <a:r>
              <a:rPr lang="en-US" err="1">
                <a:solidFill>
                  <a:schemeClr val="accent6"/>
                </a:solidFill>
              </a:rPr>
              <a:t>est</a:t>
            </a:r>
            <a:r>
              <a:rPr lang="en-US">
                <a:solidFill>
                  <a:schemeClr val="accent6"/>
                </a:solidFill>
              </a:rPr>
              <a:t> </a:t>
            </a:r>
            <a:r>
              <a:rPr lang="en-US" err="1">
                <a:solidFill>
                  <a:schemeClr val="accent6"/>
                </a:solidFill>
              </a:rPr>
              <a:t>laborum</a:t>
            </a:r>
            <a:r>
              <a:rPr lang="en-US">
                <a:solidFill>
                  <a:schemeClr val="accent6"/>
                </a:solidFill>
              </a:rPr>
              <a:t>.</a:t>
            </a:r>
          </a:p>
          <a:p>
            <a:pPr>
              <a:spcBef>
                <a:spcPts val="1200"/>
              </a:spcBef>
              <a:spcAft>
                <a:spcPts val="1200"/>
              </a:spcAft>
              <a:buClr>
                <a:srgbClr val="2B3339"/>
              </a:buClr>
              <a:buSzPct val="8500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4" name="Date Placeholder 3"/>
          <p:cNvSpPr>
            <a:spLocks noGrp="1"/>
          </p:cNvSpPr>
          <p:nvPr>
            <p:ph type="dt" sz="half" idx="10"/>
          </p:nvPr>
        </p:nvSpPr>
        <p:spPr/>
        <p:txBody>
          <a:bodyPr/>
          <a:lstStyle/>
          <a:p>
            <a:fld id="{649E1123-535B-42B2-8937-F58864A65732}" type="datetime1">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5E0366F9-E00F-445E-ABD4-348BA83CA5F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56D481F-9059-41EA-8E84-6B9DB2CA2BB8}"/>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3" name="Slide Number Placeholder 24">
            <a:extLst>
              <a:ext uri="{FF2B5EF4-FFF2-40B4-BE49-F238E27FC236}">
                <a16:creationId xmlns:a16="http://schemas.microsoft.com/office/drawing/2014/main" id="{46A57318-6292-45F0-87DC-5021F5969103}"/>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37168C5-3314-46C6-9549-96B8279BC8D5}" type="slidenum">
              <a:rPr lang="en-US" smtClean="0"/>
              <a:pPr/>
              <a:t>‹#›</a:t>
            </a:fld>
            <a:endParaRPr lang="en-US"/>
          </a:p>
        </p:txBody>
      </p:sp>
      <p:pic>
        <p:nvPicPr>
          <p:cNvPr id="15" name="Picture 14">
            <a:extLst>
              <a:ext uri="{FF2B5EF4-FFF2-40B4-BE49-F238E27FC236}">
                <a16:creationId xmlns:a16="http://schemas.microsoft.com/office/drawing/2014/main" id="{5D0BF079-8A29-4130-9BD5-2F8812777E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56600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Tree>
    <p:extLst>
      <p:ext uri="{BB962C8B-B14F-4D97-AF65-F5344CB8AC3E}">
        <p14:creationId xmlns:p14="http://schemas.microsoft.com/office/powerpoint/2010/main" val="26520047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
        <p:nvSpPr>
          <p:cNvPr id="26" name="TextBox 25">
            <a:extLst>
              <a:ext uri="{FF2B5EF4-FFF2-40B4-BE49-F238E27FC236}">
                <a16:creationId xmlns:a16="http://schemas.microsoft.com/office/drawing/2014/main" id="{9937DFB6-4FCB-476F-850E-C0CDE58F16D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41039526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eet Our Team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30729" y="1748604"/>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599200" y="1810170"/>
            <a:ext cx="2312806" cy="369332"/>
          </a:xfrm>
          <a:prstGeom prst="rect">
            <a:avLst/>
          </a:prstGeom>
          <a:noFill/>
        </p:spPr>
        <p:txBody>
          <a:bodyPr wrap="square" rtlCol="0">
            <a:spAutoFit/>
          </a:bodyPr>
          <a:lstStyle/>
          <a:p>
            <a:r>
              <a:rPr lang="en-US" sz="1800">
                <a:solidFill>
                  <a:srgbClr val="F58721"/>
                </a:solidFill>
              </a:rPr>
              <a:t>It’s Nice to Meet You</a:t>
            </a:r>
          </a:p>
        </p:txBody>
      </p:sp>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7325982" y="1484457"/>
            <a:ext cx="1815219" cy="1937046"/>
          </a:xfrm>
        </p:spPr>
        <p:txBody>
          <a:bodyPr/>
          <a:lstStyle>
            <a:lvl1pPr marL="0" indent="0">
              <a:buFontTx/>
              <a:buNone/>
              <a:defRPr/>
            </a:lvl1pPr>
          </a:lstStyle>
          <a:p>
            <a:endParaRPr lang="en-US"/>
          </a:p>
        </p:txBody>
      </p:sp>
      <p:sp>
        <p:nvSpPr>
          <p:cNvPr id="28" name="Picture Placeholder 4">
            <a:extLst>
              <a:ext uri="{FF2B5EF4-FFF2-40B4-BE49-F238E27FC236}">
                <a16:creationId xmlns:a16="http://schemas.microsoft.com/office/drawing/2014/main" id="{28CA1750-72E0-4B84-B993-77AFDD907D13}"/>
              </a:ext>
            </a:extLst>
          </p:cNvPr>
          <p:cNvSpPr>
            <a:spLocks noGrp="1"/>
          </p:cNvSpPr>
          <p:nvPr>
            <p:ph type="pic" sz="quarter" idx="19"/>
          </p:nvPr>
        </p:nvSpPr>
        <p:spPr>
          <a:xfrm>
            <a:off x="9428652" y="1484354"/>
            <a:ext cx="1815219" cy="1937046"/>
          </a:xfrm>
        </p:spPr>
        <p:txBody>
          <a:bodyPr/>
          <a:lstStyle>
            <a:lvl1pPr marL="0" indent="0">
              <a:buFontTx/>
              <a:buNone/>
              <a:defRPr/>
            </a:lvl1pPr>
          </a:lstStyle>
          <a:p>
            <a:endParaRPr lang="en-US"/>
          </a:p>
        </p:txBody>
      </p:sp>
      <p:sp>
        <p:nvSpPr>
          <p:cNvPr id="29" name="Picture Placeholder 4">
            <a:extLst>
              <a:ext uri="{FF2B5EF4-FFF2-40B4-BE49-F238E27FC236}">
                <a16:creationId xmlns:a16="http://schemas.microsoft.com/office/drawing/2014/main" id="{25CA631F-7F7B-4F24-A48C-AB2D90BFE2F8}"/>
              </a:ext>
            </a:extLst>
          </p:cNvPr>
          <p:cNvSpPr>
            <a:spLocks noGrp="1"/>
          </p:cNvSpPr>
          <p:nvPr>
            <p:ph type="pic" sz="quarter" idx="20"/>
          </p:nvPr>
        </p:nvSpPr>
        <p:spPr>
          <a:xfrm>
            <a:off x="7325982" y="3660855"/>
            <a:ext cx="1815219" cy="1937046"/>
          </a:xfrm>
        </p:spPr>
        <p:txBody>
          <a:bodyPr/>
          <a:lstStyle>
            <a:lvl1pPr marL="0" indent="0">
              <a:buFontTx/>
              <a:buNone/>
              <a:defRPr baseline="0"/>
            </a:lvl1pPr>
          </a:lstStyle>
          <a:p>
            <a:endParaRPr lang="en-US"/>
          </a:p>
        </p:txBody>
      </p:sp>
      <p:sp>
        <p:nvSpPr>
          <p:cNvPr id="30" name="Picture Placeholder 4">
            <a:extLst>
              <a:ext uri="{FF2B5EF4-FFF2-40B4-BE49-F238E27FC236}">
                <a16:creationId xmlns:a16="http://schemas.microsoft.com/office/drawing/2014/main" id="{622DD432-EEA8-4C45-A912-79A772A66089}"/>
              </a:ext>
            </a:extLst>
          </p:cNvPr>
          <p:cNvSpPr>
            <a:spLocks noGrp="1"/>
          </p:cNvSpPr>
          <p:nvPr>
            <p:ph type="pic" sz="quarter" idx="21"/>
          </p:nvPr>
        </p:nvSpPr>
        <p:spPr>
          <a:xfrm>
            <a:off x="9428652" y="3660752"/>
            <a:ext cx="1815219" cy="1937046"/>
          </a:xfrm>
        </p:spPr>
        <p:txBody>
          <a:bodyPr/>
          <a:lstStyle>
            <a:lvl1pPr marL="0" indent="0">
              <a:buFontTx/>
              <a:buNone/>
              <a:defRPr/>
            </a:lvl1pPr>
          </a:lstStyle>
          <a:p>
            <a:endParaRPr lang="en-US"/>
          </a:p>
        </p:txBody>
      </p:sp>
      <p:sp>
        <p:nvSpPr>
          <p:cNvPr id="31" name="Rectangle 30">
            <a:extLst>
              <a:ext uri="{FF2B5EF4-FFF2-40B4-BE49-F238E27FC236}">
                <a16:creationId xmlns:a16="http://schemas.microsoft.com/office/drawing/2014/main" id="{55DC7896-1504-4551-9639-BAAAD2D6419E}"/>
              </a:ext>
            </a:extLst>
          </p:cNvPr>
          <p:cNvSpPr/>
          <p:nvPr userDrawn="1"/>
        </p:nvSpPr>
        <p:spPr>
          <a:xfrm>
            <a:off x="8827191" y="3176125"/>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CB7E8D-2FBC-4176-BCFA-E7BD02ACDBCF}"/>
              </a:ext>
            </a:extLst>
          </p:cNvPr>
          <p:cNvSpPr txBox="1"/>
          <p:nvPr userDrawn="1"/>
        </p:nvSpPr>
        <p:spPr>
          <a:xfrm>
            <a:off x="8848211" y="3167619"/>
            <a:ext cx="314010" cy="276999"/>
          </a:xfrm>
          <a:prstGeom prst="rect">
            <a:avLst/>
          </a:prstGeom>
          <a:noFill/>
        </p:spPr>
        <p:txBody>
          <a:bodyPr wrap="square" rtlCol="0">
            <a:spAutoFit/>
          </a:bodyPr>
          <a:lstStyle/>
          <a:p>
            <a:r>
              <a:rPr lang="en-US" sz="1200">
                <a:solidFill>
                  <a:schemeClr val="bg1"/>
                </a:solidFill>
              </a:rPr>
              <a:t>1</a:t>
            </a:r>
          </a:p>
        </p:txBody>
      </p:sp>
      <p:sp>
        <p:nvSpPr>
          <p:cNvPr id="36" name="Rectangle 35">
            <a:extLst>
              <a:ext uri="{FF2B5EF4-FFF2-40B4-BE49-F238E27FC236}">
                <a16:creationId xmlns:a16="http://schemas.microsoft.com/office/drawing/2014/main" id="{4859BE31-A135-4697-9B9D-49E83873CE1F}"/>
              </a:ext>
            </a:extLst>
          </p:cNvPr>
          <p:cNvSpPr/>
          <p:nvPr userDrawn="1"/>
        </p:nvSpPr>
        <p:spPr>
          <a:xfrm>
            <a:off x="10937571" y="3160507"/>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0C39602-421D-4CA9-B3EE-C36956E429D0}"/>
              </a:ext>
            </a:extLst>
          </p:cNvPr>
          <p:cNvSpPr txBox="1"/>
          <p:nvPr userDrawn="1"/>
        </p:nvSpPr>
        <p:spPr>
          <a:xfrm>
            <a:off x="10958591" y="3152001"/>
            <a:ext cx="314010" cy="276999"/>
          </a:xfrm>
          <a:prstGeom prst="rect">
            <a:avLst/>
          </a:prstGeom>
          <a:noFill/>
        </p:spPr>
        <p:txBody>
          <a:bodyPr wrap="square" rtlCol="0">
            <a:spAutoFit/>
          </a:bodyPr>
          <a:lstStyle/>
          <a:p>
            <a:r>
              <a:rPr lang="en-US" sz="1200">
                <a:solidFill>
                  <a:schemeClr val="bg1"/>
                </a:solidFill>
              </a:rPr>
              <a:t>2</a:t>
            </a:r>
          </a:p>
        </p:txBody>
      </p:sp>
      <p:sp>
        <p:nvSpPr>
          <p:cNvPr id="38" name="Rectangle 37">
            <a:extLst>
              <a:ext uri="{FF2B5EF4-FFF2-40B4-BE49-F238E27FC236}">
                <a16:creationId xmlns:a16="http://schemas.microsoft.com/office/drawing/2014/main" id="{B580A4CC-0417-4275-BAD5-EE4C836D5795}"/>
              </a:ext>
            </a:extLst>
          </p:cNvPr>
          <p:cNvSpPr/>
          <p:nvPr userDrawn="1"/>
        </p:nvSpPr>
        <p:spPr>
          <a:xfrm>
            <a:off x="8839225"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16B9023-8F56-4194-87F6-23F3F13AFD2D}"/>
              </a:ext>
            </a:extLst>
          </p:cNvPr>
          <p:cNvSpPr txBox="1"/>
          <p:nvPr userDrawn="1"/>
        </p:nvSpPr>
        <p:spPr>
          <a:xfrm>
            <a:off x="8860245" y="5344370"/>
            <a:ext cx="314010" cy="276999"/>
          </a:xfrm>
          <a:prstGeom prst="rect">
            <a:avLst/>
          </a:prstGeom>
          <a:noFill/>
        </p:spPr>
        <p:txBody>
          <a:bodyPr wrap="square" rtlCol="0">
            <a:spAutoFit/>
          </a:bodyPr>
          <a:lstStyle/>
          <a:p>
            <a:r>
              <a:rPr lang="en-US" sz="1200">
                <a:solidFill>
                  <a:schemeClr val="bg1"/>
                </a:solidFill>
              </a:rPr>
              <a:t>3</a:t>
            </a:r>
          </a:p>
        </p:txBody>
      </p:sp>
      <p:sp>
        <p:nvSpPr>
          <p:cNvPr id="40" name="Rectangle 39">
            <a:extLst>
              <a:ext uri="{FF2B5EF4-FFF2-40B4-BE49-F238E27FC236}">
                <a16:creationId xmlns:a16="http://schemas.microsoft.com/office/drawing/2014/main" id="{0DE7576C-0E6C-4FBD-AA40-56475F521635}"/>
              </a:ext>
            </a:extLst>
          </p:cNvPr>
          <p:cNvSpPr/>
          <p:nvPr userDrawn="1"/>
        </p:nvSpPr>
        <p:spPr>
          <a:xfrm>
            <a:off x="10955791"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42E6997-BB88-444F-B058-93FAADCB9961}"/>
              </a:ext>
            </a:extLst>
          </p:cNvPr>
          <p:cNvSpPr txBox="1"/>
          <p:nvPr userDrawn="1"/>
        </p:nvSpPr>
        <p:spPr>
          <a:xfrm>
            <a:off x="10976811" y="5344370"/>
            <a:ext cx="314010" cy="276999"/>
          </a:xfrm>
          <a:prstGeom prst="rect">
            <a:avLst/>
          </a:prstGeom>
          <a:noFill/>
        </p:spPr>
        <p:txBody>
          <a:bodyPr wrap="square" rtlCol="0">
            <a:spAutoFit/>
          </a:bodyPr>
          <a:lstStyle/>
          <a:p>
            <a:r>
              <a:rPr lang="en-US" sz="1200">
                <a:solidFill>
                  <a:schemeClr val="bg1"/>
                </a:solidFill>
              </a:rPr>
              <a:t>4</a:t>
            </a:r>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532750" y="2423277"/>
            <a:ext cx="4529137" cy="395287"/>
          </a:xfrm>
        </p:spPr>
        <p:txBody>
          <a:bodyPr>
            <a:normAutofit/>
          </a:bodyPr>
          <a:lstStyle>
            <a:lvl1pPr marL="0" indent="0">
              <a:buFontTx/>
              <a:buNone/>
              <a:defRPr sz="2000" b="1"/>
            </a:lvl1pPr>
          </a:lstStyle>
          <a:p>
            <a:pPr lvl="0"/>
            <a:r>
              <a:rPr lang="en-US"/>
              <a:t>1. 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525040" y="2841092"/>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6" name="Content Placeholder 42">
            <a:extLst>
              <a:ext uri="{FF2B5EF4-FFF2-40B4-BE49-F238E27FC236}">
                <a16:creationId xmlns:a16="http://schemas.microsoft.com/office/drawing/2014/main" id="{2523CDAB-2467-4B14-BC51-21658437ABED}"/>
              </a:ext>
            </a:extLst>
          </p:cNvPr>
          <p:cNvSpPr>
            <a:spLocks noGrp="1"/>
          </p:cNvSpPr>
          <p:nvPr>
            <p:ph sz="quarter" idx="24" hasCustomPrompt="1"/>
          </p:nvPr>
        </p:nvSpPr>
        <p:spPr>
          <a:xfrm>
            <a:off x="535948" y="3293459"/>
            <a:ext cx="4529137" cy="395287"/>
          </a:xfrm>
        </p:spPr>
        <p:txBody>
          <a:bodyPr>
            <a:normAutofit/>
          </a:bodyPr>
          <a:lstStyle>
            <a:lvl1pPr marL="0" indent="0">
              <a:buFontTx/>
              <a:buNone/>
              <a:defRPr sz="2000" b="1"/>
            </a:lvl1pPr>
          </a:lstStyle>
          <a:p>
            <a:pPr lvl="0"/>
            <a:r>
              <a:rPr lang="en-US"/>
              <a:t>2. First Name Last Name</a:t>
            </a:r>
          </a:p>
        </p:txBody>
      </p:sp>
      <p:sp>
        <p:nvSpPr>
          <p:cNvPr id="47" name="Content Placeholder 44">
            <a:extLst>
              <a:ext uri="{FF2B5EF4-FFF2-40B4-BE49-F238E27FC236}">
                <a16:creationId xmlns:a16="http://schemas.microsoft.com/office/drawing/2014/main" id="{950EDEF2-0A11-49A7-8C31-1D2761BB9809}"/>
              </a:ext>
            </a:extLst>
          </p:cNvPr>
          <p:cNvSpPr>
            <a:spLocks noGrp="1"/>
          </p:cNvSpPr>
          <p:nvPr>
            <p:ph sz="quarter" idx="25" hasCustomPrompt="1"/>
          </p:nvPr>
        </p:nvSpPr>
        <p:spPr>
          <a:xfrm>
            <a:off x="528238" y="3711274"/>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8" name="Content Placeholder 42">
            <a:extLst>
              <a:ext uri="{FF2B5EF4-FFF2-40B4-BE49-F238E27FC236}">
                <a16:creationId xmlns:a16="http://schemas.microsoft.com/office/drawing/2014/main" id="{BED3CEDB-6298-40B7-8A11-B4679F8D0F50}"/>
              </a:ext>
            </a:extLst>
          </p:cNvPr>
          <p:cNvSpPr>
            <a:spLocks noGrp="1"/>
          </p:cNvSpPr>
          <p:nvPr>
            <p:ph sz="quarter" idx="26" hasCustomPrompt="1"/>
          </p:nvPr>
        </p:nvSpPr>
        <p:spPr>
          <a:xfrm>
            <a:off x="517150" y="4190224"/>
            <a:ext cx="4529137" cy="395287"/>
          </a:xfrm>
        </p:spPr>
        <p:txBody>
          <a:bodyPr>
            <a:normAutofit/>
          </a:bodyPr>
          <a:lstStyle>
            <a:lvl1pPr marL="0" indent="0">
              <a:buFontTx/>
              <a:buNone/>
              <a:defRPr sz="2000" b="1"/>
            </a:lvl1pPr>
          </a:lstStyle>
          <a:p>
            <a:pPr lvl="0"/>
            <a:r>
              <a:rPr lang="en-US"/>
              <a:t>3. First Name Last Name</a:t>
            </a:r>
          </a:p>
        </p:txBody>
      </p:sp>
      <p:sp>
        <p:nvSpPr>
          <p:cNvPr id="49" name="Content Placeholder 44">
            <a:extLst>
              <a:ext uri="{FF2B5EF4-FFF2-40B4-BE49-F238E27FC236}">
                <a16:creationId xmlns:a16="http://schemas.microsoft.com/office/drawing/2014/main" id="{C340A1AA-325A-46DD-8FCF-DBC6F7BDFC09}"/>
              </a:ext>
            </a:extLst>
          </p:cNvPr>
          <p:cNvSpPr>
            <a:spLocks noGrp="1"/>
          </p:cNvSpPr>
          <p:nvPr>
            <p:ph sz="quarter" idx="27" hasCustomPrompt="1"/>
          </p:nvPr>
        </p:nvSpPr>
        <p:spPr>
          <a:xfrm>
            <a:off x="519950" y="4608039"/>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50" name="Content Placeholder 42">
            <a:extLst>
              <a:ext uri="{FF2B5EF4-FFF2-40B4-BE49-F238E27FC236}">
                <a16:creationId xmlns:a16="http://schemas.microsoft.com/office/drawing/2014/main" id="{346406E0-27E3-452C-BDAE-987429616473}"/>
              </a:ext>
            </a:extLst>
          </p:cNvPr>
          <p:cNvSpPr>
            <a:spLocks noGrp="1"/>
          </p:cNvSpPr>
          <p:nvPr>
            <p:ph sz="quarter" idx="28" hasCustomPrompt="1"/>
          </p:nvPr>
        </p:nvSpPr>
        <p:spPr>
          <a:xfrm>
            <a:off x="514350" y="5060406"/>
            <a:ext cx="4529137" cy="395287"/>
          </a:xfrm>
        </p:spPr>
        <p:txBody>
          <a:bodyPr>
            <a:normAutofit/>
          </a:bodyPr>
          <a:lstStyle>
            <a:lvl1pPr marL="0" indent="0">
              <a:buFontTx/>
              <a:buNone/>
              <a:defRPr sz="2000" b="1"/>
            </a:lvl1pPr>
          </a:lstStyle>
          <a:p>
            <a:pPr lvl="0"/>
            <a:r>
              <a:rPr lang="en-US"/>
              <a:t>4. First Name Last Name</a:t>
            </a:r>
          </a:p>
        </p:txBody>
      </p:sp>
      <p:sp>
        <p:nvSpPr>
          <p:cNvPr id="51" name="Content Placeholder 44">
            <a:extLst>
              <a:ext uri="{FF2B5EF4-FFF2-40B4-BE49-F238E27FC236}">
                <a16:creationId xmlns:a16="http://schemas.microsoft.com/office/drawing/2014/main" id="{DAF72A76-94C2-4514-B140-1EDCF8D7DB82}"/>
              </a:ext>
            </a:extLst>
          </p:cNvPr>
          <p:cNvSpPr>
            <a:spLocks noGrp="1"/>
          </p:cNvSpPr>
          <p:nvPr>
            <p:ph sz="quarter" idx="29" hasCustomPrompt="1"/>
          </p:nvPr>
        </p:nvSpPr>
        <p:spPr>
          <a:xfrm>
            <a:off x="517150" y="5478221"/>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Tree>
    <p:extLst>
      <p:ext uri="{BB962C8B-B14F-4D97-AF65-F5344CB8AC3E}">
        <p14:creationId xmlns:p14="http://schemas.microsoft.com/office/powerpoint/2010/main" val="1880510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eet Our Team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514350" y="1860743"/>
            <a:ext cx="1384567" cy="1252383"/>
          </a:xfrm>
        </p:spPr>
        <p:txBody>
          <a:bodyPr>
            <a:normAutofit/>
          </a:bodyPr>
          <a:lstStyle>
            <a:lvl1pPr marL="0" indent="0">
              <a:buFontTx/>
              <a:buNone/>
              <a:defRPr sz="1400"/>
            </a:lvl1pPr>
          </a:lstStyle>
          <a:p>
            <a:endParaRPr lang="en-US"/>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418654" y="3270227"/>
            <a:ext cx="2611622" cy="336179"/>
          </a:xfrm>
        </p:spPr>
        <p:txBody>
          <a:bodyPr>
            <a:normAutofit/>
          </a:bodyPr>
          <a:lstStyle>
            <a:lvl1pPr marL="0" indent="0">
              <a:buFontTx/>
              <a:buNone/>
              <a:defRPr sz="1800" b="1"/>
            </a:lvl1pPr>
          </a:lstStyle>
          <a:p>
            <a:pPr lvl="0"/>
            <a:r>
              <a:rPr lang="en-US"/>
              <a:t>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421453"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32" name="Picture Placeholder 4">
            <a:extLst>
              <a:ext uri="{FF2B5EF4-FFF2-40B4-BE49-F238E27FC236}">
                <a16:creationId xmlns:a16="http://schemas.microsoft.com/office/drawing/2014/main" id="{54FDFACA-0406-4D1A-8085-B571959B073D}"/>
              </a:ext>
            </a:extLst>
          </p:cNvPr>
          <p:cNvSpPr>
            <a:spLocks noGrp="1"/>
          </p:cNvSpPr>
          <p:nvPr>
            <p:ph type="pic" sz="quarter" idx="30"/>
          </p:nvPr>
        </p:nvSpPr>
        <p:spPr>
          <a:xfrm>
            <a:off x="3477642" y="1841008"/>
            <a:ext cx="1384567" cy="1252383"/>
          </a:xfrm>
        </p:spPr>
        <p:txBody>
          <a:bodyPr>
            <a:normAutofit/>
          </a:bodyPr>
          <a:lstStyle>
            <a:lvl1pPr marL="0" indent="0">
              <a:buFontTx/>
              <a:buNone/>
              <a:defRPr sz="1400"/>
            </a:lvl1pPr>
          </a:lstStyle>
          <a:p>
            <a:endParaRPr lang="en-US"/>
          </a:p>
        </p:txBody>
      </p:sp>
      <p:sp>
        <p:nvSpPr>
          <p:cNvPr id="70" name="Picture Placeholder 4">
            <a:extLst>
              <a:ext uri="{FF2B5EF4-FFF2-40B4-BE49-F238E27FC236}">
                <a16:creationId xmlns:a16="http://schemas.microsoft.com/office/drawing/2014/main" id="{0DA0FDDA-1813-4A89-B0F9-D7A2581C5ED1}"/>
              </a:ext>
            </a:extLst>
          </p:cNvPr>
          <p:cNvSpPr>
            <a:spLocks noGrp="1"/>
          </p:cNvSpPr>
          <p:nvPr>
            <p:ph type="pic" sz="quarter" idx="31"/>
          </p:nvPr>
        </p:nvSpPr>
        <p:spPr>
          <a:xfrm>
            <a:off x="6484478" y="1817892"/>
            <a:ext cx="1384567" cy="1252383"/>
          </a:xfrm>
        </p:spPr>
        <p:txBody>
          <a:bodyPr>
            <a:normAutofit/>
          </a:bodyPr>
          <a:lstStyle>
            <a:lvl1pPr marL="0" indent="0">
              <a:buFontTx/>
              <a:buNone/>
              <a:defRPr sz="1400"/>
            </a:lvl1pPr>
          </a:lstStyle>
          <a:p>
            <a:endParaRPr lang="en-US"/>
          </a:p>
        </p:txBody>
      </p:sp>
      <p:sp>
        <p:nvSpPr>
          <p:cNvPr id="73" name="Picture Placeholder 4">
            <a:extLst>
              <a:ext uri="{FF2B5EF4-FFF2-40B4-BE49-F238E27FC236}">
                <a16:creationId xmlns:a16="http://schemas.microsoft.com/office/drawing/2014/main" id="{010C3697-9944-4250-ACF8-44A7AC459E40}"/>
              </a:ext>
            </a:extLst>
          </p:cNvPr>
          <p:cNvSpPr>
            <a:spLocks noGrp="1"/>
          </p:cNvSpPr>
          <p:nvPr>
            <p:ph type="pic" sz="quarter" idx="32"/>
          </p:nvPr>
        </p:nvSpPr>
        <p:spPr>
          <a:xfrm>
            <a:off x="9459784" y="1817892"/>
            <a:ext cx="1384567" cy="1252383"/>
          </a:xfrm>
        </p:spPr>
        <p:txBody>
          <a:bodyPr>
            <a:normAutofit/>
          </a:bodyPr>
          <a:lstStyle>
            <a:lvl1pPr marL="0" indent="0">
              <a:buFontTx/>
              <a:buNone/>
              <a:defRPr sz="1400"/>
            </a:lvl1pPr>
          </a:lstStyle>
          <a:p>
            <a:endParaRPr lang="en-US"/>
          </a:p>
        </p:txBody>
      </p:sp>
      <p:sp>
        <p:nvSpPr>
          <p:cNvPr id="55" name="Content Placeholder 42">
            <a:extLst>
              <a:ext uri="{FF2B5EF4-FFF2-40B4-BE49-F238E27FC236}">
                <a16:creationId xmlns:a16="http://schemas.microsoft.com/office/drawing/2014/main" id="{B0FEC337-63A1-4142-AB30-AF03B287FB84}"/>
              </a:ext>
            </a:extLst>
          </p:cNvPr>
          <p:cNvSpPr>
            <a:spLocks noGrp="1"/>
          </p:cNvSpPr>
          <p:nvPr>
            <p:ph sz="quarter" idx="37" hasCustomPrompt="1"/>
          </p:nvPr>
        </p:nvSpPr>
        <p:spPr>
          <a:xfrm>
            <a:off x="3381945" y="3270227"/>
            <a:ext cx="2611622" cy="336179"/>
          </a:xfrm>
        </p:spPr>
        <p:txBody>
          <a:bodyPr>
            <a:normAutofit/>
          </a:bodyPr>
          <a:lstStyle>
            <a:lvl1pPr marL="0" indent="0">
              <a:buFontTx/>
              <a:buNone/>
              <a:defRPr sz="1800" b="1"/>
            </a:lvl1pPr>
          </a:lstStyle>
          <a:p>
            <a:pPr lvl="0"/>
            <a:r>
              <a:rPr lang="en-US"/>
              <a:t>First Name Last Name</a:t>
            </a:r>
          </a:p>
        </p:txBody>
      </p:sp>
      <p:sp>
        <p:nvSpPr>
          <p:cNvPr id="56" name="Content Placeholder 44">
            <a:extLst>
              <a:ext uri="{FF2B5EF4-FFF2-40B4-BE49-F238E27FC236}">
                <a16:creationId xmlns:a16="http://schemas.microsoft.com/office/drawing/2014/main" id="{2F521221-A491-4073-A5B6-79A54B029E1A}"/>
              </a:ext>
            </a:extLst>
          </p:cNvPr>
          <p:cNvSpPr>
            <a:spLocks noGrp="1"/>
          </p:cNvSpPr>
          <p:nvPr>
            <p:ph sz="quarter" idx="38" hasCustomPrompt="1"/>
          </p:nvPr>
        </p:nvSpPr>
        <p:spPr>
          <a:xfrm>
            <a:off x="3384744"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59" name="Content Placeholder 42">
            <a:extLst>
              <a:ext uri="{FF2B5EF4-FFF2-40B4-BE49-F238E27FC236}">
                <a16:creationId xmlns:a16="http://schemas.microsoft.com/office/drawing/2014/main" id="{DB1F0823-3E7C-47FA-80B6-5FE6BCBC85D9}"/>
              </a:ext>
            </a:extLst>
          </p:cNvPr>
          <p:cNvSpPr>
            <a:spLocks noGrp="1"/>
          </p:cNvSpPr>
          <p:nvPr>
            <p:ph sz="quarter" idx="39" hasCustomPrompt="1"/>
          </p:nvPr>
        </p:nvSpPr>
        <p:spPr>
          <a:xfrm>
            <a:off x="6385981" y="3281055"/>
            <a:ext cx="2611622" cy="336179"/>
          </a:xfrm>
        </p:spPr>
        <p:txBody>
          <a:bodyPr>
            <a:normAutofit/>
          </a:bodyPr>
          <a:lstStyle>
            <a:lvl1pPr marL="0" indent="0">
              <a:buFontTx/>
              <a:buNone/>
              <a:defRPr sz="1800" b="1"/>
            </a:lvl1pPr>
          </a:lstStyle>
          <a:p>
            <a:pPr lvl="0"/>
            <a:r>
              <a:rPr lang="en-US"/>
              <a:t>First Name Last Name</a:t>
            </a:r>
          </a:p>
        </p:txBody>
      </p:sp>
      <p:sp>
        <p:nvSpPr>
          <p:cNvPr id="60" name="Content Placeholder 44">
            <a:extLst>
              <a:ext uri="{FF2B5EF4-FFF2-40B4-BE49-F238E27FC236}">
                <a16:creationId xmlns:a16="http://schemas.microsoft.com/office/drawing/2014/main" id="{8F274718-D54F-42E9-8D51-D9C7B1ECBA55}"/>
              </a:ext>
            </a:extLst>
          </p:cNvPr>
          <p:cNvSpPr>
            <a:spLocks noGrp="1"/>
          </p:cNvSpPr>
          <p:nvPr>
            <p:ph sz="quarter" idx="40" hasCustomPrompt="1"/>
          </p:nvPr>
        </p:nvSpPr>
        <p:spPr>
          <a:xfrm>
            <a:off x="6388780"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61" name="Content Placeholder 42">
            <a:extLst>
              <a:ext uri="{FF2B5EF4-FFF2-40B4-BE49-F238E27FC236}">
                <a16:creationId xmlns:a16="http://schemas.microsoft.com/office/drawing/2014/main" id="{C161FC37-41FF-48C7-8F86-9F520BD30D2F}"/>
              </a:ext>
            </a:extLst>
          </p:cNvPr>
          <p:cNvSpPr>
            <a:spLocks noGrp="1"/>
          </p:cNvSpPr>
          <p:nvPr>
            <p:ph sz="quarter" idx="41" hasCustomPrompt="1"/>
          </p:nvPr>
        </p:nvSpPr>
        <p:spPr>
          <a:xfrm>
            <a:off x="9361288" y="3281055"/>
            <a:ext cx="2611622" cy="336179"/>
          </a:xfrm>
        </p:spPr>
        <p:txBody>
          <a:bodyPr>
            <a:normAutofit/>
          </a:bodyPr>
          <a:lstStyle>
            <a:lvl1pPr marL="0" indent="0">
              <a:buFontTx/>
              <a:buNone/>
              <a:defRPr sz="1800" b="1"/>
            </a:lvl1pPr>
          </a:lstStyle>
          <a:p>
            <a:pPr lvl="0"/>
            <a:r>
              <a:rPr lang="en-US"/>
              <a:t>First Name Last Name</a:t>
            </a:r>
          </a:p>
        </p:txBody>
      </p:sp>
      <p:sp>
        <p:nvSpPr>
          <p:cNvPr id="62" name="Content Placeholder 44">
            <a:extLst>
              <a:ext uri="{FF2B5EF4-FFF2-40B4-BE49-F238E27FC236}">
                <a16:creationId xmlns:a16="http://schemas.microsoft.com/office/drawing/2014/main" id="{EB39EBD4-F31A-41FE-ABC3-9B20B9CFB079}"/>
              </a:ext>
            </a:extLst>
          </p:cNvPr>
          <p:cNvSpPr>
            <a:spLocks noGrp="1"/>
          </p:cNvSpPr>
          <p:nvPr>
            <p:ph sz="quarter" idx="42" hasCustomPrompt="1"/>
          </p:nvPr>
        </p:nvSpPr>
        <p:spPr>
          <a:xfrm>
            <a:off x="9353201"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15" name="Picture Placeholder 4">
            <a:extLst>
              <a:ext uri="{FF2B5EF4-FFF2-40B4-BE49-F238E27FC236}">
                <a16:creationId xmlns:a16="http://schemas.microsoft.com/office/drawing/2014/main" id="{AA78FDE4-016D-46CE-9EFA-70AA4B6D9CE4}"/>
              </a:ext>
            </a:extLst>
          </p:cNvPr>
          <p:cNvSpPr>
            <a:spLocks noGrp="1"/>
          </p:cNvSpPr>
          <p:nvPr>
            <p:ph type="pic" sz="quarter" idx="43"/>
          </p:nvPr>
        </p:nvSpPr>
        <p:spPr>
          <a:xfrm>
            <a:off x="535370" y="4203031"/>
            <a:ext cx="1384567" cy="1252383"/>
          </a:xfrm>
        </p:spPr>
        <p:txBody>
          <a:bodyPr>
            <a:normAutofit/>
          </a:bodyPr>
          <a:lstStyle>
            <a:lvl1pPr marL="0" indent="0">
              <a:buFontTx/>
              <a:buNone/>
              <a:defRPr sz="1400"/>
            </a:lvl1pPr>
          </a:lstStyle>
          <a:p>
            <a:endParaRPr lang="en-US"/>
          </a:p>
        </p:txBody>
      </p:sp>
      <p:sp>
        <p:nvSpPr>
          <p:cNvPr id="118" name="Content Placeholder 42">
            <a:extLst>
              <a:ext uri="{FF2B5EF4-FFF2-40B4-BE49-F238E27FC236}">
                <a16:creationId xmlns:a16="http://schemas.microsoft.com/office/drawing/2014/main" id="{E7D68604-130B-46B1-B127-350F2E125F8D}"/>
              </a:ext>
            </a:extLst>
          </p:cNvPr>
          <p:cNvSpPr>
            <a:spLocks noGrp="1"/>
          </p:cNvSpPr>
          <p:nvPr>
            <p:ph sz="quarter" idx="44" hasCustomPrompt="1"/>
          </p:nvPr>
        </p:nvSpPr>
        <p:spPr>
          <a:xfrm>
            <a:off x="439674" y="5612515"/>
            <a:ext cx="2611622" cy="336179"/>
          </a:xfrm>
        </p:spPr>
        <p:txBody>
          <a:bodyPr>
            <a:normAutofit/>
          </a:bodyPr>
          <a:lstStyle>
            <a:lvl1pPr marL="0" indent="0">
              <a:buFontTx/>
              <a:buNone/>
              <a:defRPr sz="1800" b="1"/>
            </a:lvl1pPr>
          </a:lstStyle>
          <a:p>
            <a:pPr lvl="0"/>
            <a:r>
              <a:rPr lang="en-US"/>
              <a:t>First Name Last Name</a:t>
            </a:r>
          </a:p>
        </p:txBody>
      </p:sp>
      <p:sp>
        <p:nvSpPr>
          <p:cNvPr id="119" name="Content Placeholder 44">
            <a:extLst>
              <a:ext uri="{FF2B5EF4-FFF2-40B4-BE49-F238E27FC236}">
                <a16:creationId xmlns:a16="http://schemas.microsoft.com/office/drawing/2014/main" id="{47D62B7E-6CD3-41E8-86D5-13415297C267}"/>
              </a:ext>
            </a:extLst>
          </p:cNvPr>
          <p:cNvSpPr>
            <a:spLocks noGrp="1"/>
          </p:cNvSpPr>
          <p:nvPr>
            <p:ph sz="quarter" idx="45" hasCustomPrompt="1"/>
          </p:nvPr>
        </p:nvSpPr>
        <p:spPr>
          <a:xfrm>
            <a:off x="442473"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20" name="Picture Placeholder 4">
            <a:extLst>
              <a:ext uri="{FF2B5EF4-FFF2-40B4-BE49-F238E27FC236}">
                <a16:creationId xmlns:a16="http://schemas.microsoft.com/office/drawing/2014/main" id="{4CA589A3-3AE2-4E0E-8176-7A5C5CE2A3C5}"/>
              </a:ext>
            </a:extLst>
          </p:cNvPr>
          <p:cNvSpPr>
            <a:spLocks noGrp="1"/>
          </p:cNvSpPr>
          <p:nvPr>
            <p:ph type="pic" sz="quarter" idx="46"/>
          </p:nvPr>
        </p:nvSpPr>
        <p:spPr>
          <a:xfrm>
            <a:off x="3498662" y="4183296"/>
            <a:ext cx="1384567" cy="1252383"/>
          </a:xfrm>
        </p:spPr>
        <p:txBody>
          <a:bodyPr>
            <a:normAutofit/>
          </a:bodyPr>
          <a:lstStyle>
            <a:lvl1pPr marL="0" indent="0">
              <a:buFontTx/>
              <a:buNone/>
              <a:defRPr sz="1400"/>
            </a:lvl1pPr>
          </a:lstStyle>
          <a:p>
            <a:endParaRPr lang="en-US"/>
          </a:p>
        </p:txBody>
      </p:sp>
      <p:sp>
        <p:nvSpPr>
          <p:cNvPr id="123" name="Picture Placeholder 4">
            <a:extLst>
              <a:ext uri="{FF2B5EF4-FFF2-40B4-BE49-F238E27FC236}">
                <a16:creationId xmlns:a16="http://schemas.microsoft.com/office/drawing/2014/main" id="{7F2DE491-DDE2-4783-AE6A-D65388EE1EA1}"/>
              </a:ext>
            </a:extLst>
          </p:cNvPr>
          <p:cNvSpPr>
            <a:spLocks noGrp="1"/>
          </p:cNvSpPr>
          <p:nvPr>
            <p:ph type="pic" sz="quarter" idx="47"/>
          </p:nvPr>
        </p:nvSpPr>
        <p:spPr>
          <a:xfrm>
            <a:off x="6505498" y="4160180"/>
            <a:ext cx="1384567" cy="1252383"/>
          </a:xfrm>
        </p:spPr>
        <p:txBody>
          <a:bodyPr>
            <a:normAutofit/>
          </a:bodyPr>
          <a:lstStyle>
            <a:lvl1pPr marL="0" indent="0">
              <a:buFontTx/>
              <a:buNone/>
              <a:defRPr sz="1400"/>
            </a:lvl1pPr>
          </a:lstStyle>
          <a:p>
            <a:endParaRPr lang="en-US"/>
          </a:p>
        </p:txBody>
      </p:sp>
      <p:sp>
        <p:nvSpPr>
          <p:cNvPr id="126" name="Picture Placeholder 4">
            <a:extLst>
              <a:ext uri="{FF2B5EF4-FFF2-40B4-BE49-F238E27FC236}">
                <a16:creationId xmlns:a16="http://schemas.microsoft.com/office/drawing/2014/main" id="{E6FC0FBA-DC7A-4D92-98A5-6CBCE8FE8F91}"/>
              </a:ext>
            </a:extLst>
          </p:cNvPr>
          <p:cNvSpPr>
            <a:spLocks noGrp="1"/>
          </p:cNvSpPr>
          <p:nvPr>
            <p:ph type="pic" sz="quarter" idx="48"/>
          </p:nvPr>
        </p:nvSpPr>
        <p:spPr>
          <a:xfrm>
            <a:off x="9480804" y="4160180"/>
            <a:ext cx="1384567" cy="1252383"/>
          </a:xfrm>
        </p:spPr>
        <p:txBody>
          <a:bodyPr>
            <a:normAutofit/>
          </a:bodyPr>
          <a:lstStyle>
            <a:lvl1pPr marL="0" indent="0">
              <a:buFontTx/>
              <a:buNone/>
              <a:defRPr sz="1400"/>
            </a:lvl1pPr>
          </a:lstStyle>
          <a:p>
            <a:endParaRPr lang="en-US"/>
          </a:p>
        </p:txBody>
      </p:sp>
      <p:sp>
        <p:nvSpPr>
          <p:cNvPr id="129" name="Content Placeholder 42">
            <a:extLst>
              <a:ext uri="{FF2B5EF4-FFF2-40B4-BE49-F238E27FC236}">
                <a16:creationId xmlns:a16="http://schemas.microsoft.com/office/drawing/2014/main" id="{8541DC02-E982-425B-A2C1-9B3ED3AFF298}"/>
              </a:ext>
            </a:extLst>
          </p:cNvPr>
          <p:cNvSpPr>
            <a:spLocks noGrp="1"/>
          </p:cNvSpPr>
          <p:nvPr>
            <p:ph sz="quarter" idx="49" hasCustomPrompt="1"/>
          </p:nvPr>
        </p:nvSpPr>
        <p:spPr>
          <a:xfrm>
            <a:off x="3402965" y="5612515"/>
            <a:ext cx="2611622" cy="336179"/>
          </a:xfrm>
        </p:spPr>
        <p:txBody>
          <a:bodyPr>
            <a:normAutofit/>
          </a:bodyPr>
          <a:lstStyle>
            <a:lvl1pPr marL="0" indent="0">
              <a:buFontTx/>
              <a:buNone/>
              <a:defRPr sz="1800" b="1"/>
            </a:lvl1pPr>
          </a:lstStyle>
          <a:p>
            <a:pPr lvl="0"/>
            <a:r>
              <a:rPr lang="en-US"/>
              <a:t>First Name Last Name</a:t>
            </a:r>
          </a:p>
        </p:txBody>
      </p:sp>
      <p:sp>
        <p:nvSpPr>
          <p:cNvPr id="130" name="Content Placeholder 44">
            <a:extLst>
              <a:ext uri="{FF2B5EF4-FFF2-40B4-BE49-F238E27FC236}">
                <a16:creationId xmlns:a16="http://schemas.microsoft.com/office/drawing/2014/main" id="{E3A8FA9B-AB5F-4125-8830-45D237339DDD}"/>
              </a:ext>
            </a:extLst>
          </p:cNvPr>
          <p:cNvSpPr>
            <a:spLocks noGrp="1"/>
          </p:cNvSpPr>
          <p:nvPr>
            <p:ph sz="quarter" idx="50" hasCustomPrompt="1"/>
          </p:nvPr>
        </p:nvSpPr>
        <p:spPr>
          <a:xfrm>
            <a:off x="3405764"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1" name="Content Placeholder 42">
            <a:extLst>
              <a:ext uri="{FF2B5EF4-FFF2-40B4-BE49-F238E27FC236}">
                <a16:creationId xmlns:a16="http://schemas.microsoft.com/office/drawing/2014/main" id="{15EE054E-8B71-42AC-A590-100E56D4963B}"/>
              </a:ext>
            </a:extLst>
          </p:cNvPr>
          <p:cNvSpPr>
            <a:spLocks noGrp="1"/>
          </p:cNvSpPr>
          <p:nvPr>
            <p:ph sz="quarter" idx="51" hasCustomPrompt="1"/>
          </p:nvPr>
        </p:nvSpPr>
        <p:spPr>
          <a:xfrm>
            <a:off x="6407001" y="5623343"/>
            <a:ext cx="2611622" cy="336179"/>
          </a:xfrm>
        </p:spPr>
        <p:txBody>
          <a:bodyPr>
            <a:normAutofit/>
          </a:bodyPr>
          <a:lstStyle>
            <a:lvl1pPr marL="0" indent="0">
              <a:buFontTx/>
              <a:buNone/>
              <a:defRPr sz="1800" b="1"/>
            </a:lvl1pPr>
          </a:lstStyle>
          <a:p>
            <a:pPr lvl="0"/>
            <a:r>
              <a:rPr lang="en-US"/>
              <a:t>First Name Last Name</a:t>
            </a:r>
          </a:p>
        </p:txBody>
      </p:sp>
      <p:sp>
        <p:nvSpPr>
          <p:cNvPr id="132" name="Content Placeholder 44">
            <a:extLst>
              <a:ext uri="{FF2B5EF4-FFF2-40B4-BE49-F238E27FC236}">
                <a16:creationId xmlns:a16="http://schemas.microsoft.com/office/drawing/2014/main" id="{B248DB58-DBC7-44A6-B679-BA2ECA295962}"/>
              </a:ext>
            </a:extLst>
          </p:cNvPr>
          <p:cNvSpPr>
            <a:spLocks noGrp="1"/>
          </p:cNvSpPr>
          <p:nvPr>
            <p:ph sz="quarter" idx="52" hasCustomPrompt="1"/>
          </p:nvPr>
        </p:nvSpPr>
        <p:spPr>
          <a:xfrm>
            <a:off x="6409800"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3" name="Content Placeholder 42">
            <a:extLst>
              <a:ext uri="{FF2B5EF4-FFF2-40B4-BE49-F238E27FC236}">
                <a16:creationId xmlns:a16="http://schemas.microsoft.com/office/drawing/2014/main" id="{AC863981-8339-45E3-9E72-48D579AEF505}"/>
              </a:ext>
            </a:extLst>
          </p:cNvPr>
          <p:cNvSpPr>
            <a:spLocks noGrp="1"/>
          </p:cNvSpPr>
          <p:nvPr>
            <p:ph sz="quarter" idx="53" hasCustomPrompt="1"/>
          </p:nvPr>
        </p:nvSpPr>
        <p:spPr>
          <a:xfrm>
            <a:off x="9382308" y="5623343"/>
            <a:ext cx="2611622" cy="336179"/>
          </a:xfrm>
        </p:spPr>
        <p:txBody>
          <a:bodyPr>
            <a:normAutofit/>
          </a:bodyPr>
          <a:lstStyle>
            <a:lvl1pPr marL="0" indent="0">
              <a:buFontTx/>
              <a:buNone/>
              <a:defRPr sz="1800" b="1"/>
            </a:lvl1pPr>
          </a:lstStyle>
          <a:p>
            <a:pPr lvl="0"/>
            <a:r>
              <a:rPr lang="en-US"/>
              <a:t>First Name Last Name</a:t>
            </a:r>
          </a:p>
        </p:txBody>
      </p:sp>
      <p:sp>
        <p:nvSpPr>
          <p:cNvPr id="134" name="Content Placeholder 44">
            <a:extLst>
              <a:ext uri="{FF2B5EF4-FFF2-40B4-BE49-F238E27FC236}">
                <a16:creationId xmlns:a16="http://schemas.microsoft.com/office/drawing/2014/main" id="{E0014B95-54FE-40D5-A44B-AF40195E4BD4}"/>
              </a:ext>
            </a:extLst>
          </p:cNvPr>
          <p:cNvSpPr>
            <a:spLocks noGrp="1"/>
          </p:cNvSpPr>
          <p:nvPr>
            <p:ph sz="quarter" idx="54" hasCustomPrompt="1"/>
          </p:nvPr>
        </p:nvSpPr>
        <p:spPr>
          <a:xfrm>
            <a:off x="9385107"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Tree>
    <p:extLst>
      <p:ext uri="{BB962C8B-B14F-4D97-AF65-F5344CB8AC3E}">
        <p14:creationId xmlns:p14="http://schemas.microsoft.com/office/powerpoint/2010/main" val="22303498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FE6B45-5F62-41C4-BB0D-D748DBCEEB0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11"/>
                    </a14:imgEffect>
                  </a14:imgLayer>
                </a14:imgProps>
              </a:ext>
              <a:ext uri="{28A0092B-C50C-407E-A947-70E740481C1C}">
                <a14:useLocalDpi xmlns:a14="http://schemas.microsoft.com/office/drawing/2010/main" val="0"/>
              </a:ext>
            </a:extLst>
          </a:blip>
          <a:srcRect l="33919" t="28826" b="14145"/>
          <a:stretch/>
        </p:blipFill>
        <p:spPr>
          <a:xfrm>
            <a:off x="0" y="-76201"/>
            <a:ext cx="12355286" cy="6977743"/>
          </a:xfrm>
          <a:prstGeom prst="rect">
            <a:avLst/>
          </a:prstGeom>
        </p:spPr>
      </p:pic>
      <p:sp>
        <p:nvSpPr>
          <p:cNvPr id="21" name="Rectangle 20">
            <a:extLst>
              <a:ext uri="{FF2B5EF4-FFF2-40B4-BE49-F238E27FC236}">
                <a16:creationId xmlns:a16="http://schemas.microsoft.com/office/drawing/2014/main" id="{5F0DB7D3-B952-4C1F-B7D7-C9031B1935D7}"/>
              </a:ext>
            </a:extLst>
          </p:cNvPr>
          <p:cNvSpPr/>
          <p:nvPr userDrawn="1"/>
        </p:nvSpPr>
        <p:spPr>
          <a:xfrm>
            <a:off x="-17414" y="-76201"/>
            <a:ext cx="12355286" cy="6977743"/>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146250-DC28-4514-957C-BCCDFAC2FCBD}"/>
              </a:ext>
            </a:extLst>
          </p:cNvPr>
          <p:cNvSpPr/>
          <p:nvPr userDrawn="1"/>
        </p:nvSpPr>
        <p:spPr>
          <a:xfrm>
            <a:off x="1996966" y="1618593"/>
            <a:ext cx="8324193" cy="3699641"/>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520274-9498-4969-98FD-9D221A40E05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1694E64A-20BE-4054-8381-F891ABB05DC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A458B627-E77E-4B86-8E62-7C0F40C79F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Content Placeholder 15">
            <a:extLst>
              <a:ext uri="{FF2B5EF4-FFF2-40B4-BE49-F238E27FC236}">
                <a16:creationId xmlns:a16="http://schemas.microsoft.com/office/drawing/2014/main" id="{1BD33BEE-87E2-46C8-B7B7-3859DFFDF411}"/>
              </a:ext>
            </a:extLst>
          </p:cNvPr>
          <p:cNvSpPr>
            <a:spLocks noGrp="1"/>
          </p:cNvSpPr>
          <p:nvPr>
            <p:ph sz="quarter" idx="10" hasCustomPrompt="1"/>
          </p:nvPr>
        </p:nvSpPr>
        <p:spPr>
          <a:xfrm>
            <a:off x="2385848" y="1935127"/>
            <a:ext cx="7598979" cy="27087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t>“Lorem ipsum dolor sit </a:t>
            </a:r>
            <a:r>
              <a:rPr lang="en-US" sz="2800" err="1"/>
              <a:t>amet</a:t>
            </a:r>
            <a:r>
              <a:rPr lang="en-US" sz="2800"/>
              <a:t>, </a:t>
            </a:r>
            <a:r>
              <a:rPr lang="en-US" sz="2800" err="1"/>
              <a:t>consectetur</a:t>
            </a:r>
            <a:r>
              <a:rPr lang="en-US" sz="2800"/>
              <a:t> </a:t>
            </a:r>
            <a:r>
              <a:rPr lang="en-US" sz="2800" err="1"/>
              <a:t>adipiscing</a:t>
            </a:r>
            <a:r>
              <a:rPr lang="en-US" sz="2800"/>
              <a:t> </a:t>
            </a:r>
            <a:r>
              <a:rPr lang="en-US" sz="2800" err="1"/>
              <a:t>elit</a:t>
            </a:r>
            <a:r>
              <a:rPr lang="en-US" sz="2800"/>
              <a:t>, </a:t>
            </a:r>
            <a:r>
              <a:rPr lang="en-US" sz="2800" err="1"/>
              <a:t>sed</a:t>
            </a:r>
            <a:r>
              <a:rPr lang="en-US" sz="2800"/>
              <a:t> do </a:t>
            </a:r>
            <a:r>
              <a:rPr lang="en-US" sz="2800" err="1"/>
              <a:t>eiusmod</a:t>
            </a:r>
            <a:r>
              <a:rPr lang="en-US" sz="2800"/>
              <a:t> </a:t>
            </a:r>
            <a:r>
              <a:rPr lang="en-US" sz="2800" err="1"/>
              <a:t>tempor</a:t>
            </a:r>
            <a:r>
              <a:rPr lang="en-US" sz="2800"/>
              <a:t> </a:t>
            </a:r>
            <a:r>
              <a:rPr lang="en-US" sz="2800" err="1"/>
              <a:t>incididunt</a:t>
            </a:r>
            <a:r>
              <a:rPr lang="en-US" sz="2800"/>
              <a:t> </a:t>
            </a:r>
            <a:r>
              <a:rPr lang="en-US" sz="2800" err="1"/>
              <a:t>ut</a:t>
            </a:r>
            <a:r>
              <a:rPr lang="en-US" sz="2800"/>
              <a:t> </a:t>
            </a:r>
            <a:r>
              <a:rPr lang="en-US" sz="2800" err="1"/>
              <a:t>labore</a:t>
            </a:r>
            <a:r>
              <a:rPr lang="en-US" sz="2800"/>
              <a:t> et dolore magna </a:t>
            </a:r>
            <a:r>
              <a:rPr lang="en-US" sz="2800" err="1"/>
              <a:t>aliqua</a:t>
            </a:r>
            <a:r>
              <a:rPr lang="en-US" sz="2800"/>
              <a:t>. </a:t>
            </a:r>
            <a:r>
              <a:rPr lang="en-US" sz="2800" err="1"/>
              <a:t>Ut</a:t>
            </a:r>
            <a:r>
              <a:rPr lang="en-US" sz="2800"/>
              <a:t> </a:t>
            </a:r>
            <a:r>
              <a:rPr lang="en-US" sz="2800" err="1"/>
              <a:t>enim</a:t>
            </a:r>
            <a:r>
              <a:rPr lang="en-US" sz="2800"/>
              <a:t> ad minim </a:t>
            </a:r>
            <a:r>
              <a:rPr lang="en-US" sz="2800" err="1"/>
              <a:t>veniam</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p>
        </p:txBody>
      </p:sp>
      <p:sp>
        <p:nvSpPr>
          <p:cNvPr id="18" name="Content Placeholder 17">
            <a:extLst>
              <a:ext uri="{FF2B5EF4-FFF2-40B4-BE49-F238E27FC236}">
                <a16:creationId xmlns:a16="http://schemas.microsoft.com/office/drawing/2014/main" id="{501D0678-525F-424D-B1BE-82CFC31AD8C9}"/>
              </a:ext>
            </a:extLst>
          </p:cNvPr>
          <p:cNvSpPr>
            <a:spLocks noGrp="1"/>
          </p:cNvSpPr>
          <p:nvPr>
            <p:ph sz="quarter" idx="11" hasCustomPrompt="1"/>
          </p:nvPr>
        </p:nvSpPr>
        <p:spPr>
          <a:xfrm>
            <a:off x="4466677" y="4780363"/>
            <a:ext cx="5518150" cy="365125"/>
          </a:xfrm>
        </p:spPr>
        <p:txBody>
          <a:bodyPr>
            <a:noAutofit/>
          </a:bodyPr>
          <a:lstStyle>
            <a:lvl1pPr marL="0" indent="0" algn="r">
              <a:buNone/>
              <a:defRPr sz="2400" i="1">
                <a:solidFill>
                  <a:srgbClr val="F58721"/>
                </a:solidFill>
              </a:defRPr>
            </a:lvl1pPr>
          </a:lstStyle>
          <a:p>
            <a:pPr lvl="0"/>
            <a:r>
              <a:rPr lang="en-US" i="1"/>
              <a:t>-Insert Name Of Individual for Quote</a:t>
            </a:r>
            <a:endParaRPr lang="en-US"/>
          </a:p>
        </p:txBody>
      </p:sp>
      <p:sp>
        <p:nvSpPr>
          <p:cNvPr id="30" name="TextBox 29">
            <a:extLst>
              <a:ext uri="{FF2B5EF4-FFF2-40B4-BE49-F238E27FC236}">
                <a16:creationId xmlns:a16="http://schemas.microsoft.com/office/drawing/2014/main" id="{0F7D29F7-87D3-4E7A-A588-38CB5656D078}"/>
              </a:ext>
            </a:extLst>
          </p:cNvPr>
          <p:cNvSpPr txBox="1"/>
          <p:nvPr userDrawn="1"/>
        </p:nvSpPr>
        <p:spPr>
          <a:xfrm>
            <a:off x="5714847" y="1063915"/>
            <a:ext cx="940980" cy="1477328"/>
          </a:xfrm>
          <a:prstGeom prst="rect">
            <a:avLst/>
          </a:prstGeom>
          <a:noFill/>
        </p:spPr>
        <p:txBody>
          <a:bodyPr wrap="square" rtlCol="0">
            <a:spAutoFit/>
          </a:bodyPr>
          <a:lstStyle/>
          <a:p>
            <a:pPr algn="ctr"/>
            <a:r>
              <a:rPr lang="en-US" sz="9000" b="1">
                <a:solidFill>
                  <a:srgbClr val="E4701E"/>
                </a:solidFill>
                <a:latin typeface="Garamond" charset="0"/>
                <a:ea typeface="Garamond" charset="0"/>
                <a:cs typeface="Garamond" charset="0"/>
              </a:rPr>
              <a:t>“</a:t>
            </a:r>
          </a:p>
        </p:txBody>
      </p:sp>
    </p:spTree>
    <p:extLst>
      <p:ext uri="{BB962C8B-B14F-4D97-AF65-F5344CB8AC3E}">
        <p14:creationId xmlns:p14="http://schemas.microsoft.com/office/powerpoint/2010/main" val="413628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eople w/Picture (c)">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31B961A4-D150-489B-9818-C3A535F64CB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0167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0914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meline (c)">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20A594-9E95-4869-A8ED-6D367A7413B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97110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rporate Social Responsibilit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Tree>
    <p:extLst>
      <p:ext uri="{BB962C8B-B14F-4D97-AF65-F5344CB8AC3E}">
        <p14:creationId xmlns:p14="http://schemas.microsoft.com/office/powerpoint/2010/main" val="549471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rporate Social Responsibility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
        <p:nvSpPr>
          <p:cNvPr id="16" name="TextBox 15">
            <a:extLst>
              <a:ext uri="{FF2B5EF4-FFF2-40B4-BE49-F238E27FC236}">
                <a16:creationId xmlns:a16="http://schemas.microsoft.com/office/drawing/2014/main" id="{7DC3337A-D8BF-4D7A-AD94-9E454A9C88F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9700855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6810A708-6771-49FB-B5AA-60B2902065C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Icons</a:t>
            </a:r>
          </a:p>
        </p:txBody>
      </p:sp>
      <p:sp>
        <p:nvSpPr>
          <p:cNvPr id="7" name="Text Placeholder 9">
            <a:extLst>
              <a:ext uri="{FF2B5EF4-FFF2-40B4-BE49-F238E27FC236}">
                <a16:creationId xmlns:a16="http://schemas.microsoft.com/office/drawing/2014/main" id="{31F1DDF5-0CD4-45FE-9589-D32ECCF59CB3}"/>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Use these icons to add visual interest. Hide slide from presentation when done. </a:t>
            </a:r>
          </a:p>
        </p:txBody>
      </p:sp>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B1DB1-4418-459E-9DF3-509445B77705}"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1" name="TextBox 10">
            <a:extLst>
              <a:ext uri="{FF2B5EF4-FFF2-40B4-BE49-F238E27FC236}">
                <a16:creationId xmlns:a16="http://schemas.microsoft.com/office/drawing/2014/main" id="{9A2AEEC4-0372-4071-BE7A-4B093B79CEA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70519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rvices_Icons_Ungri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Content Placeholder 24">
            <a:extLst>
              <a:ext uri="{FF2B5EF4-FFF2-40B4-BE49-F238E27FC236}">
                <a16:creationId xmlns:a16="http://schemas.microsoft.com/office/drawing/2014/main" id="{D64628F2-319B-4CA7-B611-1BA9EFCF0677}"/>
              </a:ext>
            </a:extLst>
          </p:cNvPr>
          <p:cNvSpPr>
            <a:spLocks noGrp="1"/>
          </p:cNvSpPr>
          <p:nvPr>
            <p:ph sz="quarter" idx="18" hasCustomPrompt="1"/>
          </p:nvPr>
        </p:nvSpPr>
        <p:spPr>
          <a:xfrm>
            <a:off x="514350" y="236521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7" name="Content Placeholder 26">
            <a:extLst>
              <a:ext uri="{FF2B5EF4-FFF2-40B4-BE49-F238E27FC236}">
                <a16:creationId xmlns:a16="http://schemas.microsoft.com/office/drawing/2014/main" id="{0A24009D-BF21-449E-8C8B-3C5D0FC8C668}"/>
              </a:ext>
            </a:extLst>
          </p:cNvPr>
          <p:cNvSpPr>
            <a:spLocks noGrp="1"/>
          </p:cNvSpPr>
          <p:nvPr>
            <p:ph sz="quarter" idx="19" hasCustomPrompt="1"/>
          </p:nvPr>
        </p:nvSpPr>
        <p:spPr>
          <a:xfrm>
            <a:off x="514350" y="292357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28" name="Content Placeholder 24">
            <a:extLst>
              <a:ext uri="{FF2B5EF4-FFF2-40B4-BE49-F238E27FC236}">
                <a16:creationId xmlns:a16="http://schemas.microsoft.com/office/drawing/2014/main" id="{4CBAC807-47CA-441A-93E0-7DF07ECB700D}"/>
              </a:ext>
            </a:extLst>
          </p:cNvPr>
          <p:cNvSpPr>
            <a:spLocks noGrp="1"/>
          </p:cNvSpPr>
          <p:nvPr>
            <p:ph sz="quarter" idx="20" hasCustomPrompt="1"/>
          </p:nvPr>
        </p:nvSpPr>
        <p:spPr>
          <a:xfrm>
            <a:off x="4492625"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9" name="Content Placeholder 26">
            <a:extLst>
              <a:ext uri="{FF2B5EF4-FFF2-40B4-BE49-F238E27FC236}">
                <a16:creationId xmlns:a16="http://schemas.microsoft.com/office/drawing/2014/main" id="{07223FF3-04DF-486D-BD0F-95B49613F3FA}"/>
              </a:ext>
            </a:extLst>
          </p:cNvPr>
          <p:cNvSpPr>
            <a:spLocks noGrp="1"/>
          </p:cNvSpPr>
          <p:nvPr>
            <p:ph sz="quarter" idx="21" hasCustomPrompt="1"/>
          </p:nvPr>
        </p:nvSpPr>
        <p:spPr>
          <a:xfrm>
            <a:off x="4492625"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0" name="Content Placeholder 24">
            <a:extLst>
              <a:ext uri="{FF2B5EF4-FFF2-40B4-BE49-F238E27FC236}">
                <a16:creationId xmlns:a16="http://schemas.microsoft.com/office/drawing/2014/main" id="{B2072214-7381-4305-959D-EB2B9B0DCFDE}"/>
              </a:ext>
            </a:extLst>
          </p:cNvPr>
          <p:cNvSpPr>
            <a:spLocks noGrp="1"/>
          </p:cNvSpPr>
          <p:nvPr>
            <p:ph sz="quarter" idx="22" hasCustomPrompt="1"/>
          </p:nvPr>
        </p:nvSpPr>
        <p:spPr>
          <a:xfrm>
            <a:off x="8429214"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1" name="Content Placeholder 26">
            <a:extLst>
              <a:ext uri="{FF2B5EF4-FFF2-40B4-BE49-F238E27FC236}">
                <a16:creationId xmlns:a16="http://schemas.microsoft.com/office/drawing/2014/main" id="{9AC40797-B471-4E23-B1B6-767735798D67}"/>
              </a:ext>
            </a:extLst>
          </p:cNvPr>
          <p:cNvSpPr>
            <a:spLocks noGrp="1"/>
          </p:cNvSpPr>
          <p:nvPr>
            <p:ph sz="quarter" idx="23" hasCustomPrompt="1"/>
          </p:nvPr>
        </p:nvSpPr>
        <p:spPr>
          <a:xfrm>
            <a:off x="8429214"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8" name="Content Placeholder 24">
            <a:extLst>
              <a:ext uri="{FF2B5EF4-FFF2-40B4-BE49-F238E27FC236}">
                <a16:creationId xmlns:a16="http://schemas.microsoft.com/office/drawing/2014/main" id="{26BEC8E1-097B-43D6-AA15-689FEE53ED2E}"/>
              </a:ext>
            </a:extLst>
          </p:cNvPr>
          <p:cNvSpPr>
            <a:spLocks noGrp="1"/>
          </p:cNvSpPr>
          <p:nvPr>
            <p:ph sz="quarter" idx="24" hasCustomPrompt="1"/>
          </p:nvPr>
        </p:nvSpPr>
        <p:spPr>
          <a:xfrm>
            <a:off x="514350" y="469644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9" name="Content Placeholder 26">
            <a:extLst>
              <a:ext uri="{FF2B5EF4-FFF2-40B4-BE49-F238E27FC236}">
                <a16:creationId xmlns:a16="http://schemas.microsoft.com/office/drawing/2014/main" id="{0179DDA9-4B91-413B-A602-11C392F02D3E}"/>
              </a:ext>
            </a:extLst>
          </p:cNvPr>
          <p:cNvSpPr>
            <a:spLocks noGrp="1"/>
          </p:cNvSpPr>
          <p:nvPr>
            <p:ph sz="quarter" idx="25" hasCustomPrompt="1"/>
          </p:nvPr>
        </p:nvSpPr>
        <p:spPr>
          <a:xfrm>
            <a:off x="514350" y="525480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0" name="Content Placeholder 24">
            <a:extLst>
              <a:ext uri="{FF2B5EF4-FFF2-40B4-BE49-F238E27FC236}">
                <a16:creationId xmlns:a16="http://schemas.microsoft.com/office/drawing/2014/main" id="{A430ACF9-91A2-4FA3-8742-DB01FF48AFC9}"/>
              </a:ext>
            </a:extLst>
          </p:cNvPr>
          <p:cNvSpPr>
            <a:spLocks noGrp="1"/>
          </p:cNvSpPr>
          <p:nvPr>
            <p:ph sz="quarter" idx="26" hasCustomPrompt="1"/>
          </p:nvPr>
        </p:nvSpPr>
        <p:spPr>
          <a:xfrm>
            <a:off x="4492625"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1" name="Content Placeholder 26">
            <a:extLst>
              <a:ext uri="{FF2B5EF4-FFF2-40B4-BE49-F238E27FC236}">
                <a16:creationId xmlns:a16="http://schemas.microsoft.com/office/drawing/2014/main" id="{90DEFCC9-C314-4977-B51D-34C0D0E490F8}"/>
              </a:ext>
            </a:extLst>
          </p:cNvPr>
          <p:cNvSpPr>
            <a:spLocks noGrp="1"/>
          </p:cNvSpPr>
          <p:nvPr>
            <p:ph sz="quarter" idx="27" hasCustomPrompt="1"/>
          </p:nvPr>
        </p:nvSpPr>
        <p:spPr>
          <a:xfrm>
            <a:off x="4492625"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2" name="Content Placeholder 24">
            <a:extLst>
              <a:ext uri="{FF2B5EF4-FFF2-40B4-BE49-F238E27FC236}">
                <a16:creationId xmlns:a16="http://schemas.microsoft.com/office/drawing/2014/main" id="{0F64AD70-382D-4443-8AB4-2CB62DD9B4BB}"/>
              </a:ext>
            </a:extLst>
          </p:cNvPr>
          <p:cNvSpPr>
            <a:spLocks noGrp="1"/>
          </p:cNvSpPr>
          <p:nvPr>
            <p:ph sz="quarter" idx="28" hasCustomPrompt="1"/>
          </p:nvPr>
        </p:nvSpPr>
        <p:spPr>
          <a:xfrm>
            <a:off x="8429214"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3" name="Content Placeholder 26">
            <a:extLst>
              <a:ext uri="{FF2B5EF4-FFF2-40B4-BE49-F238E27FC236}">
                <a16:creationId xmlns:a16="http://schemas.microsoft.com/office/drawing/2014/main" id="{51596E9F-DADA-4AE0-9F59-3538DF60378F}"/>
              </a:ext>
            </a:extLst>
          </p:cNvPr>
          <p:cNvSpPr>
            <a:spLocks noGrp="1"/>
          </p:cNvSpPr>
          <p:nvPr>
            <p:ph sz="quarter" idx="29" hasCustomPrompt="1"/>
          </p:nvPr>
        </p:nvSpPr>
        <p:spPr>
          <a:xfrm>
            <a:off x="8429214"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7" name="Content Placeholder 46">
            <a:extLst>
              <a:ext uri="{FF2B5EF4-FFF2-40B4-BE49-F238E27FC236}">
                <a16:creationId xmlns:a16="http://schemas.microsoft.com/office/drawing/2014/main" id="{9945F0CA-9377-4B07-8C6F-0F8E0FE43845}"/>
              </a:ext>
            </a:extLst>
          </p:cNvPr>
          <p:cNvSpPr>
            <a:spLocks noGrp="1"/>
          </p:cNvSpPr>
          <p:nvPr>
            <p:ph sz="quarter" idx="30" hasCustomPrompt="1"/>
          </p:nvPr>
        </p:nvSpPr>
        <p:spPr>
          <a:xfrm>
            <a:off x="514349" y="1762817"/>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8" name="Content Placeholder 46">
            <a:extLst>
              <a:ext uri="{FF2B5EF4-FFF2-40B4-BE49-F238E27FC236}">
                <a16:creationId xmlns:a16="http://schemas.microsoft.com/office/drawing/2014/main" id="{6D49790D-ACFD-4D16-8972-20ECDC7DDF81}"/>
              </a:ext>
            </a:extLst>
          </p:cNvPr>
          <p:cNvSpPr>
            <a:spLocks noGrp="1"/>
          </p:cNvSpPr>
          <p:nvPr>
            <p:ph sz="quarter" idx="31" hasCustomPrompt="1"/>
          </p:nvPr>
        </p:nvSpPr>
        <p:spPr>
          <a:xfrm>
            <a:off x="4513637"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9" name="Content Placeholder 46">
            <a:extLst>
              <a:ext uri="{FF2B5EF4-FFF2-40B4-BE49-F238E27FC236}">
                <a16:creationId xmlns:a16="http://schemas.microsoft.com/office/drawing/2014/main" id="{A9ED726F-05C7-44B6-BBA8-4D55E1791680}"/>
              </a:ext>
            </a:extLst>
          </p:cNvPr>
          <p:cNvSpPr>
            <a:spLocks noGrp="1"/>
          </p:cNvSpPr>
          <p:nvPr>
            <p:ph sz="quarter" idx="32" hasCustomPrompt="1"/>
          </p:nvPr>
        </p:nvSpPr>
        <p:spPr>
          <a:xfrm>
            <a:off x="8418653"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0" name="Content Placeholder 46">
            <a:extLst>
              <a:ext uri="{FF2B5EF4-FFF2-40B4-BE49-F238E27FC236}">
                <a16:creationId xmlns:a16="http://schemas.microsoft.com/office/drawing/2014/main" id="{FC57499C-3E2E-41ED-8913-02072AF830C1}"/>
              </a:ext>
            </a:extLst>
          </p:cNvPr>
          <p:cNvSpPr>
            <a:spLocks noGrp="1"/>
          </p:cNvSpPr>
          <p:nvPr>
            <p:ph sz="quarter" idx="33" hasCustomPrompt="1"/>
          </p:nvPr>
        </p:nvSpPr>
        <p:spPr>
          <a:xfrm>
            <a:off x="514349"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1" name="Content Placeholder 46">
            <a:extLst>
              <a:ext uri="{FF2B5EF4-FFF2-40B4-BE49-F238E27FC236}">
                <a16:creationId xmlns:a16="http://schemas.microsoft.com/office/drawing/2014/main" id="{3CC0C92D-FF8D-4F3C-AECE-EFD7676D3FD3}"/>
              </a:ext>
            </a:extLst>
          </p:cNvPr>
          <p:cNvSpPr>
            <a:spLocks noGrp="1"/>
          </p:cNvSpPr>
          <p:nvPr>
            <p:ph sz="quarter" idx="34" hasCustomPrompt="1"/>
          </p:nvPr>
        </p:nvSpPr>
        <p:spPr>
          <a:xfrm>
            <a:off x="4492515"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2" name="Content Placeholder 46">
            <a:extLst>
              <a:ext uri="{FF2B5EF4-FFF2-40B4-BE49-F238E27FC236}">
                <a16:creationId xmlns:a16="http://schemas.microsoft.com/office/drawing/2014/main" id="{56159534-2A2C-4535-93AF-658700B15AA9}"/>
              </a:ext>
            </a:extLst>
          </p:cNvPr>
          <p:cNvSpPr>
            <a:spLocks noGrp="1"/>
          </p:cNvSpPr>
          <p:nvPr>
            <p:ph sz="quarter" idx="35" hasCustomPrompt="1"/>
          </p:nvPr>
        </p:nvSpPr>
        <p:spPr>
          <a:xfrm>
            <a:off x="8413624"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26" name="TextBox 25">
            <a:extLst>
              <a:ext uri="{FF2B5EF4-FFF2-40B4-BE49-F238E27FC236}">
                <a16:creationId xmlns:a16="http://schemas.microsoft.com/office/drawing/2014/main" id="{64616D10-A6FF-42E3-AA21-B803038AC4B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090647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rvices_Icons_Ungrid (9)">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3" name="Content Placeholder 24">
            <a:extLst>
              <a:ext uri="{FF2B5EF4-FFF2-40B4-BE49-F238E27FC236}">
                <a16:creationId xmlns:a16="http://schemas.microsoft.com/office/drawing/2014/main" id="{5BAC0845-03BD-4687-B45A-27B2F6235C66}"/>
              </a:ext>
            </a:extLst>
          </p:cNvPr>
          <p:cNvSpPr>
            <a:spLocks noGrp="1"/>
          </p:cNvSpPr>
          <p:nvPr>
            <p:ph sz="quarter" idx="41" hasCustomPrompt="1"/>
          </p:nvPr>
        </p:nvSpPr>
        <p:spPr>
          <a:xfrm>
            <a:off x="8620759" y="2381959"/>
            <a:ext cx="3015504" cy="84365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Case Management</a:t>
            </a:r>
            <a:endParaRPr lang="en-US" sz="1400" kern="1200">
              <a:solidFill>
                <a:schemeClr val="tx1"/>
              </a:solidFill>
              <a:latin typeface="+mn-lt"/>
              <a:ea typeface="+mn-ea"/>
              <a:cs typeface="+mn-cs"/>
            </a:endParaRPr>
          </a:p>
        </p:txBody>
      </p:sp>
      <p:sp>
        <p:nvSpPr>
          <p:cNvPr id="54" name="Content Placeholder 46">
            <a:extLst>
              <a:ext uri="{FF2B5EF4-FFF2-40B4-BE49-F238E27FC236}">
                <a16:creationId xmlns:a16="http://schemas.microsoft.com/office/drawing/2014/main" id="{4E3B96C8-8010-49A5-816A-20D07E796486}"/>
              </a:ext>
            </a:extLst>
          </p:cNvPr>
          <p:cNvSpPr>
            <a:spLocks noGrp="1"/>
          </p:cNvSpPr>
          <p:nvPr>
            <p:ph sz="quarter" idx="42" hasCustomPrompt="1"/>
          </p:nvPr>
        </p:nvSpPr>
        <p:spPr>
          <a:xfrm>
            <a:off x="8063070" y="2318899"/>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3" name="Content Placeholder 46">
            <a:extLst>
              <a:ext uri="{FF2B5EF4-FFF2-40B4-BE49-F238E27FC236}">
                <a16:creationId xmlns:a16="http://schemas.microsoft.com/office/drawing/2014/main" id="{B57A4D53-BFC4-4960-9488-3BFBF6C3CC9E}"/>
              </a:ext>
            </a:extLst>
          </p:cNvPr>
          <p:cNvSpPr>
            <a:spLocks noGrp="1"/>
          </p:cNvSpPr>
          <p:nvPr>
            <p:ph sz="quarter" idx="44" hasCustomPrompt="1"/>
          </p:nvPr>
        </p:nvSpPr>
        <p:spPr>
          <a:xfrm>
            <a:off x="8063067" y="3480286"/>
            <a:ext cx="557705" cy="564598"/>
          </a:xfrm>
        </p:spPr>
        <p:txBody>
          <a:bodyPr>
            <a:normAutofit/>
          </a:bodyPr>
          <a:lstStyle>
            <a:lvl1pPr marL="0" indent="0">
              <a:buFontTx/>
              <a:buNone/>
              <a:defRPr sz="1400"/>
            </a:lvl1pPr>
            <a:lvl5pPr marL="1828800" indent="0">
              <a:buNone/>
              <a:defRPr/>
            </a:lvl5pPr>
          </a:lstStyle>
          <a:p>
            <a:pPr lvl="0"/>
            <a:r>
              <a:rPr lang="en-US"/>
              <a:t>Icon</a:t>
            </a:r>
          </a:p>
        </p:txBody>
      </p:sp>
      <p:sp>
        <p:nvSpPr>
          <p:cNvPr id="74" name="Content Placeholder 24">
            <a:extLst>
              <a:ext uri="{FF2B5EF4-FFF2-40B4-BE49-F238E27FC236}">
                <a16:creationId xmlns:a16="http://schemas.microsoft.com/office/drawing/2014/main" id="{20E85D8D-06FA-464F-99D5-7929CB27969D}"/>
              </a:ext>
            </a:extLst>
          </p:cNvPr>
          <p:cNvSpPr>
            <a:spLocks noGrp="1"/>
          </p:cNvSpPr>
          <p:nvPr>
            <p:ph sz="quarter" idx="45" hasCustomPrompt="1"/>
          </p:nvPr>
        </p:nvSpPr>
        <p:spPr>
          <a:xfrm>
            <a:off x="8620760" y="4710970"/>
            <a:ext cx="3015503"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Staffing &amp; Recruiting</a:t>
            </a:r>
            <a:endParaRPr lang="en-US" sz="1400" kern="1200">
              <a:solidFill>
                <a:schemeClr val="tx1"/>
              </a:solidFill>
              <a:latin typeface="+mn-lt"/>
              <a:ea typeface="+mn-ea"/>
              <a:cs typeface="+mn-cs"/>
            </a:endParaRPr>
          </a:p>
        </p:txBody>
      </p:sp>
      <p:sp>
        <p:nvSpPr>
          <p:cNvPr id="75" name="Content Placeholder 46">
            <a:extLst>
              <a:ext uri="{FF2B5EF4-FFF2-40B4-BE49-F238E27FC236}">
                <a16:creationId xmlns:a16="http://schemas.microsoft.com/office/drawing/2014/main" id="{4A221D14-F4A7-4579-9CEF-75D9F985B265}"/>
              </a:ext>
            </a:extLst>
          </p:cNvPr>
          <p:cNvSpPr>
            <a:spLocks noGrp="1"/>
          </p:cNvSpPr>
          <p:nvPr>
            <p:ph sz="quarter" idx="46" hasCustomPrompt="1"/>
          </p:nvPr>
        </p:nvSpPr>
        <p:spPr>
          <a:xfrm>
            <a:off x="8063064" y="4675258"/>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8" name="Content Placeholder 24">
            <a:extLst>
              <a:ext uri="{FF2B5EF4-FFF2-40B4-BE49-F238E27FC236}">
                <a16:creationId xmlns:a16="http://schemas.microsoft.com/office/drawing/2014/main" id="{8B2C137B-3AD3-453B-8A13-59CDC20E2B22}"/>
              </a:ext>
            </a:extLst>
          </p:cNvPr>
          <p:cNvSpPr>
            <a:spLocks noGrp="1"/>
          </p:cNvSpPr>
          <p:nvPr>
            <p:ph sz="quarter" idx="47" hasCustomPrompt="1"/>
          </p:nvPr>
        </p:nvSpPr>
        <p:spPr>
          <a:xfrm>
            <a:off x="4787503" y="2381958"/>
            <a:ext cx="3015496"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Gig for Government</a:t>
            </a:r>
            <a:endParaRPr lang="en-US" sz="1400" kern="1200">
              <a:solidFill>
                <a:schemeClr val="tx1"/>
              </a:solidFill>
              <a:latin typeface="+mn-lt"/>
              <a:ea typeface="+mn-ea"/>
              <a:cs typeface="+mn-cs"/>
            </a:endParaRPr>
          </a:p>
        </p:txBody>
      </p:sp>
      <p:sp>
        <p:nvSpPr>
          <p:cNvPr id="79" name="Content Placeholder 46">
            <a:extLst>
              <a:ext uri="{FF2B5EF4-FFF2-40B4-BE49-F238E27FC236}">
                <a16:creationId xmlns:a16="http://schemas.microsoft.com/office/drawing/2014/main" id="{59E9B239-C439-4DA5-B150-64FB54442694}"/>
              </a:ext>
            </a:extLst>
          </p:cNvPr>
          <p:cNvSpPr>
            <a:spLocks noGrp="1"/>
          </p:cNvSpPr>
          <p:nvPr>
            <p:ph sz="quarter" idx="48" hasCustomPrompt="1"/>
          </p:nvPr>
        </p:nvSpPr>
        <p:spPr>
          <a:xfrm>
            <a:off x="4229804" y="2325137"/>
            <a:ext cx="557705" cy="554088"/>
          </a:xfrm>
        </p:spPr>
        <p:txBody>
          <a:bodyPr>
            <a:normAutofit/>
          </a:bodyPr>
          <a:lstStyle>
            <a:lvl1pPr marL="0" indent="0">
              <a:buFontTx/>
              <a:buNone/>
              <a:defRPr sz="1400"/>
            </a:lvl1pPr>
            <a:lvl5pPr marL="1828800" indent="0">
              <a:buNone/>
              <a:defRPr/>
            </a:lvl5pPr>
          </a:lstStyle>
          <a:p>
            <a:pPr lvl="0"/>
            <a:r>
              <a:rPr lang="en-US"/>
              <a:t>Icon</a:t>
            </a:r>
          </a:p>
        </p:txBody>
      </p:sp>
      <p:sp>
        <p:nvSpPr>
          <p:cNvPr id="80" name="Content Placeholder 24">
            <a:extLst>
              <a:ext uri="{FF2B5EF4-FFF2-40B4-BE49-F238E27FC236}">
                <a16:creationId xmlns:a16="http://schemas.microsoft.com/office/drawing/2014/main" id="{1048E86F-29B1-4CCA-ACF8-7EA04B0D3BCA}"/>
              </a:ext>
            </a:extLst>
          </p:cNvPr>
          <p:cNvSpPr>
            <a:spLocks noGrp="1"/>
          </p:cNvSpPr>
          <p:nvPr>
            <p:ph sz="quarter" idx="49" hasCustomPrompt="1"/>
          </p:nvPr>
        </p:nvSpPr>
        <p:spPr>
          <a:xfrm>
            <a:off x="4787498" y="3543346"/>
            <a:ext cx="3015501"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Electronic Visit Verification</a:t>
            </a:r>
            <a:endParaRPr lang="en-US" sz="1400" kern="1200">
              <a:solidFill>
                <a:schemeClr val="tx1"/>
              </a:solidFill>
              <a:latin typeface="+mn-lt"/>
              <a:ea typeface="+mn-ea"/>
              <a:cs typeface="+mn-cs"/>
            </a:endParaRPr>
          </a:p>
        </p:txBody>
      </p:sp>
      <p:sp>
        <p:nvSpPr>
          <p:cNvPr id="81" name="Content Placeholder 46">
            <a:extLst>
              <a:ext uri="{FF2B5EF4-FFF2-40B4-BE49-F238E27FC236}">
                <a16:creationId xmlns:a16="http://schemas.microsoft.com/office/drawing/2014/main" id="{11E29359-B930-4072-BA47-7FEE811BDB04}"/>
              </a:ext>
            </a:extLst>
          </p:cNvPr>
          <p:cNvSpPr>
            <a:spLocks noGrp="1"/>
          </p:cNvSpPr>
          <p:nvPr>
            <p:ph sz="quarter" idx="50" hasCustomPrompt="1"/>
          </p:nvPr>
        </p:nvSpPr>
        <p:spPr>
          <a:xfrm>
            <a:off x="4229801"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2" name="Content Placeholder 24">
            <a:extLst>
              <a:ext uri="{FF2B5EF4-FFF2-40B4-BE49-F238E27FC236}">
                <a16:creationId xmlns:a16="http://schemas.microsoft.com/office/drawing/2014/main" id="{423310AC-CA52-4698-A35B-F0229BA12187}"/>
              </a:ext>
            </a:extLst>
          </p:cNvPr>
          <p:cNvSpPr>
            <a:spLocks noGrp="1"/>
          </p:cNvSpPr>
          <p:nvPr>
            <p:ph sz="quarter" idx="51" hasCustomPrompt="1"/>
          </p:nvPr>
        </p:nvSpPr>
        <p:spPr>
          <a:xfrm>
            <a:off x="4787495" y="4710970"/>
            <a:ext cx="3015504"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Eligibility Solutions</a:t>
            </a:r>
            <a:endParaRPr lang="en-US" sz="1400" kern="1200">
              <a:solidFill>
                <a:schemeClr val="tx1"/>
              </a:solidFill>
              <a:latin typeface="+mn-lt"/>
              <a:ea typeface="+mn-ea"/>
              <a:cs typeface="+mn-cs"/>
            </a:endParaRPr>
          </a:p>
        </p:txBody>
      </p:sp>
      <p:sp>
        <p:nvSpPr>
          <p:cNvPr id="83" name="Content Placeholder 46">
            <a:extLst>
              <a:ext uri="{FF2B5EF4-FFF2-40B4-BE49-F238E27FC236}">
                <a16:creationId xmlns:a16="http://schemas.microsoft.com/office/drawing/2014/main" id="{B4F881D4-5AE0-429D-843C-63B9CEEA6F32}"/>
              </a:ext>
            </a:extLst>
          </p:cNvPr>
          <p:cNvSpPr>
            <a:spLocks noGrp="1"/>
          </p:cNvSpPr>
          <p:nvPr>
            <p:ph sz="quarter" idx="52" hasCustomPrompt="1"/>
          </p:nvPr>
        </p:nvSpPr>
        <p:spPr>
          <a:xfrm>
            <a:off x="4229798" y="4652183"/>
            <a:ext cx="557705" cy="581435"/>
          </a:xfrm>
        </p:spPr>
        <p:txBody>
          <a:bodyPr>
            <a:normAutofit/>
          </a:bodyPr>
          <a:lstStyle>
            <a:lvl1pPr marL="0" indent="0">
              <a:buFontTx/>
              <a:buNone/>
              <a:defRPr sz="1400"/>
            </a:lvl1pPr>
            <a:lvl5pPr marL="1828800" indent="0">
              <a:buNone/>
              <a:defRPr/>
            </a:lvl5pPr>
          </a:lstStyle>
          <a:p>
            <a:pPr lvl="0"/>
            <a:r>
              <a:rPr lang="en-US"/>
              <a:t>Icon</a:t>
            </a:r>
          </a:p>
        </p:txBody>
      </p:sp>
      <p:sp>
        <p:nvSpPr>
          <p:cNvPr id="84" name="Content Placeholder 24">
            <a:extLst>
              <a:ext uri="{FF2B5EF4-FFF2-40B4-BE49-F238E27FC236}">
                <a16:creationId xmlns:a16="http://schemas.microsoft.com/office/drawing/2014/main" id="{70FEAD8A-0BE0-45C2-A508-145856F07F99}"/>
              </a:ext>
            </a:extLst>
          </p:cNvPr>
          <p:cNvSpPr>
            <a:spLocks noGrp="1"/>
          </p:cNvSpPr>
          <p:nvPr>
            <p:ph sz="quarter" idx="53" hasCustomPrompt="1"/>
          </p:nvPr>
        </p:nvSpPr>
        <p:spPr>
          <a:xfrm>
            <a:off x="1124235" y="2373504"/>
            <a:ext cx="3030353" cy="852108"/>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MSP/VMS</a:t>
            </a:r>
            <a:endParaRPr lang="en-US" sz="1400" kern="1200">
              <a:solidFill>
                <a:schemeClr val="tx1"/>
              </a:solidFill>
              <a:latin typeface="+mn-lt"/>
              <a:ea typeface="+mn-ea"/>
              <a:cs typeface="+mn-cs"/>
            </a:endParaRPr>
          </a:p>
        </p:txBody>
      </p:sp>
      <p:sp>
        <p:nvSpPr>
          <p:cNvPr id="85" name="Content Placeholder 46">
            <a:extLst>
              <a:ext uri="{FF2B5EF4-FFF2-40B4-BE49-F238E27FC236}">
                <a16:creationId xmlns:a16="http://schemas.microsoft.com/office/drawing/2014/main" id="{CCD58C62-A229-4066-93C1-F83B80836A28}"/>
              </a:ext>
            </a:extLst>
          </p:cNvPr>
          <p:cNvSpPr>
            <a:spLocks noGrp="1"/>
          </p:cNvSpPr>
          <p:nvPr>
            <p:ph sz="quarter" idx="54" hasCustomPrompt="1"/>
          </p:nvPr>
        </p:nvSpPr>
        <p:spPr>
          <a:xfrm>
            <a:off x="556027" y="2304117"/>
            <a:ext cx="557705" cy="545884"/>
          </a:xfrm>
        </p:spPr>
        <p:txBody>
          <a:bodyPr>
            <a:normAutofit/>
          </a:bodyPr>
          <a:lstStyle>
            <a:lvl1pPr marL="0" indent="0">
              <a:buFontTx/>
              <a:buNone/>
              <a:defRPr sz="1400"/>
            </a:lvl1pPr>
            <a:lvl5pPr marL="1828800" indent="0">
              <a:buNone/>
              <a:defRPr/>
            </a:lvl5pPr>
          </a:lstStyle>
          <a:p>
            <a:pPr lvl="0"/>
            <a:r>
              <a:rPr lang="en-US"/>
              <a:t>Icon</a:t>
            </a:r>
          </a:p>
        </p:txBody>
      </p:sp>
      <p:sp>
        <p:nvSpPr>
          <p:cNvPr id="86" name="Content Placeholder 24">
            <a:extLst>
              <a:ext uri="{FF2B5EF4-FFF2-40B4-BE49-F238E27FC236}">
                <a16:creationId xmlns:a16="http://schemas.microsoft.com/office/drawing/2014/main" id="{7BA7271C-5DD6-4FED-AE7A-53366CEBBFD3}"/>
              </a:ext>
            </a:extLst>
          </p:cNvPr>
          <p:cNvSpPr>
            <a:spLocks noGrp="1"/>
          </p:cNvSpPr>
          <p:nvPr>
            <p:ph sz="quarter" idx="55" hasCustomPrompt="1"/>
          </p:nvPr>
        </p:nvSpPr>
        <p:spPr>
          <a:xfrm>
            <a:off x="1124231" y="3545401"/>
            <a:ext cx="3030353" cy="8436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Survey Management</a:t>
            </a:r>
            <a:endParaRPr lang="en-US" sz="1400" kern="1200">
              <a:solidFill>
                <a:schemeClr val="tx1"/>
              </a:solidFill>
              <a:latin typeface="+mn-lt"/>
              <a:ea typeface="+mn-ea"/>
              <a:cs typeface="+mn-cs"/>
            </a:endParaRPr>
          </a:p>
        </p:txBody>
      </p:sp>
      <p:sp>
        <p:nvSpPr>
          <p:cNvPr id="87" name="Content Placeholder 46">
            <a:extLst>
              <a:ext uri="{FF2B5EF4-FFF2-40B4-BE49-F238E27FC236}">
                <a16:creationId xmlns:a16="http://schemas.microsoft.com/office/drawing/2014/main" id="{520EECCA-71EC-496F-8149-A0DB44805D9B}"/>
              </a:ext>
            </a:extLst>
          </p:cNvPr>
          <p:cNvSpPr>
            <a:spLocks noGrp="1"/>
          </p:cNvSpPr>
          <p:nvPr>
            <p:ph sz="quarter" idx="56" hasCustomPrompt="1"/>
          </p:nvPr>
        </p:nvSpPr>
        <p:spPr>
          <a:xfrm>
            <a:off x="556024"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8" name="Content Placeholder 24">
            <a:extLst>
              <a:ext uri="{FF2B5EF4-FFF2-40B4-BE49-F238E27FC236}">
                <a16:creationId xmlns:a16="http://schemas.microsoft.com/office/drawing/2014/main" id="{5E480C58-B2B4-499A-93FB-A6D30C131344}"/>
              </a:ext>
            </a:extLst>
          </p:cNvPr>
          <p:cNvSpPr>
            <a:spLocks noGrp="1"/>
          </p:cNvSpPr>
          <p:nvPr>
            <p:ph sz="quarter" idx="57" hasCustomPrompt="1"/>
          </p:nvPr>
        </p:nvSpPr>
        <p:spPr>
          <a:xfrm>
            <a:off x="1124228" y="4706787"/>
            <a:ext cx="3030353"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Employer of Record</a:t>
            </a:r>
            <a:endParaRPr lang="en-US" sz="1400" kern="1200">
              <a:solidFill>
                <a:schemeClr val="tx1"/>
              </a:solidFill>
              <a:latin typeface="+mn-lt"/>
              <a:ea typeface="+mn-ea"/>
              <a:cs typeface="+mn-cs"/>
            </a:endParaRPr>
          </a:p>
        </p:txBody>
      </p:sp>
      <p:sp>
        <p:nvSpPr>
          <p:cNvPr id="89" name="Content Placeholder 46">
            <a:extLst>
              <a:ext uri="{FF2B5EF4-FFF2-40B4-BE49-F238E27FC236}">
                <a16:creationId xmlns:a16="http://schemas.microsoft.com/office/drawing/2014/main" id="{4572D0F3-8FF8-4E19-BAAA-9ED1EC3DF1E2}"/>
              </a:ext>
            </a:extLst>
          </p:cNvPr>
          <p:cNvSpPr>
            <a:spLocks noGrp="1"/>
          </p:cNvSpPr>
          <p:nvPr>
            <p:ph sz="quarter" idx="58" hasCustomPrompt="1"/>
          </p:nvPr>
        </p:nvSpPr>
        <p:spPr>
          <a:xfrm>
            <a:off x="556021" y="4670986"/>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92" name="Content Placeholder 24">
            <a:extLst>
              <a:ext uri="{FF2B5EF4-FFF2-40B4-BE49-F238E27FC236}">
                <a16:creationId xmlns:a16="http://schemas.microsoft.com/office/drawing/2014/main" id="{C7A22A41-44D1-4ECD-A318-98D5A7B89945}"/>
              </a:ext>
            </a:extLst>
          </p:cNvPr>
          <p:cNvSpPr>
            <a:spLocks noGrp="1"/>
          </p:cNvSpPr>
          <p:nvPr>
            <p:ph sz="quarter" idx="59" hasCustomPrompt="1"/>
          </p:nvPr>
        </p:nvSpPr>
        <p:spPr>
          <a:xfrm>
            <a:off x="8631268" y="3544982"/>
            <a:ext cx="3401237" cy="84201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Workforce Technology</a:t>
            </a:r>
            <a:endParaRPr lang="en-US" sz="1400" kern="1200">
              <a:solidFill>
                <a:schemeClr val="tx1"/>
              </a:solidFill>
              <a:latin typeface="+mn-lt"/>
              <a:ea typeface="+mn-ea"/>
              <a:cs typeface="+mn-cs"/>
            </a:endParaRPr>
          </a:p>
        </p:txBody>
      </p:sp>
      <p:sp>
        <p:nvSpPr>
          <p:cNvPr id="25" name="TextBox 24">
            <a:extLst>
              <a:ext uri="{FF2B5EF4-FFF2-40B4-BE49-F238E27FC236}">
                <a16:creationId xmlns:a16="http://schemas.microsoft.com/office/drawing/2014/main" id="{699D7338-89D2-42BA-8513-19DC8C51908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2898501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576027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 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4" name="TextBox 33">
            <a:extLst>
              <a:ext uri="{FF2B5EF4-FFF2-40B4-BE49-F238E27FC236}">
                <a16:creationId xmlns:a16="http://schemas.microsoft.com/office/drawing/2014/main" id="{45254FF4-733B-4029-84B4-EB38EF6F19B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5391510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0966863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3.xml"/><Relationship Id="rId21" Type="http://schemas.openxmlformats.org/officeDocument/2006/relationships/slideLayout" Target="../slideLayouts/slideLayout78.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63" Type="http://schemas.openxmlformats.org/officeDocument/2006/relationships/slideLayout" Target="../slideLayouts/slideLayout120.xml"/><Relationship Id="rId68" Type="http://schemas.openxmlformats.org/officeDocument/2006/relationships/slideLayout" Target="../slideLayouts/slideLayout125.xml"/><Relationship Id="rId7" Type="http://schemas.openxmlformats.org/officeDocument/2006/relationships/slideLayout" Target="../slideLayouts/slideLayout64.xml"/><Relationship Id="rId71" Type="http://schemas.openxmlformats.org/officeDocument/2006/relationships/theme" Target="../theme/theme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66" Type="http://schemas.openxmlformats.org/officeDocument/2006/relationships/slideLayout" Target="../slideLayouts/slideLayout123.xml"/><Relationship Id="rId5" Type="http://schemas.openxmlformats.org/officeDocument/2006/relationships/slideLayout" Target="../slideLayouts/slideLayout62.xml"/><Relationship Id="rId61" Type="http://schemas.openxmlformats.org/officeDocument/2006/relationships/slideLayout" Target="../slideLayouts/slideLayout118.xml"/><Relationship Id="rId19" Type="http://schemas.openxmlformats.org/officeDocument/2006/relationships/slideLayout" Target="../slideLayouts/slideLayout7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slideLayout" Target="../slideLayouts/slideLayout113.xml"/><Relationship Id="rId64" Type="http://schemas.openxmlformats.org/officeDocument/2006/relationships/slideLayout" Target="../slideLayouts/slideLayout121.xml"/><Relationship Id="rId69" Type="http://schemas.openxmlformats.org/officeDocument/2006/relationships/slideLayout" Target="../slideLayouts/slideLayout126.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59" Type="http://schemas.openxmlformats.org/officeDocument/2006/relationships/slideLayout" Target="../slideLayouts/slideLayout116.xml"/><Relationship Id="rId67" Type="http://schemas.openxmlformats.org/officeDocument/2006/relationships/slideLayout" Target="../slideLayouts/slideLayout124.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62" Type="http://schemas.openxmlformats.org/officeDocument/2006/relationships/slideLayout" Target="../slideLayouts/slideLayout119.xml"/><Relationship Id="rId70" Type="http://schemas.openxmlformats.org/officeDocument/2006/relationships/slideLayout" Target="../slideLayouts/slideLayout12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57" Type="http://schemas.openxmlformats.org/officeDocument/2006/relationships/slideLayout" Target="../slideLayouts/slideLayout114.xml"/><Relationship Id="rId10" Type="http://schemas.openxmlformats.org/officeDocument/2006/relationships/slideLayout" Target="../slideLayouts/slideLayout67.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 Id="rId60" Type="http://schemas.openxmlformats.org/officeDocument/2006/relationships/slideLayout" Target="../slideLayouts/slideLayout117.xml"/><Relationship Id="rId65" Type="http://schemas.openxmlformats.org/officeDocument/2006/relationships/slideLayout" Target="../slideLayouts/slideLayout122.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9" Type="http://schemas.openxmlformats.org/officeDocument/2006/relationships/slideLayout" Target="../slideLayouts/slideLayout96.xml"/><Relationship Id="rId34" Type="http://schemas.openxmlformats.org/officeDocument/2006/relationships/slideLayout" Target="../slideLayouts/slideLayout91.xml"/><Relationship Id="rId50" Type="http://schemas.openxmlformats.org/officeDocument/2006/relationships/slideLayout" Target="../slideLayouts/slideLayout107.xml"/><Relationship Id="rId55" Type="http://schemas.openxmlformats.org/officeDocument/2006/relationships/slideLayout" Target="../slideLayouts/slideLayout1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3.xml"/><Relationship Id="rId1"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B72D0-C4DD-4F6D-B043-286959DAD435}" type="datetime1">
              <a:rPr lang="en-US" smtClean="0"/>
              <a:t>5/21/2024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908F3-CA0E-49E9-9E3E-9807D3EF8EB0}" type="slidenum">
              <a:rPr lang="en-US" smtClean="0"/>
              <a:t>‹#›</a:t>
            </a:fld>
            <a:endParaRPr lang="en-US"/>
          </a:p>
        </p:txBody>
      </p:sp>
    </p:spTree>
    <p:extLst>
      <p:ext uri="{BB962C8B-B14F-4D97-AF65-F5344CB8AC3E}">
        <p14:creationId xmlns:p14="http://schemas.microsoft.com/office/powerpoint/2010/main" val="1159179247"/>
      </p:ext>
    </p:extLst>
  </p:cSld>
  <p:clrMap bg1="lt1" tx1="dk1" bg2="lt2" tx2="dk2" accent1="accent1" accent2="accent2" accent3="accent3" accent4="accent4" accent5="accent5" accent6="accent6" hlink="hlink" folHlink="folHlink"/>
  <p:sldLayoutIdLst>
    <p:sldLayoutId id="2147483750" r:id="rId1"/>
    <p:sldLayoutId id="2147483693" r:id="rId2"/>
    <p:sldLayoutId id="2147483751" r:id="rId3"/>
    <p:sldLayoutId id="2147483725" r:id="rId4"/>
    <p:sldLayoutId id="2147483752" r:id="rId5"/>
    <p:sldLayoutId id="2147483739" r:id="rId6"/>
    <p:sldLayoutId id="2147483753" r:id="rId7"/>
    <p:sldLayoutId id="2147483721" r:id="rId8"/>
    <p:sldLayoutId id="2147483754" r:id="rId9"/>
    <p:sldLayoutId id="2147483720" r:id="rId10"/>
    <p:sldLayoutId id="2147483755" r:id="rId11"/>
    <p:sldLayoutId id="2147483756" r:id="rId12"/>
    <p:sldLayoutId id="2147483719" r:id="rId13"/>
    <p:sldLayoutId id="2147483757" r:id="rId14"/>
    <p:sldLayoutId id="2147483718" r:id="rId15"/>
    <p:sldLayoutId id="2147483705" r:id="rId16"/>
    <p:sldLayoutId id="2147483717" r:id="rId17"/>
    <p:sldLayoutId id="2147483742" r:id="rId18"/>
    <p:sldLayoutId id="2147483758" r:id="rId19"/>
    <p:sldLayoutId id="2147483745" r:id="rId20"/>
    <p:sldLayoutId id="2147483746" r:id="rId21"/>
    <p:sldLayoutId id="2147483747" r:id="rId22"/>
    <p:sldLayoutId id="2147483748" r:id="rId23"/>
    <p:sldLayoutId id="2147483759" r:id="rId24"/>
    <p:sldLayoutId id="2147483743" r:id="rId25"/>
    <p:sldLayoutId id="2147483760" r:id="rId26"/>
    <p:sldLayoutId id="2147483744" r:id="rId27"/>
    <p:sldLayoutId id="2147483740" r:id="rId28"/>
    <p:sldLayoutId id="2147483741" r:id="rId29"/>
    <p:sldLayoutId id="2147483761" r:id="rId30"/>
    <p:sldLayoutId id="2147483736" r:id="rId31"/>
    <p:sldLayoutId id="2147483762" r:id="rId32"/>
    <p:sldLayoutId id="2147483722" r:id="rId33"/>
    <p:sldLayoutId id="2147483763" r:id="rId34"/>
    <p:sldLayoutId id="2147483735" r:id="rId35"/>
    <p:sldLayoutId id="2147483764" r:id="rId36"/>
    <p:sldLayoutId id="2147483723" r:id="rId37"/>
    <p:sldLayoutId id="2147483765" r:id="rId38"/>
    <p:sldLayoutId id="2147483709" r:id="rId39"/>
    <p:sldLayoutId id="2147483716" r:id="rId40"/>
    <p:sldLayoutId id="2147483737" r:id="rId41"/>
    <p:sldLayoutId id="2147483738" r:id="rId42"/>
    <p:sldLayoutId id="2147483749" r:id="rId43"/>
    <p:sldLayoutId id="2147483766" r:id="rId44"/>
    <p:sldLayoutId id="2147483724" r:id="rId45"/>
    <p:sldLayoutId id="2147483679" r:id="rId46"/>
    <p:sldLayoutId id="2147483730" r:id="rId47"/>
    <p:sldLayoutId id="2147483729" r:id="rId48"/>
    <p:sldLayoutId id="2147483728" r:id="rId49"/>
    <p:sldLayoutId id="2147483727" r:id="rId50"/>
    <p:sldLayoutId id="2147483726" r:id="rId51"/>
    <p:sldLayoutId id="2147483734" r:id="rId52"/>
    <p:sldLayoutId id="2147483733" r:id="rId53"/>
    <p:sldLayoutId id="2147483732" r:id="rId54"/>
    <p:sldLayoutId id="2147483731" r:id="rId55"/>
    <p:sldLayoutId id="2147483838" r:id="rId56"/>
    <p:sldLayoutId id="2147483842" r:id="rId5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B72D0-C4DD-4F6D-B043-286959DAD435}" type="datetime1">
              <a:rPr lang="en-US" smtClean="0"/>
              <a:t>5/21/2024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908F3-CA0E-49E9-9E3E-9807D3EF8EB0}" type="slidenum">
              <a:rPr lang="en-US" smtClean="0"/>
              <a:t>‹#›</a:t>
            </a:fld>
            <a:endParaRPr lang="en-US"/>
          </a:p>
        </p:txBody>
      </p:sp>
    </p:spTree>
    <p:extLst>
      <p:ext uri="{BB962C8B-B14F-4D97-AF65-F5344CB8AC3E}">
        <p14:creationId xmlns:p14="http://schemas.microsoft.com/office/powerpoint/2010/main" val="173927426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 id="2147483826" r:id="rId59"/>
    <p:sldLayoutId id="2147483827" r:id="rId60"/>
    <p:sldLayoutId id="2147483828" r:id="rId61"/>
    <p:sldLayoutId id="2147483829" r:id="rId62"/>
    <p:sldLayoutId id="2147483830" r:id="rId63"/>
    <p:sldLayoutId id="2147483831" r:id="rId64"/>
    <p:sldLayoutId id="2147483832" r:id="rId65"/>
    <p:sldLayoutId id="2147483833" r:id="rId66"/>
    <p:sldLayoutId id="2147483834" r:id="rId67"/>
    <p:sldLayoutId id="2147483835" r:id="rId68"/>
    <p:sldLayoutId id="2147483836" r:id="rId69"/>
    <p:sldLayoutId id="2147483837" r:id="rId70"/>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609600" y="639729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7E603-DA9D-4CF3-B6A2-528577F6C62F}" type="datetime1">
              <a:rPr lang="en-US" smtClean="0"/>
              <a:t>5/21/2024</a:t>
            </a:fld>
            <a:endParaRPr lang="en-US"/>
          </a:p>
        </p:txBody>
      </p:sp>
      <p:sp>
        <p:nvSpPr>
          <p:cNvPr id="5" name="Footer Placeholder 4"/>
          <p:cNvSpPr>
            <a:spLocks noGrp="1"/>
          </p:cNvSpPr>
          <p:nvPr>
            <p:ph type="ftr" sz="quarter" idx="3"/>
          </p:nvPr>
        </p:nvSpPr>
        <p:spPr>
          <a:xfrm>
            <a:off x="4165600" y="639729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www.KnowledgeServices.com</a:t>
            </a:r>
          </a:p>
        </p:txBody>
      </p:sp>
      <p:sp>
        <p:nvSpPr>
          <p:cNvPr id="6" name="Slide Number Placeholder 5"/>
          <p:cNvSpPr>
            <a:spLocks noGrp="1"/>
          </p:cNvSpPr>
          <p:nvPr>
            <p:ph type="sldNum" sz="quarter" idx="4"/>
          </p:nvPr>
        </p:nvSpPr>
        <p:spPr>
          <a:xfrm>
            <a:off x="8737600" y="639729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585000"/>
      </p:ext>
    </p:extLst>
  </p:cSld>
  <p:clrMap bg1="lt1" tx1="dk1" bg2="lt2" tx2="dk2" accent1="accent1" accent2="accent2" accent3="accent3" accent4="accent4" accent5="accent5" accent6="accent6" hlink="hlink" folHlink="folHlink"/>
  <p:sldLayoutIdLst>
    <p:sldLayoutId id="2147483841" r:id="rId1"/>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Blip>
          <a:blip r:embed="rId3"/>
        </a:buBlip>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3"/>
        </a:buBlip>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hyperlink" Target="https://programs.knowledgeservices.com/dfr/afit-employees-with-soin-df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2.xml"/><Relationship Id="rId1" Type="http://schemas.openxmlformats.org/officeDocument/2006/relationships/slideLayout" Target="../slideLayouts/slideLayout62.xml"/><Relationship Id="rId5" Type="http://schemas.openxmlformats.org/officeDocument/2006/relationships/slide" Target="slide15.xml"/><Relationship Id="rId4" Type="http://schemas.openxmlformats.org/officeDocument/2006/relationships/slide" Target="slide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17.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3.xml"/><Relationship Id="rId7" Type="http://schemas.openxmlformats.org/officeDocument/2006/relationships/slide" Target="slide34.xml"/><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slide" Target="slide24.xml"/><Relationship Id="rId11" Type="http://schemas.openxmlformats.org/officeDocument/2006/relationships/slide" Target="slide58.xml"/><Relationship Id="rId5" Type="http://schemas.openxmlformats.org/officeDocument/2006/relationships/slide" Target="slide16.xml"/><Relationship Id="rId10" Type="http://schemas.openxmlformats.org/officeDocument/2006/relationships/slide" Target="slide52.xml"/><Relationship Id="rId4" Type="http://schemas.openxmlformats.org/officeDocument/2006/relationships/slide" Target="slide11.xml"/><Relationship Id="rId9" Type="http://schemas.openxmlformats.org/officeDocument/2006/relationships/slide" Target="slide4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slide" Target="slide33.xml"/><Relationship Id="rId2" Type="http://schemas.openxmlformats.org/officeDocument/2006/relationships/slide" Target="slide25.xml"/><Relationship Id="rId1" Type="http://schemas.openxmlformats.org/officeDocument/2006/relationships/slideLayout" Target="../slideLayouts/slideLayout62.xml"/><Relationship Id="rId6" Type="http://schemas.openxmlformats.org/officeDocument/2006/relationships/slide" Target="slide30.xml"/><Relationship Id="rId5" Type="http://schemas.openxmlformats.org/officeDocument/2006/relationships/slide" Target="slide29.xml"/><Relationship Id="rId4" Type="http://schemas.openxmlformats.org/officeDocument/2006/relationships/slide" Target="slide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programs.knowledgeservices.com/docs/dfr/DFR_Time_Off_Policy.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5.xml"/><Relationship Id="rId1" Type="http://schemas.openxmlformats.org/officeDocument/2006/relationships/slideLayout" Target="../slideLayouts/slideLayout62.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slide" Target="slide42.xml"/><Relationship Id="rId2" Type="http://schemas.openxmlformats.org/officeDocument/2006/relationships/slide" Target="slide39.xml"/><Relationship Id="rId1" Type="http://schemas.openxmlformats.org/officeDocument/2006/relationships/slideLayout" Target="../slideLayouts/slideLayout57.xml"/><Relationship Id="rId6" Type="http://schemas.openxmlformats.org/officeDocument/2006/relationships/slide" Target="slide37.xml"/><Relationship Id="rId5" Type="http://schemas.openxmlformats.org/officeDocument/2006/relationships/slide" Target="slide40.xml"/><Relationship Id="rId4" Type="http://schemas.openxmlformats.org/officeDocument/2006/relationships/slide" Target="slide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44.xml"/><Relationship Id="rId1" Type="http://schemas.openxmlformats.org/officeDocument/2006/relationships/slideLayout" Target="../slideLayouts/slideLayout62.xml"/><Relationship Id="rId4" Type="http://schemas.openxmlformats.org/officeDocument/2006/relationships/slide" Target="slide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slide" Target="slide48.xml"/><Relationship Id="rId1" Type="http://schemas.openxmlformats.org/officeDocument/2006/relationships/slideLayout" Target="../slideLayouts/slideLayout57.xml"/><Relationship Id="rId5" Type="http://schemas.openxmlformats.org/officeDocument/2006/relationships/slide" Target="slide51.xml"/><Relationship Id="rId4" Type="http://schemas.openxmlformats.org/officeDocument/2006/relationships/slide" Target="slide5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53.xml"/><Relationship Id="rId1" Type="http://schemas.openxmlformats.org/officeDocument/2006/relationships/slideLayout" Target="../slideLayouts/slideLayout57.xml"/><Relationship Id="rId6" Type="http://schemas.openxmlformats.org/officeDocument/2006/relationships/slide" Target="slide57.xml"/><Relationship Id="rId5" Type="http://schemas.openxmlformats.org/officeDocument/2006/relationships/slide" Target="slide55.xml"/><Relationship Id="rId4" Type="http://schemas.openxmlformats.org/officeDocument/2006/relationships/slide" Target="slide5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3" Type="http://schemas.openxmlformats.org/officeDocument/2006/relationships/hyperlink" Target="mailto:DFRTPR@knowledgeservices.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mailto:Operations@afitstaffing.com" TargetMode="External"/><Relationship Id="rId2" Type="http://schemas.openxmlformats.org/officeDocument/2006/relationships/hyperlink" Target="mailto:KSDFR@KnowledgeServices.co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slide" Target="slide62.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65636B-B82E-47BE-A889-55519A9F862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1557" y="2154338"/>
            <a:ext cx="11288884" cy="1600200"/>
          </a:xfrm>
        </p:spPr>
      </p:pic>
      <p:sp>
        <p:nvSpPr>
          <p:cNvPr id="7" name="TextBox 6">
            <a:extLst>
              <a:ext uri="{FF2B5EF4-FFF2-40B4-BE49-F238E27FC236}">
                <a16:creationId xmlns:a16="http://schemas.microsoft.com/office/drawing/2014/main" id="{6BB0239A-3A04-4E0B-BE14-1082F9317478}"/>
              </a:ext>
            </a:extLst>
          </p:cNvPr>
          <p:cNvSpPr txBox="1"/>
          <p:nvPr/>
        </p:nvSpPr>
        <p:spPr>
          <a:xfrm>
            <a:off x="939477" y="4008660"/>
            <a:ext cx="10313043" cy="523220"/>
          </a:xfrm>
          <a:prstGeom prst="rect">
            <a:avLst/>
          </a:prstGeom>
          <a:noFill/>
        </p:spPr>
        <p:txBody>
          <a:bodyPr wrap="square">
            <a:spAutoFit/>
          </a:bodyPr>
          <a:lstStyle/>
          <a:p>
            <a:pPr algn="ctr"/>
            <a:r>
              <a:rPr lang="en-US" sz="2800" b="1" dirty="0">
                <a:solidFill>
                  <a:schemeClr val="tx1"/>
                </a:solidFill>
                <a:ea typeface="Open Sans" panose="020B0606030504020204" pitchFamily="34" charset="0"/>
                <a:cs typeface="Open Sans" panose="020B0606030504020204" pitchFamily="34" charset="0"/>
              </a:rPr>
              <a:t>Knowledge Services Orientation for Division of Family Resources</a:t>
            </a:r>
          </a:p>
        </p:txBody>
      </p:sp>
      <p:sp>
        <p:nvSpPr>
          <p:cNvPr id="4" name="TextBox 3">
            <a:extLst>
              <a:ext uri="{FF2B5EF4-FFF2-40B4-BE49-F238E27FC236}">
                <a16:creationId xmlns:a16="http://schemas.microsoft.com/office/drawing/2014/main" id="{260557CD-399F-4DF5-9CBF-D2F9299DC074}"/>
              </a:ext>
            </a:extLst>
          </p:cNvPr>
          <p:cNvSpPr txBox="1"/>
          <p:nvPr/>
        </p:nvSpPr>
        <p:spPr>
          <a:xfrm>
            <a:off x="5591664" y="6457890"/>
            <a:ext cx="1008668" cy="400110"/>
          </a:xfrm>
          <a:prstGeom prst="rect">
            <a:avLst/>
          </a:prstGeom>
          <a:noFill/>
        </p:spPr>
        <p:txBody>
          <a:bodyPr wrap="square" rtlCol="0">
            <a:spAutoFit/>
          </a:bodyPr>
          <a:lstStyle/>
          <a:p>
            <a:pPr algn="ctr"/>
            <a:r>
              <a:rPr lang="en-US" sz="2000" b="1" dirty="0">
                <a:solidFill>
                  <a:srgbClr val="F58721"/>
                </a:solidFill>
              </a:rPr>
              <a:t>2024</a:t>
            </a:r>
            <a:endParaRPr lang="en-US" b="1" dirty="0">
              <a:solidFill>
                <a:srgbClr val="F58721"/>
              </a:solidFill>
            </a:endParaRPr>
          </a:p>
        </p:txBody>
      </p:sp>
    </p:spTree>
    <p:extLst>
      <p:ext uri="{BB962C8B-B14F-4D97-AF65-F5344CB8AC3E}">
        <p14:creationId xmlns:p14="http://schemas.microsoft.com/office/powerpoint/2010/main" val="333544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Employee Website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031804"/>
            <a:ext cx="11121616" cy="4983059"/>
          </a:xfrm>
        </p:spPr>
        <p:txBody>
          <a:bodyPr anchor="ctr">
            <a:normAutofit/>
          </a:bodyPr>
          <a:lstStyle/>
          <a:p>
            <a:r>
              <a:rPr lang="en-US" sz="2000" dirty="0"/>
              <a:t>In your Welcome Email that you received on your first day from your Point of Contact, you received a link to the Employee Website: </a:t>
            </a:r>
            <a:r>
              <a:rPr lang="en-US" sz="1800" dirty="0" err="1">
                <a:effectLst/>
                <a:latin typeface="Calibri" panose="020F0502020204030204" pitchFamily="34" charset="0"/>
                <a:hlinkClick r:id="rId2"/>
              </a:rPr>
              <a:t>aFit</a:t>
            </a:r>
            <a:r>
              <a:rPr lang="en-US" sz="1800" dirty="0">
                <a:effectLst/>
                <a:latin typeface="Calibri" panose="020F0502020204030204" pitchFamily="34" charset="0"/>
                <a:hlinkClick r:id="rId2"/>
              </a:rPr>
              <a:t> Employees with SOIN DFR – Knowledge Services</a:t>
            </a:r>
            <a:endParaRPr lang="en-US" u="sng" dirty="0"/>
          </a:p>
          <a:p>
            <a:r>
              <a:rPr lang="en-US" sz="2000" dirty="0"/>
              <a:t>The Employee Website is an excellent tool for you to reference during your position, so please be sure to add it to your Favorites</a:t>
            </a:r>
          </a:p>
          <a:p>
            <a:r>
              <a:rPr lang="en-US" sz="2000" dirty="0"/>
              <a:t>This website provides the following:</a:t>
            </a:r>
          </a:p>
          <a:p>
            <a:pPr lvl="1"/>
            <a:r>
              <a:rPr lang="en-US" sz="1800" dirty="0"/>
              <a:t>Time Entry guidelines and instructions</a:t>
            </a:r>
          </a:p>
          <a:p>
            <a:pPr lvl="1"/>
            <a:r>
              <a:rPr lang="en-US" sz="1800" dirty="0"/>
              <a:t>Paid Time Off (PTO) Submission Form link</a:t>
            </a:r>
          </a:p>
          <a:p>
            <a:pPr lvl="1"/>
            <a:r>
              <a:rPr lang="en-US" sz="1800" dirty="0"/>
              <a:t>Guides and Policies, including a copy of this orientation</a:t>
            </a:r>
          </a:p>
          <a:p>
            <a:pPr lvl="1"/>
            <a:r>
              <a:rPr lang="en-US" sz="1800" dirty="0"/>
              <a:t>Holiday Schedule</a:t>
            </a:r>
          </a:p>
          <a:p>
            <a:pPr lvl="1"/>
            <a:r>
              <a:rPr lang="en-US" sz="1800" dirty="0"/>
              <a:t>Expenses Submittal instructions</a:t>
            </a:r>
          </a:p>
          <a:p>
            <a:pPr lvl="1"/>
            <a:r>
              <a:rPr lang="en-US" sz="1800" dirty="0"/>
              <a:t>Paycheck Statement online access</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10</a:t>
            </a:fld>
            <a:endParaRPr lang="en-US"/>
          </a:p>
        </p:txBody>
      </p:sp>
    </p:spTree>
    <p:extLst>
      <p:ext uri="{BB962C8B-B14F-4D97-AF65-F5344CB8AC3E}">
        <p14:creationId xmlns:p14="http://schemas.microsoft.com/office/powerpoint/2010/main" val="978050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27872" y="430721"/>
            <a:ext cx="6286499" cy="642257"/>
          </a:xfrm>
        </p:spPr>
        <p:txBody>
          <a:bodyPr/>
          <a:lstStyle/>
          <a:p>
            <a:r>
              <a:rPr lang="en-US" b="1" dirty="0"/>
              <a:t>Benefit Offerings</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00E25A6-8707-4874-BA1B-3860EC21167B}"/>
              </a:ext>
            </a:extLst>
          </p:cNvPr>
          <p:cNvSpPr txBox="1"/>
          <p:nvPr/>
        </p:nvSpPr>
        <p:spPr>
          <a:xfrm>
            <a:off x="5919943" y="1461566"/>
            <a:ext cx="6094428" cy="1200329"/>
          </a:xfrm>
          <a:prstGeom prst="rect">
            <a:avLst/>
          </a:prstGeom>
          <a:noFill/>
        </p:spPr>
        <p:txBody>
          <a:bodyPr wrap="square">
            <a:spAutoFit/>
          </a:bodyPr>
          <a:lstStyle/>
          <a:p>
            <a:pPr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Holidays</a:t>
            </a:r>
            <a:endParaRPr lang="en-US" dirty="0">
              <a:solidFill>
                <a:schemeClr val="bg1"/>
              </a:solidFill>
            </a:endParaRPr>
          </a:p>
          <a:p>
            <a:pPr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Insurance</a:t>
            </a:r>
            <a:endParaRPr lang="en-US" dirty="0">
              <a:solidFill>
                <a:schemeClr val="bg1"/>
              </a:solidFill>
            </a:endParaRPr>
          </a:p>
          <a:p>
            <a:pPr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Paid Time Off</a:t>
            </a:r>
            <a:endParaRPr lang="en-US" dirty="0">
              <a:solidFill>
                <a:schemeClr val="bg1"/>
              </a:solidFill>
            </a:endParaRPr>
          </a:p>
          <a:p>
            <a:pPr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Bereavement Policy</a:t>
            </a:r>
            <a:endParaRPr lang="en-US" dirty="0">
              <a:solidFill>
                <a:schemeClr val="bg1"/>
              </a:solidFill>
            </a:endParaRPr>
          </a:p>
        </p:txBody>
      </p:sp>
    </p:spTree>
    <p:extLst>
      <p:ext uri="{BB962C8B-B14F-4D97-AF65-F5344CB8AC3E}">
        <p14:creationId xmlns:p14="http://schemas.microsoft.com/office/powerpoint/2010/main" val="2419282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Holidays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125416"/>
            <a:ext cx="11121616" cy="4035670"/>
          </a:xfrm>
        </p:spPr>
        <p:txBody>
          <a:bodyPr>
            <a:normAutofit/>
          </a:bodyPr>
          <a:lstStyle/>
          <a:p>
            <a:pPr marL="0" lvl="0" indent="0">
              <a:lnSpc>
                <a:spcPct val="90000"/>
              </a:lnSpc>
              <a:buNone/>
            </a:pPr>
            <a:endParaRPr lang="en-US" sz="2400" dirty="0"/>
          </a:p>
          <a:p>
            <a:pPr lvl="0">
              <a:lnSpc>
                <a:spcPct val="90000"/>
              </a:lnSpc>
            </a:pPr>
            <a:r>
              <a:rPr lang="en-US" sz="2400" dirty="0"/>
              <a:t>Holidays based on role</a:t>
            </a:r>
          </a:p>
          <a:p>
            <a:pPr lvl="1">
              <a:lnSpc>
                <a:spcPct val="90000"/>
              </a:lnSpc>
            </a:pPr>
            <a:r>
              <a:rPr lang="en-US" sz="2000" dirty="0"/>
              <a:t>Working Leads - Paid Holidays matching State Holiday calendar (7.5 hours per day)</a:t>
            </a:r>
          </a:p>
          <a:p>
            <a:pPr lvl="1">
              <a:lnSpc>
                <a:spcPct val="90000"/>
              </a:lnSpc>
            </a:pPr>
            <a:r>
              <a:rPr lang="en-US" sz="2000" dirty="0"/>
              <a:t>Remote team – Paid Holidays matching KS Holidays (8 hours per day)</a:t>
            </a:r>
          </a:p>
          <a:p>
            <a:pPr>
              <a:lnSpc>
                <a:spcPct val="90000"/>
              </a:lnSpc>
            </a:pPr>
            <a:r>
              <a:rPr lang="en-US" sz="2400" dirty="0"/>
              <a:t>If the week includes one of the paid Holidays, you will receive holiday pay for that day based upon your scheduled hours. </a:t>
            </a:r>
          </a:p>
          <a:p>
            <a:pPr>
              <a:lnSpc>
                <a:spcPct val="90000"/>
              </a:lnSpc>
            </a:pPr>
            <a:r>
              <a:rPr lang="en-US" sz="2400" dirty="0"/>
              <a:t>You should not enter any Holiday pay into dotStaff.</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12</a:t>
            </a:fld>
            <a:endParaRPr lang="en-US"/>
          </a:p>
        </p:txBody>
      </p:sp>
    </p:spTree>
    <p:extLst>
      <p:ext uri="{BB962C8B-B14F-4D97-AF65-F5344CB8AC3E}">
        <p14:creationId xmlns:p14="http://schemas.microsoft.com/office/powerpoint/2010/main" val="4018614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Medical Insurance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35192" y="1334335"/>
            <a:ext cx="11121616" cy="4494965"/>
          </a:xfrm>
        </p:spPr>
        <p:txBody>
          <a:bodyPr>
            <a:noAutofit/>
          </a:bodyPr>
          <a:lstStyle/>
          <a:p>
            <a:r>
              <a:rPr lang="en-US" sz="2400" dirty="0"/>
              <a:t>Your medical insurance benefits are administered and provided by </a:t>
            </a:r>
            <a:r>
              <a:rPr lang="en-US" sz="2400" dirty="0" err="1"/>
              <a:t>aFit</a:t>
            </a:r>
            <a:r>
              <a:rPr lang="en-US" sz="2400" dirty="0"/>
              <a:t> Staffing.</a:t>
            </a:r>
          </a:p>
          <a:p>
            <a:r>
              <a:rPr lang="en-US" sz="2400" dirty="0"/>
              <a:t>Please direct any questions regarding medical benefits to </a:t>
            </a:r>
            <a:r>
              <a:rPr lang="en-US" sz="2400" dirty="0" err="1"/>
              <a:t>aFit</a:t>
            </a:r>
            <a:r>
              <a:rPr lang="en-US" sz="2400" dirty="0"/>
              <a:t> Staffing at                317-460-1588</a:t>
            </a:r>
          </a:p>
          <a:p>
            <a:endParaRPr lang="en-US" sz="22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13</a:t>
            </a:fld>
            <a:endParaRPr lang="en-US"/>
          </a:p>
        </p:txBody>
      </p:sp>
    </p:spTree>
    <p:extLst>
      <p:ext uri="{BB962C8B-B14F-4D97-AF65-F5344CB8AC3E}">
        <p14:creationId xmlns:p14="http://schemas.microsoft.com/office/powerpoint/2010/main" val="409554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Paid Time Off Accrual</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35192" y="1432379"/>
            <a:ext cx="11121616" cy="5174222"/>
          </a:xfrm>
        </p:spPr>
        <p:txBody>
          <a:bodyPr>
            <a:normAutofit/>
          </a:bodyPr>
          <a:lstStyle/>
          <a:p>
            <a:r>
              <a:rPr lang="en-US" sz="2000" dirty="0"/>
              <a:t>Your PTO Accrual Rate will be based upon your start date with Knowledge Services and will increase to the respective Accrual Rate on your start date anniversary. </a:t>
            </a:r>
            <a:endParaRPr lang="en-US" sz="2000" dirty="0">
              <a:highlight>
                <a:srgbClr val="FFFF00"/>
              </a:highlight>
            </a:endParaRPr>
          </a:p>
          <a:p>
            <a:r>
              <a:rPr lang="en-US" sz="2000" dirty="0"/>
              <a:t>PTO accrual is calculated by multiplying the PTO Accrual Rate by the total amount of hours worked each week.</a:t>
            </a:r>
          </a:p>
          <a:p>
            <a:pPr lvl="1"/>
            <a:r>
              <a:rPr lang="en-US" sz="1800" dirty="0"/>
              <a:t>Example: The accrual rate is 0.0385. If the employee works a full week of 37.5 hours, then they will accrue 1.44 PTO hours for that week. 37.5 x 0.0385 = 1.44.</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14</a:t>
            </a:fld>
            <a:endParaRPr lang="en-US"/>
          </a:p>
        </p:txBody>
      </p:sp>
      <p:graphicFrame>
        <p:nvGraphicFramePr>
          <p:cNvPr id="4" name="Diagram 3">
            <a:extLst>
              <a:ext uri="{FF2B5EF4-FFF2-40B4-BE49-F238E27FC236}">
                <a16:creationId xmlns:a16="http://schemas.microsoft.com/office/drawing/2014/main" id="{0EDCA3A5-0AB0-4639-BDEC-374E14398B76}"/>
              </a:ext>
            </a:extLst>
          </p:cNvPr>
          <p:cNvGraphicFramePr/>
          <p:nvPr>
            <p:extLst>
              <p:ext uri="{D42A27DB-BD31-4B8C-83A1-F6EECF244321}">
                <p14:modId xmlns:p14="http://schemas.microsoft.com/office/powerpoint/2010/main" val="2569022620"/>
              </p:ext>
            </p:extLst>
          </p:nvPr>
        </p:nvGraphicFramePr>
        <p:xfrm>
          <a:off x="1333473" y="2502746"/>
          <a:ext cx="948336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3880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21E1-DAE3-4BED-A6B1-2A9861174866}"/>
              </a:ext>
            </a:extLst>
          </p:cNvPr>
          <p:cNvSpPr>
            <a:spLocks noGrp="1"/>
          </p:cNvSpPr>
          <p:nvPr>
            <p:ph type="title"/>
          </p:nvPr>
        </p:nvSpPr>
        <p:spPr/>
        <p:txBody>
          <a:bodyPr/>
          <a:lstStyle/>
          <a:p>
            <a:r>
              <a:rPr lang="en-US" dirty="0"/>
              <a:t>Bereavement Policy</a:t>
            </a:r>
          </a:p>
        </p:txBody>
      </p:sp>
      <p:sp>
        <p:nvSpPr>
          <p:cNvPr id="3" name="Content Placeholder 2">
            <a:extLst>
              <a:ext uri="{FF2B5EF4-FFF2-40B4-BE49-F238E27FC236}">
                <a16:creationId xmlns:a16="http://schemas.microsoft.com/office/drawing/2014/main" id="{0A8AC2BF-7996-4B3D-A18A-36536CF4C775}"/>
              </a:ext>
            </a:extLst>
          </p:cNvPr>
          <p:cNvSpPr>
            <a:spLocks noGrp="1"/>
          </p:cNvSpPr>
          <p:nvPr>
            <p:ph sz="half" idx="2"/>
          </p:nvPr>
        </p:nvSpPr>
        <p:spPr>
          <a:xfrm>
            <a:off x="514348" y="1350818"/>
            <a:ext cx="11121616" cy="4838845"/>
          </a:xfrm>
        </p:spPr>
        <p:txBody>
          <a:bodyPr/>
          <a:lstStyle/>
          <a:p>
            <a:r>
              <a:rPr lang="en-US" sz="2400" dirty="0"/>
              <a:t>Staff will be granted a maximum of three (3) consecutive days off work following the death of an immediate family member. Such days shall be in conjunction with the time of the death or date of the funeral. Bereavement days are unpaid and do not count against their PTO balance, but staff may choose to use any accrued PTO. </a:t>
            </a:r>
          </a:p>
          <a:p>
            <a:pPr lvl="1"/>
            <a:r>
              <a:rPr lang="en-US" sz="2000" dirty="0"/>
              <a:t>Relative means husband, wife, father, mother, son, daughter, brother, sister, grandparent (including greats), grandchild (including greats), or spouse of any of these, or a person living in the same household with the employee. For a married employee, these members of the spouse’s family are included. </a:t>
            </a:r>
          </a:p>
          <a:p>
            <a:r>
              <a:rPr lang="en-US" sz="2400" dirty="0"/>
              <a:t>As soon as possible, staff should send an email, copying both their DFR Manager and KS point of contact, noting the dates they will need to be out of the office for bereavement.</a:t>
            </a:r>
          </a:p>
        </p:txBody>
      </p:sp>
      <p:sp>
        <p:nvSpPr>
          <p:cNvPr id="5" name="Slide Number Placeholder 4">
            <a:extLst>
              <a:ext uri="{FF2B5EF4-FFF2-40B4-BE49-F238E27FC236}">
                <a16:creationId xmlns:a16="http://schemas.microsoft.com/office/drawing/2014/main" id="{2465BB37-64F3-4B5C-99DD-036028CD3A58}"/>
              </a:ext>
            </a:extLst>
          </p:cNvPr>
          <p:cNvSpPr>
            <a:spLocks noGrp="1"/>
          </p:cNvSpPr>
          <p:nvPr>
            <p:ph type="sldNum" sz="quarter" idx="16"/>
          </p:nvPr>
        </p:nvSpPr>
        <p:spPr/>
        <p:txBody>
          <a:bodyPr/>
          <a:lstStyle/>
          <a:p>
            <a:fld id="{334599CE-9AC8-493D-9636-F7C5D97DA203}" type="slidenum">
              <a:rPr lang="en-US" smtClean="0"/>
              <a:pPr/>
              <a:t>15</a:t>
            </a:fld>
            <a:endParaRPr lang="en-US"/>
          </a:p>
        </p:txBody>
      </p:sp>
    </p:spTree>
    <p:extLst>
      <p:ext uri="{BB962C8B-B14F-4D97-AF65-F5344CB8AC3E}">
        <p14:creationId xmlns:p14="http://schemas.microsoft.com/office/powerpoint/2010/main" val="26162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515" y="467792"/>
            <a:ext cx="6286499" cy="642257"/>
          </a:xfrm>
        </p:spPr>
        <p:txBody>
          <a:bodyPr/>
          <a:lstStyle/>
          <a:p>
            <a:r>
              <a:rPr lang="en-US" b="1" dirty="0"/>
              <a:t>Time Worked and Compensation</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769E62-B86A-4AAF-A149-AF8B752828EC}"/>
              </a:ext>
            </a:extLst>
          </p:cNvPr>
          <p:cNvSpPr txBox="1"/>
          <p:nvPr/>
        </p:nvSpPr>
        <p:spPr>
          <a:xfrm>
            <a:off x="5907586" y="1422818"/>
            <a:ext cx="6094428" cy="646331"/>
          </a:xfrm>
          <a:prstGeom prst="rect">
            <a:avLst/>
          </a:prstGeom>
          <a:noFill/>
        </p:spPr>
        <p:txBody>
          <a:bodyPr wrap="square">
            <a:spAutoFit/>
          </a:bodyPr>
          <a:lstStyle/>
          <a:p>
            <a:pPr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dotStaff Time Entry Process</a:t>
            </a:r>
            <a:endParaRPr lang="en-US" dirty="0">
              <a:solidFill>
                <a:schemeClr val="bg1"/>
              </a:solidFill>
            </a:endParaRPr>
          </a:p>
          <a:p>
            <a:pPr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Travel Expenses</a:t>
            </a:r>
            <a:endParaRPr lang="en-US" dirty="0">
              <a:solidFill>
                <a:schemeClr val="bg1"/>
              </a:solidFill>
            </a:endParaRPr>
          </a:p>
        </p:txBody>
      </p:sp>
    </p:spTree>
    <p:extLst>
      <p:ext uri="{BB962C8B-B14F-4D97-AF65-F5344CB8AC3E}">
        <p14:creationId xmlns:p14="http://schemas.microsoft.com/office/powerpoint/2010/main" val="1159650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schemeClr val="tx1"/>
                </a:solidFill>
              </a:rPr>
              <a:t>dotStaff™ Time Entry Process</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216405"/>
            <a:ext cx="11121616" cy="4739778"/>
          </a:xfrm>
        </p:spPr>
        <p:txBody>
          <a:bodyPr>
            <a:normAutofit/>
          </a:bodyPr>
          <a:lstStyle/>
          <a:p>
            <a:r>
              <a:rPr lang="en-US" sz="2400"/>
              <a:t>In order to activate your new account, an Administrator or User at KS must first create it. </a:t>
            </a:r>
          </a:p>
          <a:p>
            <a:r>
              <a:rPr lang="en-US" sz="2400"/>
              <a:t>Once your account has been created, you should receive an email from “Admin” containing your Login Email as well as your Activation Code. You may not register without your unique Activation Code and Login Email. </a:t>
            </a:r>
          </a:p>
          <a:p>
            <a:pPr lvl="1"/>
            <a:r>
              <a:rPr lang="en-US" sz="2000"/>
              <a:t>Navigate to my.dotStaff.com</a:t>
            </a:r>
          </a:p>
          <a:p>
            <a:pPr lvl="1"/>
            <a:r>
              <a:rPr lang="en-US" sz="2000"/>
              <a:t>Select the </a:t>
            </a:r>
            <a:r>
              <a:rPr lang="en-US" sz="2000" b="1"/>
              <a:t>Activate Account </a:t>
            </a:r>
            <a:r>
              <a:rPr lang="en-US" sz="2000"/>
              <a:t>hyperlink. </a:t>
            </a:r>
          </a:p>
          <a:p>
            <a:pPr lvl="1"/>
            <a:r>
              <a:rPr lang="en-US" sz="2000"/>
              <a:t>Complete the Activate Account Form in its entirety. </a:t>
            </a:r>
          </a:p>
          <a:p>
            <a:pPr lvl="1"/>
            <a:r>
              <a:rPr lang="en-US" sz="2000"/>
              <a:t>Go to the Employee Site for full dotStaff ™ account activation instructions, as well as the dotStaff ™ Time Entry Guide. </a:t>
            </a: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17</a:t>
            </a:fld>
            <a:endParaRPr lang="en-US"/>
          </a:p>
        </p:txBody>
      </p:sp>
    </p:spTree>
    <p:extLst>
      <p:ext uri="{BB962C8B-B14F-4D97-AF65-F5344CB8AC3E}">
        <p14:creationId xmlns:p14="http://schemas.microsoft.com/office/powerpoint/2010/main" val="1023066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Submittal - dotStaff™</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66260"/>
            <a:ext cx="11121616" cy="5240240"/>
          </a:xfrm>
        </p:spPr>
        <p:txBody>
          <a:bodyPr>
            <a:noAutofit/>
          </a:bodyPr>
          <a:lstStyle/>
          <a:p>
            <a:r>
              <a:rPr lang="en-US" sz="2000" dirty="0"/>
              <a:t>Notify Knowledge Services if time was entered in dotStaff™ past the deadline each Monday at 10:00 a.m.</a:t>
            </a:r>
          </a:p>
          <a:p>
            <a:r>
              <a:rPr lang="en-US" sz="2000" dirty="0"/>
              <a:t>If you enter time that is not for the current payroll week, notify Knowledge Services because this time is not automatically pulled for payroll.</a:t>
            </a:r>
          </a:p>
          <a:p>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18</a:t>
            </a:fld>
            <a:endParaRPr lang="en-US"/>
          </a:p>
        </p:txBody>
      </p:sp>
      <p:graphicFrame>
        <p:nvGraphicFramePr>
          <p:cNvPr id="6" name="Content Placeholder 6">
            <a:extLst>
              <a:ext uri="{FF2B5EF4-FFF2-40B4-BE49-F238E27FC236}">
                <a16:creationId xmlns:a16="http://schemas.microsoft.com/office/drawing/2014/main" id="{E0BF52AA-24DB-43FE-BCA8-FF1461EED4BF}"/>
              </a:ext>
            </a:extLst>
          </p:cNvPr>
          <p:cNvGraphicFramePr>
            <a:graphicFrameLocks/>
          </p:cNvGraphicFramePr>
          <p:nvPr>
            <p:extLst>
              <p:ext uri="{D42A27DB-BD31-4B8C-83A1-F6EECF244321}">
                <p14:modId xmlns:p14="http://schemas.microsoft.com/office/powerpoint/2010/main" val="1023127837"/>
              </p:ext>
            </p:extLst>
          </p:nvPr>
        </p:nvGraphicFramePr>
        <p:xfrm>
          <a:off x="1932265" y="2841934"/>
          <a:ext cx="6705599" cy="3314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1362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Time and Pay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35192" y="1497436"/>
            <a:ext cx="11121616" cy="5360564"/>
          </a:xfrm>
        </p:spPr>
        <p:txBody>
          <a:bodyPr>
            <a:normAutofit/>
          </a:bodyPr>
          <a:lstStyle/>
          <a:p>
            <a:r>
              <a:rPr lang="en-US" sz="2000" dirty="0"/>
              <a:t>Time is due in </a:t>
            </a:r>
            <a:r>
              <a:rPr lang="en-US" sz="2000" dirty="0" err="1"/>
              <a:t>dotStaff</a:t>
            </a:r>
            <a:r>
              <a:rPr lang="en-US" sz="2000" dirty="0"/>
              <a:t>™ by 10:00 a.m. EST on Mondays.</a:t>
            </a:r>
          </a:p>
          <a:p>
            <a:pPr lvl="1"/>
            <a:r>
              <a:rPr lang="en-US" sz="1800" dirty="0"/>
              <a:t>You are expected to report all actual hours worked- no more and no less- for each day worked.</a:t>
            </a:r>
          </a:p>
          <a:p>
            <a:pPr lvl="1"/>
            <a:r>
              <a:rPr lang="en-US" sz="1800" dirty="0"/>
              <a:t>Any time entered late must be brought to your Employee Relations Representative’s attention.</a:t>
            </a:r>
          </a:p>
          <a:p>
            <a:pPr lvl="1"/>
            <a:r>
              <a:rPr lang="en-US" sz="1800" dirty="0"/>
              <a:t>Late time entry can delay the processing of your pay.</a:t>
            </a:r>
          </a:p>
          <a:p>
            <a:r>
              <a:rPr lang="en-US" sz="2000" dirty="0"/>
              <a:t>Paychecks are issued by </a:t>
            </a:r>
            <a:r>
              <a:rPr lang="en-US" sz="2000" dirty="0" err="1"/>
              <a:t>aFit</a:t>
            </a:r>
            <a:r>
              <a:rPr lang="en-US" sz="2000" dirty="0"/>
              <a:t> Staffing every Friday </a:t>
            </a:r>
          </a:p>
          <a:p>
            <a:r>
              <a:rPr lang="en-US" sz="1800" dirty="0"/>
              <a:t>Each pay period is based on a Sunday through Saturday period.  The pay date will be the following Friday.</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19</a:t>
            </a:fld>
            <a:endParaRPr lang="en-US"/>
          </a:p>
        </p:txBody>
      </p:sp>
    </p:spTree>
    <p:extLst>
      <p:ext uri="{BB962C8B-B14F-4D97-AF65-F5344CB8AC3E}">
        <p14:creationId xmlns:p14="http://schemas.microsoft.com/office/powerpoint/2010/main" val="3421260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A6FC7A-839D-4735-A67D-AE7AE59FFD3F}"/>
              </a:ext>
            </a:extLst>
          </p:cNvPr>
          <p:cNvSpPr>
            <a:spLocks noGrp="1"/>
          </p:cNvSpPr>
          <p:nvPr>
            <p:ph idx="1"/>
          </p:nvPr>
        </p:nvSpPr>
        <p:spPr>
          <a:xfrm>
            <a:off x="4802606" y="1390348"/>
            <a:ext cx="6286499" cy="642257"/>
          </a:xfrm>
        </p:spPr>
        <p:txBody>
          <a:bodyPr>
            <a:noAutofit/>
          </a:bodyPr>
          <a:lstStyle/>
          <a:p>
            <a:r>
              <a:rPr lang="en-US" sz="4100" dirty="0">
                <a:solidFill>
                  <a:srgbClr val="F58721"/>
                </a:solidFill>
              </a:rPr>
              <a:t>Table of Contents</a:t>
            </a:r>
          </a:p>
        </p:txBody>
      </p:sp>
      <p:sp>
        <p:nvSpPr>
          <p:cNvPr id="3" name="Slide Number Placeholder 2">
            <a:extLst>
              <a:ext uri="{FF2B5EF4-FFF2-40B4-BE49-F238E27FC236}">
                <a16:creationId xmlns:a16="http://schemas.microsoft.com/office/drawing/2014/main" id="{E30030D1-1553-4B64-8622-B9E67479D9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93E5BB7-8FF1-438E-B31C-96FB6D2DF223}"/>
              </a:ext>
            </a:extLst>
          </p:cNvPr>
          <p:cNvSpPr txBox="1"/>
          <p:nvPr/>
        </p:nvSpPr>
        <p:spPr>
          <a:xfrm>
            <a:off x="-420232" y="2347818"/>
            <a:ext cx="11509337" cy="424731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Overview</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algn="r">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4" action="ppaction://hlinksldjump">
                  <a:extLst>
                    <a:ext uri="{A12FA001-AC4F-418D-AE19-62706E023703}">
                      <ahyp:hlinkClr xmlns:ahyp="http://schemas.microsoft.com/office/drawing/2018/hyperlinkcolor" val="tx"/>
                    </a:ext>
                  </a:extLst>
                </a:hlinkClick>
              </a:rPr>
              <a:t>Benefit Offerings</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5" action="ppaction://hlinksldjump">
                  <a:extLst>
                    <a:ext uri="{A12FA001-AC4F-418D-AE19-62706E023703}">
                      <ahyp:hlinkClr xmlns:ahyp="http://schemas.microsoft.com/office/drawing/2018/hyperlinkcolor" val="tx"/>
                    </a:ext>
                  </a:extLst>
                </a:hlinkClick>
              </a:rPr>
              <a:t>Time Worked and Compensation</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6" action="ppaction://hlinksldjump">
                  <a:extLst>
                    <a:ext uri="{A12FA001-AC4F-418D-AE19-62706E023703}">
                      <ahyp:hlinkClr xmlns:ahyp="http://schemas.microsoft.com/office/drawing/2018/hyperlinkcolor" val="tx"/>
                    </a:ext>
                  </a:extLst>
                </a:hlinkClick>
              </a:rPr>
              <a:t>Attendance Expectations</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7" action="ppaction://hlinksldjump">
                  <a:extLst>
                    <a:ext uri="{A12FA001-AC4F-418D-AE19-62706E023703}">
                      <ahyp:hlinkClr xmlns:ahyp="http://schemas.microsoft.com/office/drawing/2018/hyperlinkcolor" val="tx"/>
                    </a:ext>
                  </a:extLst>
                </a:hlinkClick>
              </a:rPr>
              <a:t>Office Conduct</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8" action="ppaction://hlinksldjump">
                  <a:extLst>
                    <a:ext uri="{A12FA001-AC4F-418D-AE19-62706E023703}">
                      <ahyp:hlinkClr xmlns:ahyp="http://schemas.microsoft.com/office/drawing/2018/hyperlinkcolor" val="tx"/>
                    </a:ext>
                  </a:extLst>
                </a:hlinkClick>
              </a:rPr>
              <a:t>Technology Guidelines</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9" action="ppaction://hlinksldjump">
                  <a:extLst>
                    <a:ext uri="{A12FA001-AC4F-418D-AE19-62706E023703}">
                      <ahyp:hlinkClr xmlns:ahyp="http://schemas.microsoft.com/office/drawing/2018/hyperlinkcolor" val="tx"/>
                    </a:ext>
                  </a:extLst>
                </a:hlinkClick>
              </a:rPr>
              <a:t>Additional Information</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F58721"/>
                </a:solidFill>
                <a:latin typeface="Calibri" panose="020F0502020204030204"/>
                <a:hlinkClick r:id="rId10" action="ppaction://hlinksldjump">
                  <a:extLst>
                    <a:ext uri="{A12FA001-AC4F-418D-AE19-62706E023703}">
                      <ahyp:hlinkClr xmlns:ahyp="http://schemas.microsoft.com/office/drawing/2018/hyperlinkcolor" val="tx"/>
                    </a:ext>
                  </a:extLst>
                </a:hlinkClick>
              </a:rPr>
              <a:t>Growth Opportunities and Support</a:t>
            </a:r>
            <a:endParaRPr lang="en-US" dirty="0">
              <a:solidFill>
                <a:srgbClr val="F58721"/>
              </a:solidFill>
              <a:latin typeface="Calibri" panose="020F0502020204030204"/>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F58721"/>
                </a:solidFill>
                <a:latin typeface="Calibri" panose="020F0502020204030204"/>
                <a:hlinkClick r:id="rId11" action="ppaction://hlinksldjump">
                  <a:extLst>
                    <a:ext uri="{A12FA001-AC4F-418D-AE19-62706E023703}">
                      <ahyp:hlinkClr xmlns:ahyp="http://schemas.microsoft.com/office/drawing/2018/hyperlinkcolor" val="tx"/>
                    </a:ext>
                  </a:extLst>
                </a:hlinkClick>
              </a:rPr>
              <a:t>FMLA and E-Verify</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F1F"/>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F1F"/>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F1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F72AF56-142F-4096-A7E7-08437D265826}"/>
              </a:ext>
            </a:extLst>
          </p:cNvPr>
          <p:cNvPicPr>
            <a:picLocks noChangeAspect="1"/>
          </p:cNvPicPr>
          <p:nvPr/>
        </p:nvPicPr>
        <p:blipFill>
          <a:blip r:embed="rId12"/>
          <a:stretch>
            <a:fillRect/>
          </a:stretch>
        </p:blipFill>
        <p:spPr>
          <a:xfrm>
            <a:off x="2053380" y="1135385"/>
            <a:ext cx="4042620" cy="4057593"/>
          </a:xfrm>
          <a:prstGeom prst="rect">
            <a:avLst/>
          </a:prstGeom>
        </p:spPr>
      </p:pic>
    </p:spTree>
    <p:extLst>
      <p:ext uri="{BB962C8B-B14F-4D97-AF65-F5344CB8AC3E}">
        <p14:creationId xmlns:p14="http://schemas.microsoft.com/office/powerpoint/2010/main" val="3364755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How to Add a Timesheet in dotStaff™</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20</a:t>
            </a:fld>
            <a:endParaRPr lang="en-US"/>
          </a:p>
        </p:txBody>
      </p:sp>
      <p:sp>
        <p:nvSpPr>
          <p:cNvPr id="8" name="Rounded Rectangle 5">
            <a:extLst>
              <a:ext uri="{FF2B5EF4-FFF2-40B4-BE49-F238E27FC236}">
                <a16:creationId xmlns:a16="http://schemas.microsoft.com/office/drawing/2014/main" id="{DBA253F3-FD41-4F92-8B2B-EFD838410A8A}"/>
              </a:ext>
            </a:extLst>
          </p:cNvPr>
          <p:cNvSpPr/>
          <p:nvPr/>
        </p:nvSpPr>
        <p:spPr>
          <a:xfrm>
            <a:off x="4323694" y="3667128"/>
            <a:ext cx="2819399" cy="990600"/>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marL="285750" indent="-285750">
              <a:spcBef>
                <a:spcPts val="600"/>
              </a:spcBef>
              <a:spcAft>
                <a:spcPts val="600"/>
              </a:spcAft>
              <a:buFont typeface="Arial" pitchFamily="34" charset="0"/>
              <a:buChar char="•"/>
            </a:pPr>
            <a:r>
              <a:rPr lang="en-US" sz="1600"/>
              <a:t>Go to “Time/Projects”</a:t>
            </a:r>
          </a:p>
          <a:p>
            <a:pPr marL="285750" indent="-285750">
              <a:spcBef>
                <a:spcPts val="600"/>
              </a:spcBef>
              <a:spcAft>
                <a:spcPts val="600"/>
              </a:spcAft>
              <a:buFont typeface="Arial" pitchFamily="34" charset="0"/>
              <a:buChar char="•"/>
            </a:pPr>
            <a:r>
              <a:rPr lang="en-US" sz="1600"/>
              <a:t>Click “Add Time”</a:t>
            </a:r>
          </a:p>
        </p:txBody>
      </p:sp>
      <p:pic>
        <p:nvPicPr>
          <p:cNvPr id="1026" name="Picture 1" descr="image001">
            <a:extLst>
              <a:ext uri="{FF2B5EF4-FFF2-40B4-BE49-F238E27FC236}">
                <a16:creationId xmlns:a16="http://schemas.microsoft.com/office/drawing/2014/main" id="{2325BB72-33AA-4F3D-A63B-498A3FBE8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551" y="1730377"/>
            <a:ext cx="2038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ABD49D6B-41B0-420C-9D68-EECB2006C92A}"/>
              </a:ext>
            </a:extLst>
          </p:cNvPr>
          <p:cNvCxnSpPr/>
          <p:nvPr/>
        </p:nvCxnSpPr>
        <p:spPr>
          <a:xfrm flipH="1" flipV="1">
            <a:off x="1819827" y="2806701"/>
            <a:ext cx="2133599" cy="1524000"/>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cxnSp>
        <p:nvCxnSpPr>
          <p:cNvPr id="9" name="Straight Arrow Connector 8">
            <a:extLst>
              <a:ext uri="{FF2B5EF4-FFF2-40B4-BE49-F238E27FC236}">
                <a16:creationId xmlns:a16="http://schemas.microsoft.com/office/drawing/2014/main" id="{AF698CB2-9447-483C-9650-B47472669D26}"/>
              </a:ext>
            </a:extLst>
          </p:cNvPr>
          <p:cNvCxnSpPr/>
          <p:nvPr/>
        </p:nvCxnSpPr>
        <p:spPr>
          <a:xfrm flipH="1" flipV="1">
            <a:off x="1988434" y="2511425"/>
            <a:ext cx="1869743" cy="1346203"/>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Tree>
    <p:extLst>
      <p:ext uri="{BB962C8B-B14F-4D97-AF65-F5344CB8AC3E}">
        <p14:creationId xmlns:p14="http://schemas.microsoft.com/office/powerpoint/2010/main" val="2991420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Blank Timesheet</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21</a:t>
            </a:fld>
            <a:endParaRPr lang="en-US"/>
          </a:p>
        </p:txBody>
      </p:sp>
      <p:sp>
        <p:nvSpPr>
          <p:cNvPr id="8" name="Rectangle 7">
            <a:extLst>
              <a:ext uri="{FF2B5EF4-FFF2-40B4-BE49-F238E27FC236}">
                <a16:creationId xmlns:a16="http://schemas.microsoft.com/office/drawing/2014/main" id="{544BAF10-EB33-4142-97A9-537F091DD8B4}"/>
              </a:ext>
            </a:extLst>
          </p:cNvPr>
          <p:cNvSpPr/>
          <p:nvPr/>
        </p:nvSpPr>
        <p:spPr>
          <a:xfrm>
            <a:off x="1448808" y="1218056"/>
            <a:ext cx="3259282"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rPr>
              <a:t>You will have the  option to either: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rPr>
              <a:t>Save time as a draft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rPr>
              <a:t>Submit for approval.</a:t>
            </a:r>
          </a:p>
        </p:txBody>
      </p:sp>
      <p:sp>
        <p:nvSpPr>
          <p:cNvPr id="9" name="object 9">
            <a:extLst>
              <a:ext uri="{FF2B5EF4-FFF2-40B4-BE49-F238E27FC236}">
                <a16:creationId xmlns:a16="http://schemas.microsoft.com/office/drawing/2014/main" id="{AA36FEA2-B424-47EE-8AC9-AB8C503D2927}"/>
              </a:ext>
            </a:extLst>
          </p:cNvPr>
          <p:cNvSpPr/>
          <p:nvPr/>
        </p:nvSpPr>
        <p:spPr>
          <a:xfrm>
            <a:off x="1255553" y="1078272"/>
            <a:ext cx="3238500" cy="1063907"/>
          </a:xfrm>
          <a:custGeom>
            <a:avLst/>
            <a:gdLst/>
            <a:ahLst/>
            <a:cxnLst/>
            <a:rect l="l" t="t" r="r" b="b"/>
            <a:pathLst>
              <a:path w="3238500" h="1362710">
                <a:moveTo>
                  <a:pt x="0" y="1362456"/>
                </a:moveTo>
                <a:lnTo>
                  <a:pt x="3238500" y="1362456"/>
                </a:lnTo>
                <a:lnTo>
                  <a:pt x="3238500" y="0"/>
                </a:lnTo>
                <a:lnTo>
                  <a:pt x="0" y="0"/>
                </a:lnTo>
                <a:lnTo>
                  <a:pt x="0" y="1362456"/>
                </a:lnTo>
                <a:close/>
              </a:path>
            </a:pathLst>
          </a:custGeom>
          <a:ln w="28956" cap="rnd">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8" name="Rounded Rectangle 12">
            <a:extLst>
              <a:ext uri="{FF2B5EF4-FFF2-40B4-BE49-F238E27FC236}">
                <a16:creationId xmlns:a16="http://schemas.microsoft.com/office/drawing/2014/main" id="{505969F8-7417-442F-8D8B-ED3BC88C41CD}"/>
              </a:ext>
            </a:extLst>
          </p:cNvPr>
          <p:cNvSpPr/>
          <p:nvPr/>
        </p:nvSpPr>
        <p:spPr>
          <a:xfrm>
            <a:off x="1901087" y="5538724"/>
            <a:ext cx="7075272" cy="482007"/>
          </a:xfrm>
          <a:prstGeom prst="roundRect">
            <a:avLst/>
          </a:prstGeom>
          <a:solidFill>
            <a:sysClr val="window" lastClr="FFFFFF"/>
          </a:solidFill>
          <a:ln w="25400" cap="flat" cmpd="sng" algn="ctr">
            <a:solidFill>
              <a:srgbClr val="E4701E"/>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a:ea typeface="+mn-ea"/>
                <a:cs typeface="+mn-cs"/>
              </a:rPr>
              <a:t>Only submit Regular Hours – KS submits “PTO Hours” and “Holiday Hours”</a:t>
            </a:r>
          </a:p>
        </p:txBody>
      </p:sp>
      <p:sp>
        <p:nvSpPr>
          <p:cNvPr id="19" name="Rounded Rectangle 6">
            <a:extLst>
              <a:ext uri="{FF2B5EF4-FFF2-40B4-BE49-F238E27FC236}">
                <a16:creationId xmlns:a16="http://schemas.microsoft.com/office/drawing/2014/main" id="{9AAC134C-B3F1-4E1F-89C5-96D344FF8EE7}"/>
              </a:ext>
            </a:extLst>
          </p:cNvPr>
          <p:cNvSpPr/>
          <p:nvPr/>
        </p:nvSpPr>
        <p:spPr>
          <a:xfrm>
            <a:off x="6367246" y="774855"/>
            <a:ext cx="3224568" cy="1367324"/>
          </a:xfrm>
          <a:prstGeom prst="roundRect">
            <a:avLst/>
          </a:prstGeom>
          <a:solidFill>
            <a:sysClr val="window" lastClr="FFFFFF"/>
          </a:solidFill>
          <a:ln w="25400" cap="flat" cmpd="sng" algn="ctr">
            <a:solidFill>
              <a:srgbClr val="E4701E"/>
            </a:solidFill>
            <a:prstDash val="solid"/>
          </a:ln>
          <a:effectLst/>
        </p:spPr>
        <p:txBody>
          <a:bodyPr rtlCol="0" anchor="ctr" anchorCtr="0"/>
          <a:lstStyle/>
          <a:p>
            <a:pPr marL="571500" marR="0" lvl="0" indent="-342900" defTabSz="914400" eaLnBrk="1" fontAlgn="auto" latinLnBrk="0" hangingPunct="1">
              <a:lnSpc>
                <a:spcPct val="100000"/>
              </a:lnSpc>
              <a:spcBef>
                <a:spcPts val="600"/>
              </a:spcBef>
              <a:spcAft>
                <a:spcPts val="20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a:ea typeface="+mn-ea"/>
                <a:cs typeface="+mn-cs"/>
              </a:rPr>
              <a:t>Easily enter your shift times</a:t>
            </a:r>
          </a:p>
          <a:p>
            <a:pPr marL="571500" marR="0" lvl="0" indent="-342900" defTabSz="914400" eaLnBrk="1" fontAlgn="auto" latinLnBrk="0" hangingPunct="1">
              <a:lnSpc>
                <a:spcPct val="100000"/>
              </a:lnSpc>
              <a:spcBef>
                <a:spcPts val="400"/>
              </a:spcBef>
              <a:spcAft>
                <a:spcPts val="400"/>
              </a:spcAft>
              <a:buClrTx/>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Calibri"/>
                <a:ea typeface="+mn-ea"/>
                <a:cs typeface="+mn-cs"/>
              </a:rPr>
              <a:t>Time In  </a:t>
            </a:r>
            <a:r>
              <a:rPr kumimoji="0" lang="en-US" sz="1600" b="0" i="0" u="none" strike="noStrike" kern="0" cap="none" spc="0" normalizeH="0" baseline="0" noProof="0">
                <a:ln>
                  <a:noFill/>
                </a:ln>
                <a:solidFill>
                  <a:prstClr val="black"/>
                </a:solidFill>
                <a:effectLst/>
                <a:uLnTx/>
                <a:uFillTx/>
                <a:latin typeface="Calibri"/>
                <a:ea typeface="+mn-ea"/>
                <a:cs typeface="+mn-cs"/>
                <a:sym typeface="Wingdings" pitchFamily="2" charset="2"/>
              </a:rPr>
              <a:t> </a:t>
            </a:r>
            <a:r>
              <a:rPr kumimoji="0" lang="en-US" sz="1600" b="0" i="0" u="none" strike="noStrike" kern="0" cap="none" spc="0" normalizeH="0" baseline="0" noProof="0">
                <a:ln>
                  <a:noFill/>
                </a:ln>
                <a:solidFill>
                  <a:prstClr val="black"/>
                </a:solidFill>
                <a:effectLst/>
                <a:uLnTx/>
                <a:uFillTx/>
                <a:latin typeface="Calibri"/>
                <a:ea typeface="+mn-ea"/>
                <a:cs typeface="+mn-cs"/>
              </a:rPr>
              <a:t> Break Out</a:t>
            </a:r>
          </a:p>
          <a:p>
            <a:pPr marL="571500" marR="0" lvl="0" indent="-342900" defTabSz="914400" eaLnBrk="1" fontAlgn="auto" latinLnBrk="0" hangingPunct="1">
              <a:lnSpc>
                <a:spcPct val="100000"/>
              </a:lnSpc>
              <a:spcBef>
                <a:spcPts val="400"/>
              </a:spcBef>
              <a:spcAft>
                <a:spcPts val="400"/>
              </a:spcAft>
              <a:buClrTx/>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Calibri"/>
                <a:ea typeface="+mn-ea"/>
                <a:cs typeface="+mn-cs"/>
              </a:rPr>
              <a:t>Break In   </a:t>
            </a:r>
            <a:r>
              <a:rPr kumimoji="0" lang="en-US" sz="1600" b="0" i="0" u="none" strike="noStrike" kern="0" cap="none" spc="0" normalizeH="0" baseline="0" noProof="0">
                <a:ln>
                  <a:noFill/>
                </a:ln>
                <a:solidFill>
                  <a:prstClr val="black"/>
                </a:solidFill>
                <a:effectLst/>
                <a:uLnTx/>
                <a:uFillTx/>
                <a:latin typeface="Calibri"/>
                <a:ea typeface="+mn-ea"/>
                <a:cs typeface="+mn-cs"/>
                <a:sym typeface="Wingdings" pitchFamily="2" charset="2"/>
              </a:rPr>
              <a:t>  Time Out </a:t>
            </a:r>
            <a:endParaRPr kumimoji="0" lang="en-US" sz="1600" b="0" i="0" u="none" strike="noStrike" kern="0" cap="none" spc="0" normalizeH="0" baseline="0" noProof="0">
              <a:ln>
                <a:noFill/>
              </a:ln>
              <a:solidFill>
                <a:prstClr val="black"/>
              </a:solidFill>
              <a:effectLst/>
              <a:uLnTx/>
              <a:uFillTx/>
              <a:latin typeface="Calibri"/>
              <a:ea typeface="+mn-ea"/>
              <a:cs typeface="+mn-cs"/>
            </a:endParaRPr>
          </a:p>
        </p:txBody>
      </p:sp>
      <p:pic>
        <p:nvPicPr>
          <p:cNvPr id="2050" name="Picture 2" descr="image002">
            <a:extLst>
              <a:ext uri="{FF2B5EF4-FFF2-40B4-BE49-F238E27FC236}">
                <a16:creationId xmlns:a16="http://schemas.microsoft.com/office/drawing/2014/main" id="{759F92D3-46C1-43FB-A0FB-E25A40FEA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777" y="2648005"/>
            <a:ext cx="84296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25">
            <a:extLst>
              <a:ext uri="{FF2B5EF4-FFF2-40B4-BE49-F238E27FC236}">
                <a16:creationId xmlns:a16="http://schemas.microsoft.com/office/drawing/2014/main" id="{414EA02F-C58B-41E5-81D3-CF89537E6FD3}"/>
              </a:ext>
            </a:extLst>
          </p:cNvPr>
          <p:cNvSpPr/>
          <p:nvPr/>
        </p:nvSpPr>
        <p:spPr>
          <a:xfrm>
            <a:off x="4531713" y="1905299"/>
            <a:ext cx="1716687" cy="967773"/>
          </a:xfrm>
          <a:custGeom>
            <a:avLst/>
            <a:gdLst/>
            <a:ahLst/>
            <a:cxnLst/>
            <a:rect l="l" t="t" r="r" b="b"/>
            <a:pathLst>
              <a:path w="421004" h="1567179">
                <a:moveTo>
                  <a:pt x="0" y="0"/>
                </a:moveTo>
                <a:lnTo>
                  <a:pt x="420623" y="0"/>
                </a:lnTo>
                <a:lnTo>
                  <a:pt x="420623" y="1566672"/>
                </a:lnTo>
              </a:path>
            </a:pathLst>
          </a:custGeom>
          <a:ln w="38100">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6" name="object 30">
            <a:extLst>
              <a:ext uri="{FF2B5EF4-FFF2-40B4-BE49-F238E27FC236}">
                <a16:creationId xmlns:a16="http://schemas.microsoft.com/office/drawing/2014/main" id="{714EF752-37AC-4B94-AD8C-0806F4AAC786}"/>
              </a:ext>
            </a:extLst>
          </p:cNvPr>
          <p:cNvSpPr/>
          <p:nvPr/>
        </p:nvSpPr>
        <p:spPr>
          <a:xfrm>
            <a:off x="5330825" y="2946175"/>
            <a:ext cx="765175" cy="175260"/>
          </a:xfrm>
          <a:custGeom>
            <a:avLst/>
            <a:gdLst/>
            <a:ahLst/>
            <a:cxnLst/>
            <a:rect l="l" t="t" r="r" b="b"/>
            <a:pathLst>
              <a:path w="765175" h="175260">
                <a:moveTo>
                  <a:pt x="0" y="29210"/>
                </a:moveTo>
                <a:lnTo>
                  <a:pt x="32461" y="0"/>
                </a:lnTo>
                <a:lnTo>
                  <a:pt x="732586" y="0"/>
                </a:lnTo>
                <a:lnTo>
                  <a:pt x="765048" y="29210"/>
                </a:lnTo>
                <a:lnTo>
                  <a:pt x="765048" y="146050"/>
                </a:lnTo>
                <a:lnTo>
                  <a:pt x="732586" y="175260"/>
                </a:lnTo>
                <a:lnTo>
                  <a:pt x="32461" y="175260"/>
                </a:lnTo>
                <a:lnTo>
                  <a:pt x="0" y="146050"/>
                </a:lnTo>
                <a:lnTo>
                  <a:pt x="0" y="29210"/>
                </a:lnTo>
                <a:close/>
              </a:path>
            </a:pathLst>
          </a:custGeom>
          <a:ln w="38100">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2" name="object 31">
            <a:extLst>
              <a:ext uri="{FF2B5EF4-FFF2-40B4-BE49-F238E27FC236}">
                <a16:creationId xmlns:a16="http://schemas.microsoft.com/office/drawing/2014/main" id="{77810933-1468-48A9-AE0D-1A075B6B46EC}"/>
              </a:ext>
            </a:extLst>
          </p:cNvPr>
          <p:cNvSpPr/>
          <p:nvPr/>
        </p:nvSpPr>
        <p:spPr>
          <a:xfrm>
            <a:off x="6096000" y="2944435"/>
            <a:ext cx="1000125" cy="166370"/>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cxnSp>
        <p:nvCxnSpPr>
          <p:cNvPr id="20" name="Elbow Connector 7">
            <a:extLst>
              <a:ext uri="{FF2B5EF4-FFF2-40B4-BE49-F238E27FC236}">
                <a16:creationId xmlns:a16="http://schemas.microsoft.com/office/drawing/2014/main" id="{D35C5EF7-B949-442A-A57A-3AFEB3761167}"/>
              </a:ext>
            </a:extLst>
          </p:cNvPr>
          <p:cNvCxnSpPr>
            <a:cxnSpLocks/>
          </p:cNvCxnSpPr>
          <p:nvPr/>
        </p:nvCxnSpPr>
        <p:spPr>
          <a:xfrm rot="16200000" flipH="1">
            <a:off x="8677461" y="2545108"/>
            <a:ext cx="2236569" cy="407863"/>
          </a:xfrm>
          <a:prstGeom prst="bentConnector3">
            <a:avLst>
              <a:gd name="adj1" fmla="val -261"/>
            </a:avLst>
          </a:prstGeom>
          <a:solidFill>
            <a:srgbClr val="EA9036"/>
          </a:solidFill>
          <a:ln w="38100" cap="rnd" cmpd="sng" algn="ctr">
            <a:solidFill>
              <a:srgbClr val="E4701E"/>
            </a:solidFill>
            <a:prstDash val="solid"/>
            <a:headEnd type="oval"/>
            <a:tailEnd type="arrow"/>
          </a:ln>
          <a:effectLst>
            <a:outerShdw blurRad="50800" dist="25400" algn="bl" rotWithShape="0">
              <a:srgbClr val="000000">
                <a:alpha val="60000"/>
              </a:srgbClr>
            </a:outerShdw>
          </a:effectLst>
        </p:spPr>
      </p:cxnSp>
      <p:sp>
        <p:nvSpPr>
          <p:cNvPr id="21" name="Rounded Rectangle 8">
            <a:extLst>
              <a:ext uri="{FF2B5EF4-FFF2-40B4-BE49-F238E27FC236}">
                <a16:creationId xmlns:a16="http://schemas.microsoft.com/office/drawing/2014/main" id="{EBB04159-4472-4264-B3C8-16832264C231}"/>
              </a:ext>
            </a:extLst>
          </p:cNvPr>
          <p:cNvSpPr/>
          <p:nvPr/>
        </p:nvSpPr>
        <p:spPr>
          <a:xfrm>
            <a:off x="5771161" y="3934825"/>
            <a:ext cx="4739241" cy="1382390"/>
          </a:xfrm>
          <a:prstGeom prst="roundRect">
            <a:avLst>
              <a:gd name="adj" fmla="val 9449"/>
            </a:avLst>
          </a:prstGeom>
          <a:noFill/>
          <a:ln w="38100" cap="flat" cmpd="sng" algn="ctr">
            <a:solidFill>
              <a:srgbClr val="E4701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object 25">
            <a:extLst>
              <a:ext uri="{FF2B5EF4-FFF2-40B4-BE49-F238E27FC236}">
                <a16:creationId xmlns:a16="http://schemas.microsoft.com/office/drawing/2014/main" id="{3CA161C9-5FC9-4C88-8613-7C65A20600F4}"/>
              </a:ext>
            </a:extLst>
          </p:cNvPr>
          <p:cNvSpPr/>
          <p:nvPr/>
        </p:nvSpPr>
        <p:spPr>
          <a:xfrm>
            <a:off x="4531713" y="1670607"/>
            <a:ext cx="1239448" cy="1191835"/>
          </a:xfrm>
          <a:custGeom>
            <a:avLst/>
            <a:gdLst/>
            <a:ahLst/>
            <a:cxnLst/>
            <a:rect l="l" t="t" r="r" b="b"/>
            <a:pathLst>
              <a:path w="421004" h="1567179">
                <a:moveTo>
                  <a:pt x="0" y="0"/>
                </a:moveTo>
                <a:lnTo>
                  <a:pt x="420623" y="0"/>
                </a:lnTo>
                <a:lnTo>
                  <a:pt x="420623" y="1566672"/>
                </a:lnTo>
              </a:path>
            </a:pathLst>
          </a:custGeom>
          <a:ln w="38100">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Tree>
    <p:extLst>
      <p:ext uri="{BB962C8B-B14F-4D97-AF65-F5344CB8AC3E}">
        <p14:creationId xmlns:p14="http://schemas.microsoft.com/office/powerpoint/2010/main" val="2314059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Entered</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22</a:t>
            </a:fld>
            <a:endParaRPr lang="en-US"/>
          </a:p>
        </p:txBody>
      </p:sp>
      <p:pic>
        <p:nvPicPr>
          <p:cNvPr id="3074" name="Picture 3" descr="image003">
            <a:extLst>
              <a:ext uri="{FF2B5EF4-FFF2-40B4-BE49-F238E27FC236}">
                <a16:creationId xmlns:a16="http://schemas.microsoft.com/office/drawing/2014/main" id="{C9D479C8-DC5A-4C14-AA08-49040FDAD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94" y="2302982"/>
            <a:ext cx="6662641" cy="294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5">
            <a:extLst>
              <a:ext uri="{FF2B5EF4-FFF2-40B4-BE49-F238E27FC236}">
                <a16:creationId xmlns:a16="http://schemas.microsoft.com/office/drawing/2014/main" id="{09CD8E54-FC2B-497C-97AF-89B3FC941F0E}"/>
              </a:ext>
            </a:extLst>
          </p:cNvPr>
          <p:cNvSpPr/>
          <p:nvPr/>
        </p:nvSpPr>
        <p:spPr>
          <a:xfrm>
            <a:off x="2444560" y="1426128"/>
            <a:ext cx="2999895" cy="656156"/>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a:spcBef>
                <a:spcPts val="600"/>
              </a:spcBef>
              <a:spcAft>
                <a:spcPts val="600"/>
              </a:spcAft>
            </a:pPr>
            <a:r>
              <a:rPr lang="en-US" sz="1200"/>
              <a:t>As you successfully submit your time, a bar graph will appear with daily hours entered.</a:t>
            </a:r>
          </a:p>
        </p:txBody>
      </p:sp>
      <p:sp>
        <p:nvSpPr>
          <p:cNvPr id="9" name="object 31">
            <a:extLst>
              <a:ext uri="{FF2B5EF4-FFF2-40B4-BE49-F238E27FC236}">
                <a16:creationId xmlns:a16="http://schemas.microsoft.com/office/drawing/2014/main" id="{0799B57F-4BE7-4BBF-960D-8368B04A93D6}"/>
              </a:ext>
            </a:extLst>
          </p:cNvPr>
          <p:cNvSpPr/>
          <p:nvPr/>
        </p:nvSpPr>
        <p:spPr>
          <a:xfrm>
            <a:off x="5712903" y="2082284"/>
            <a:ext cx="3521531" cy="1346716"/>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sp>
        <p:nvSpPr>
          <p:cNvPr id="10" name="object 31">
            <a:extLst>
              <a:ext uri="{FF2B5EF4-FFF2-40B4-BE49-F238E27FC236}">
                <a16:creationId xmlns:a16="http://schemas.microsoft.com/office/drawing/2014/main" id="{71E6EF39-E735-4D7F-A5DE-21A321DE5C58}"/>
              </a:ext>
            </a:extLst>
          </p:cNvPr>
          <p:cNvSpPr/>
          <p:nvPr/>
        </p:nvSpPr>
        <p:spPr>
          <a:xfrm>
            <a:off x="8012884" y="4203342"/>
            <a:ext cx="1131115" cy="276138"/>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cxnSp>
        <p:nvCxnSpPr>
          <p:cNvPr id="11" name="Straight Arrow Connector 10">
            <a:extLst>
              <a:ext uri="{FF2B5EF4-FFF2-40B4-BE49-F238E27FC236}">
                <a16:creationId xmlns:a16="http://schemas.microsoft.com/office/drawing/2014/main" id="{D81C54AE-A53E-4338-8A1A-B45E05CB6935}"/>
              </a:ext>
            </a:extLst>
          </p:cNvPr>
          <p:cNvCxnSpPr>
            <a:cxnSpLocks/>
          </p:cNvCxnSpPr>
          <p:nvPr/>
        </p:nvCxnSpPr>
        <p:spPr>
          <a:xfrm>
            <a:off x="4622334" y="2155971"/>
            <a:ext cx="1031846" cy="738231"/>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
        <p:nvSpPr>
          <p:cNvPr id="15" name="Rounded Rectangle 5">
            <a:extLst>
              <a:ext uri="{FF2B5EF4-FFF2-40B4-BE49-F238E27FC236}">
                <a16:creationId xmlns:a16="http://schemas.microsoft.com/office/drawing/2014/main" id="{E31DF041-550E-44A9-B620-6C43C19CCDA6}"/>
              </a:ext>
            </a:extLst>
          </p:cNvPr>
          <p:cNvSpPr/>
          <p:nvPr/>
        </p:nvSpPr>
        <p:spPr>
          <a:xfrm>
            <a:off x="8149612" y="1160921"/>
            <a:ext cx="2496417" cy="656156"/>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a:spcBef>
                <a:spcPts val="600"/>
              </a:spcBef>
              <a:spcAft>
                <a:spcPts val="600"/>
              </a:spcAft>
            </a:pPr>
            <a:r>
              <a:rPr lang="en-US" sz="1200"/>
              <a:t>You will see awaiting approval once time is submitted for the week.</a:t>
            </a:r>
          </a:p>
        </p:txBody>
      </p:sp>
      <p:cxnSp>
        <p:nvCxnSpPr>
          <p:cNvPr id="20" name="Straight Arrow Connector 19">
            <a:extLst>
              <a:ext uri="{FF2B5EF4-FFF2-40B4-BE49-F238E27FC236}">
                <a16:creationId xmlns:a16="http://schemas.microsoft.com/office/drawing/2014/main" id="{9314C0E6-A0BF-42D5-9E82-309E905046C4}"/>
              </a:ext>
            </a:extLst>
          </p:cNvPr>
          <p:cNvCxnSpPr>
            <a:cxnSpLocks/>
          </p:cNvCxnSpPr>
          <p:nvPr/>
        </p:nvCxnSpPr>
        <p:spPr>
          <a:xfrm flipH="1">
            <a:off x="9175437" y="1916266"/>
            <a:ext cx="444769" cy="2287076"/>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Tree>
    <p:extLst>
      <p:ext uri="{BB962C8B-B14F-4D97-AF65-F5344CB8AC3E}">
        <p14:creationId xmlns:p14="http://schemas.microsoft.com/office/powerpoint/2010/main" val="1511383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Expenses - Travel</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577130"/>
            <a:ext cx="10139670" cy="3343218"/>
          </a:xfrm>
        </p:spPr>
        <p:txBody>
          <a:bodyPr>
            <a:normAutofit/>
          </a:bodyPr>
          <a:lstStyle/>
          <a:p>
            <a:pPr>
              <a:lnSpc>
                <a:spcPct val="90000"/>
              </a:lnSpc>
            </a:pPr>
            <a:r>
              <a:rPr lang="en-US" sz="2400" dirty="0"/>
              <a:t>If you have approval from your DFR Manager to submit expenses for travel (i.e. training, office coverage), notify Knowledge Services.</a:t>
            </a:r>
          </a:p>
          <a:p>
            <a:pPr>
              <a:lnSpc>
                <a:spcPct val="90000"/>
              </a:lnSpc>
            </a:pPr>
            <a:r>
              <a:rPr lang="en-US" sz="2400" dirty="0"/>
              <a:t>The instructions for expense submittal through dotStaff are available on the employee site.</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23</a:t>
            </a:fld>
            <a:endParaRPr lang="en-US"/>
          </a:p>
        </p:txBody>
      </p:sp>
    </p:spTree>
    <p:extLst>
      <p:ext uri="{BB962C8B-B14F-4D97-AF65-F5344CB8AC3E}">
        <p14:creationId xmlns:p14="http://schemas.microsoft.com/office/powerpoint/2010/main" val="3002847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0229" y="344224"/>
            <a:ext cx="6286499" cy="642257"/>
          </a:xfrm>
        </p:spPr>
        <p:txBody>
          <a:bodyPr/>
          <a:lstStyle/>
          <a:p>
            <a:r>
              <a:rPr lang="en-US" b="1" dirty="0"/>
              <a:t>Attendance Expectations</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26918-2AA2-42BB-92A3-F9DDFC67C0CD}"/>
              </a:ext>
            </a:extLst>
          </p:cNvPr>
          <p:cNvSpPr txBox="1"/>
          <p:nvPr/>
        </p:nvSpPr>
        <p:spPr>
          <a:xfrm>
            <a:off x="5932300" y="1328403"/>
            <a:ext cx="6094428" cy="1754326"/>
          </a:xfrm>
          <a:prstGeom prst="rect">
            <a:avLst/>
          </a:prstGeom>
          <a:noFill/>
        </p:spPr>
        <p:txBody>
          <a:bodyPr wrap="square">
            <a:spAutoFit/>
          </a:bodyPr>
          <a:lstStyle/>
          <a:p>
            <a:pPr lvl="1"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Attendance</a:t>
            </a:r>
            <a:endParaRPr lang="en-US" dirty="0">
              <a:solidFill>
                <a:schemeClr val="bg1"/>
              </a:solidFill>
            </a:endParaRPr>
          </a:p>
          <a:p>
            <a:pPr lvl="1"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Training Attendance Policy</a:t>
            </a:r>
            <a:endParaRPr lang="en-US" dirty="0">
              <a:solidFill>
                <a:schemeClr val="bg1"/>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Paid Time Off Use</a:t>
            </a:r>
            <a:endParaRPr lang="en-US" dirty="0">
              <a:solidFill>
                <a:schemeClr val="bg1"/>
              </a:solidFill>
            </a:endParaRPr>
          </a:p>
          <a:p>
            <a:pPr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Time Off Requests </a:t>
            </a:r>
            <a:endParaRPr lang="en-US" dirty="0">
              <a:solidFill>
                <a:schemeClr val="bg1"/>
              </a:solidFill>
            </a:endParaRPr>
          </a:p>
          <a:p>
            <a:pPr algn="r"/>
            <a:r>
              <a:rPr lang="en-US" dirty="0">
                <a:solidFill>
                  <a:schemeClr val="bg1"/>
                </a:solidFill>
                <a:hlinkClick r:id="rId6" action="ppaction://hlinksldjump">
                  <a:extLst>
                    <a:ext uri="{A12FA001-AC4F-418D-AE19-62706E023703}">
                      <ahyp:hlinkClr xmlns:ahyp="http://schemas.microsoft.com/office/drawing/2018/hyperlinkcolor" val="tx"/>
                    </a:ext>
                  </a:extLst>
                </a:hlinkClick>
              </a:rPr>
              <a:t>PTO Submission – How-To</a:t>
            </a:r>
            <a:endParaRPr lang="en-US" dirty="0">
              <a:solidFill>
                <a:schemeClr val="bg1"/>
              </a:solidFill>
            </a:endParaRPr>
          </a:p>
          <a:p>
            <a:pPr lvl="1" algn="r"/>
            <a:r>
              <a:rPr lang="en-US" dirty="0">
                <a:solidFill>
                  <a:schemeClr val="bg1"/>
                </a:solidFill>
                <a:hlinkClick r:id="rId7" action="ppaction://hlinksldjump">
                  <a:extLst>
                    <a:ext uri="{A12FA001-AC4F-418D-AE19-62706E023703}">
                      <ahyp:hlinkClr xmlns:ahyp="http://schemas.microsoft.com/office/drawing/2018/hyperlinkcolor" val="tx"/>
                    </a:ext>
                  </a:extLst>
                </a:hlinkClick>
              </a:rPr>
              <a:t>Call Off Procedure</a:t>
            </a:r>
            <a:endParaRPr lang="en-US" dirty="0">
              <a:solidFill>
                <a:schemeClr val="bg1"/>
              </a:solidFill>
            </a:endParaRPr>
          </a:p>
        </p:txBody>
      </p:sp>
    </p:spTree>
    <p:extLst>
      <p:ext uri="{BB962C8B-B14F-4D97-AF65-F5344CB8AC3E}">
        <p14:creationId xmlns:p14="http://schemas.microsoft.com/office/powerpoint/2010/main" val="4050398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Attendance for Working Leads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031804"/>
            <a:ext cx="11121616" cy="5578546"/>
          </a:xfrm>
        </p:spPr>
        <p:txBody>
          <a:bodyPr>
            <a:normAutofit/>
          </a:bodyPr>
          <a:lstStyle/>
          <a:p>
            <a:pPr lvl="1"/>
            <a:r>
              <a:rPr lang="en-US" sz="2000" dirty="0"/>
              <a:t>All FSSA offices are open for business Monday through Friday from 8:00 a.m. to 4:30 p.m. </a:t>
            </a:r>
          </a:p>
          <a:p>
            <a:pPr lvl="1"/>
            <a:r>
              <a:rPr lang="en-US" sz="2000" dirty="0"/>
              <a:t>Information on break and lunch times will be provided by your DFR local office manager.</a:t>
            </a:r>
          </a:p>
          <a:p>
            <a:pPr lvl="1"/>
            <a:r>
              <a:rPr lang="en-US" sz="2000" dirty="0"/>
              <a:t>Any adjustment to your normal work schedule (i.e. shortened lunch, late arrival, etc.) requires prior approval from your DFR local office manager and Knowledge Services.</a:t>
            </a:r>
          </a:p>
          <a:p>
            <a:pPr>
              <a:lnSpc>
                <a:spcPct val="90000"/>
              </a:lnSpc>
            </a:pPr>
            <a:r>
              <a:rPr lang="en-US" sz="2400" dirty="0"/>
              <a:t>You are responsible for maintaining excellent attendance, which means:</a:t>
            </a:r>
          </a:p>
          <a:p>
            <a:pPr lvl="1">
              <a:lnSpc>
                <a:spcPct val="90000"/>
              </a:lnSpc>
            </a:pPr>
            <a:r>
              <a:rPr lang="en-US" sz="2000" dirty="0"/>
              <a:t>Reporting to work on time as scheduled</a:t>
            </a:r>
          </a:p>
          <a:p>
            <a:pPr lvl="1">
              <a:lnSpc>
                <a:spcPct val="90000"/>
              </a:lnSpc>
            </a:pPr>
            <a:r>
              <a:rPr lang="en-US" sz="2000" dirty="0"/>
              <a:t>Returning from breaks and lunch on time</a:t>
            </a:r>
          </a:p>
          <a:p>
            <a:pPr lvl="1">
              <a:lnSpc>
                <a:spcPct val="90000"/>
              </a:lnSpc>
            </a:pPr>
            <a:r>
              <a:rPr lang="en-US" sz="2000" dirty="0"/>
              <a:t>Working until the end of the scheduled workday</a:t>
            </a:r>
          </a:p>
          <a:p>
            <a:pPr lvl="1">
              <a:lnSpc>
                <a:spcPct val="90000"/>
              </a:lnSpc>
            </a:pPr>
            <a:r>
              <a:rPr lang="en-US" sz="2000" dirty="0"/>
              <a:t>Requesting time off in advance</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25</a:t>
            </a:fld>
            <a:endParaRPr lang="en-US"/>
          </a:p>
        </p:txBody>
      </p:sp>
    </p:spTree>
    <p:extLst>
      <p:ext uri="{BB962C8B-B14F-4D97-AF65-F5344CB8AC3E}">
        <p14:creationId xmlns:p14="http://schemas.microsoft.com/office/powerpoint/2010/main" val="993620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solidFill>
                  <a:prstClr val="black">
                    <a:lumMod val="85000"/>
                    <a:lumOff val="15000"/>
                  </a:prstClr>
                </a:solidFill>
              </a:rPr>
              <a:t>Attendance Continued</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71574"/>
            <a:ext cx="11121616" cy="5019675"/>
          </a:xfrm>
        </p:spPr>
        <p:txBody>
          <a:bodyPr vert="horz" lIns="91440" tIns="45720" rIns="91440" bIns="45720" rtlCol="0" anchor="t">
            <a:normAutofit/>
          </a:bodyPr>
          <a:lstStyle/>
          <a:p>
            <a:pPr marL="914400" lvl="2" indent="0">
              <a:buNone/>
            </a:pPr>
            <a:endParaRPr lang="en-US" sz="1500" dirty="0"/>
          </a:p>
          <a:p>
            <a:pPr>
              <a:lnSpc>
                <a:spcPct val="90000"/>
              </a:lnSpc>
            </a:pPr>
            <a:r>
              <a:rPr lang="en-US" sz="2400" dirty="0"/>
              <a:t>All absences must be pre-approved by your DFR Manager and Knowledge Services.</a:t>
            </a:r>
          </a:p>
          <a:p>
            <a:pPr>
              <a:lnSpc>
                <a:spcPct val="90000"/>
              </a:lnSpc>
            </a:pPr>
            <a:r>
              <a:rPr lang="en-US" sz="2400" dirty="0"/>
              <a:t>Send any doctors’ notes, court/jury duty statements, and any other form of documentation to Knowledge Services only.</a:t>
            </a:r>
          </a:p>
          <a:p>
            <a:pPr>
              <a:lnSpc>
                <a:spcPct val="90000"/>
              </a:lnSpc>
            </a:pPr>
            <a:r>
              <a:rPr lang="en-US" sz="2400" dirty="0"/>
              <a:t>Reoccurring absences and tardiness will result in warnings up to and including termination.</a:t>
            </a:r>
          </a:p>
          <a:p>
            <a:pPr>
              <a:lnSpc>
                <a:spcPct val="90000"/>
              </a:lnSpc>
            </a:pPr>
            <a:r>
              <a:rPr lang="en-US" sz="2400" dirty="0"/>
              <a:t>Three days of no call, no show will be considered Job Abandonment and a voluntary resignation.</a:t>
            </a:r>
          </a:p>
          <a:p>
            <a:pPr>
              <a:lnSpc>
                <a:spcPct val="90000"/>
              </a:lnSpc>
            </a:pPr>
            <a:r>
              <a:rPr lang="en-US" sz="2400" dirty="0"/>
              <a:t>One day of no call, no show may be subject to termination.</a:t>
            </a:r>
          </a:p>
          <a:p>
            <a:pPr>
              <a:lnSpc>
                <a:spcPct val="90000"/>
              </a:lnSpc>
            </a:pPr>
            <a:r>
              <a:rPr lang="en-US" sz="2400" dirty="0"/>
              <a:t>For types of leaves of absences please contact Knowledge Services.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26</a:t>
            </a:fld>
            <a:endParaRPr lang="en-US"/>
          </a:p>
        </p:txBody>
      </p:sp>
    </p:spTree>
    <p:extLst>
      <p:ext uri="{BB962C8B-B14F-4D97-AF65-F5344CB8AC3E}">
        <p14:creationId xmlns:p14="http://schemas.microsoft.com/office/powerpoint/2010/main" val="1141260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Training Attendance Policy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159497"/>
            <a:ext cx="11121616" cy="5196853"/>
          </a:xfrm>
        </p:spPr>
        <p:txBody>
          <a:bodyPr>
            <a:normAutofit/>
          </a:bodyPr>
          <a:lstStyle/>
          <a:p>
            <a:pPr lvl="0"/>
            <a:r>
              <a:rPr lang="en-US" sz="2400" dirty="0"/>
              <a:t>Attendance in Training is crucial to the overall success of the individual. </a:t>
            </a:r>
          </a:p>
          <a:p>
            <a:pPr lvl="0"/>
            <a:r>
              <a:rPr lang="en-US" sz="2400" dirty="0"/>
              <a:t>The expectation is that trainees are present for the entire length of training. </a:t>
            </a:r>
          </a:p>
          <a:p>
            <a:pPr>
              <a:lnSpc>
                <a:spcPct val="90000"/>
              </a:lnSpc>
            </a:pPr>
            <a:r>
              <a:rPr lang="en-US" sz="2400" dirty="0"/>
              <a:t>The following guidelines are established to ensure trainees are able to successfully complete training and meet/exceed quality and tasks per hour (TPH) expectations in production</a:t>
            </a:r>
          </a:p>
          <a:p>
            <a:pPr lvl="1">
              <a:lnSpc>
                <a:spcPct val="90000"/>
              </a:lnSpc>
            </a:pPr>
            <a:r>
              <a:rPr lang="en-US" sz="2400" dirty="0"/>
              <a:t>For training classes greater than 8 weeks, the trainee cannot miss more than 24 hours (3 days) of training. </a:t>
            </a:r>
          </a:p>
          <a:p>
            <a:pPr lvl="1">
              <a:lnSpc>
                <a:spcPct val="90000"/>
              </a:lnSpc>
            </a:pPr>
            <a:r>
              <a:rPr lang="en-US" sz="2400" dirty="0"/>
              <a:t>For training classes ranging approximately 2 to 3 weeks, the trainee cannot miss more than 8 hours (1 day) of training. </a:t>
            </a:r>
          </a:p>
          <a:p>
            <a:pPr>
              <a:lnSpc>
                <a:spcPct val="90000"/>
              </a:lnSpc>
            </a:pPr>
            <a:r>
              <a:rPr lang="en-US" sz="2400" dirty="0"/>
              <a:t>Special consideration may be granted based on extenuating circumstances as agreed on by the employer and the Training Manager. </a:t>
            </a:r>
          </a:p>
          <a:p>
            <a:pPr marL="457200" lvl="1" indent="0">
              <a:lnSpc>
                <a:spcPct val="90000"/>
              </a:lnSpc>
              <a:buNone/>
            </a:pPr>
            <a:endParaRPr lang="en-US" sz="2200" dirty="0"/>
          </a:p>
          <a:p>
            <a:pPr lvl="1"/>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27</a:t>
            </a:fld>
            <a:endParaRPr lang="en-US"/>
          </a:p>
        </p:txBody>
      </p:sp>
    </p:spTree>
    <p:extLst>
      <p:ext uri="{BB962C8B-B14F-4D97-AF65-F5344CB8AC3E}">
        <p14:creationId xmlns:p14="http://schemas.microsoft.com/office/powerpoint/2010/main" val="1854739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Paid Time Off Use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447236" y="1300484"/>
            <a:ext cx="11121616" cy="4622143"/>
          </a:xfrm>
        </p:spPr>
        <p:txBody>
          <a:bodyPr vert="horz" lIns="91440" tIns="45720" rIns="91440" bIns="45720" rtlCol="0" anchor="t">
            <a:normAutofit fontScale="92500" lnSpcReduction="10000"/>
          </a:bodyPr>
          <a:lstStyle/>
          <a:p>
            <a:r>
              <a:rPr lang="en-US" sz="2200" dirty="0"/>
              <a:t>Employees are expected to utilize PTO for any time off work for vacation, illness, or personal business.</a:t>
            </a:r>
          </a:p>
          <a:p>
            <a:r>
              <a:rPr lang="en-US" sz="2200" dirty="0"/>
              <a:t>Any time off without PTO is discouraged but will be evaluated on a case-by-case basis. </a:t>
            </a:r>
          </a:p>
          <a:p>
            <a:r>
              <a:rPr lang="en-US" sz="2200" dirty="0"/>
              <a:t>As a general guideline, unpaid time off should only be used for emergencies or prior approved absences. </a:t>
            </a:r>
          </a:p>
          <a:p>
            <a:r>
              <a:rPr lang="en-US" sz="2200" dirty="0"/>
              <a:t>Unauthorized leave may be subject to disciplinary action. </a:t>
            </a:r>
          </a:p>
          <a:p>
            <a:r>
              <a:rPr lang="en-US" sz="2200" dirty="0"/>
              <a:t>You start accruing PTO hours on your start date on the DFR project.</a:t>
            </a:r>
          </a:p>
          <a:p>
            <a:pPr lvl="0"/>
            <a:r>
              <a:rPr lang="en-US" sz="2200" dirty="0"/>
              <a:t>PTO is earned at an accrual rate based on every hour worked.</a:t>
            </a:r>
          </a:p>
          <a:p>
            <a:pPr lvl="0"/>
            <a:r>
              <a:rPr lang="en-US" sz="2200" dirty="0">
                <a:cs typeface="Calibri"/>
              </a:rPr>
              <a:t>On Friday, your Knowledge Services point of contact will email you with your current PTO balance.</a:t>
            </a:r>
          </a:p>
          <a:p>
            <a:pPr lvl="0"/>
            <a:r>
              <a:rPr lang="en-US" sz="2200" dirty="0"/>
              <a:t>Contact </a:t>
            </a:r>
            <a:r>
              <a:rPr lang="en-US" sz="2200" dirty="0" err="1"/>
              <a:t>aFit</a:t>
            </a:r>
            <a:r>
              <a:rPr lang="en-US" sz="2200" dirty="0"/>
              <a:t> Staffing with any questions regarding final pay/PTO payout process.</a:t>
            </a:r>
          </a:p>
          <a:p>
            <a:r>
              <a:rPr lang="en-US" sz="2200" dirty="0"/>
              <a:t>To utilize accrued PTO, a PTO Submission Form must be completed.</a:t>
            </a:r>
          </a:p>
          <a:p>
            <a:pPr lvl="0"/>
            <a:endParaRPr lang="en-US" sz="2200" dirty="0">
              <a:cs typeface="Calibri"/>
            </a:endParaRP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28</a:t>
            </a:fld>
            <a:endParaRPr lang="en-US"/>
          </a:p>
        </p:txBody>
      </p:sp>
    </p:spTree>
    <p:extLst>
      <p:ext uri="{BB962C8B-B14F-4D97-AF65-F5344CB8AC3E}">
        <p14:creationId xmlns:p14="http://schemas.microsoft.com/office/powerpoint/2010/main" val="4225709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BE9B-AEE4-4B3E-B698-B59B2866676E}"/>
              </a:ext>
            </a:extLst>
          </p:cNvPr>
          <p:cNvSpPr>
            <a:spLocks noGrp="1"/>
          </p:cNvSpPr>
          <p:nvPr>
            <p:ph type="title"/>
          </p:nvPr>
        </p:nvSpPr>
        <p:spPr/>
        <p:txBody>
          <a:bodyPr/>
          <a:lstStyle/>
          <a:p>
            <a:r>
              <a:rPr lang="en-US"/>
              <a:t>Time Off Request Process</a:t>
            </a:r>
          </a:p>
        </p:txBody>
      </p:sp>
      <p:sp>
        <p:nvSpPr>
          <p:cNvPr id="5" name="Slide Number Placeholder 4">
            <a:extLst>
              <a:ext uri="{FF2B5EF4-FFF2-40B4-BE49-F238E27FC236}">
                <a16:creationId xmlns:a16="http://schemas.microsoft.com/office/drawing/2014/main" id="{80F1C8CD-DE3C-4E12-A00F-22E4160B7D62}"/>
              </a:ext>
            </a:extLst>
          </p:cNvPr>
          <p:cNvSpPr>
            <a:spLocks noGrp="1"/>
          </p:cNvSpPr>
          <p:nvPr>
            <p:ph type="sldNum" sz="quarter" idx="16"/>
          </p:nvPr>
        </p:nvSpPr>
        <p:spPr/>
        <p:txBody>
          <a:bodyPr/>
          <a:lstStyle/>
          <a:p>
            <a:fld id="{334599CE-9AC8-493D-9636-F7C5D97DA203}" type="slidenum">
              <a:rPr lang="en-US" smtClean="0"/>
              <a:pPr/>
              <a:t>29</a:t>
            </a:fld>
            <a:endParaRPr lang="en-US"/>
          </a:p>
        </p:txBody>
      </p:sp>
      <p:sp>
        <p:nvSpPr>
          <p:cNvPr id="7" name="TextBox 6">
            <a:extLst>
              <a:ext uri="{FF2B5EF4-FFF2-40B4-BE49-F238E27FC236}">
                <a16:creationId xmlns:a16="http://schemas.microsoft.com/office/drawing/2014/main" id="{407E4136-D821-4EF0-96E1-CD39F742351A}"/>
              </a:ext>
            </a:extLst>
          </p:cNvPr>
          <p:cNvSpPr txBox="1"/>
          <p:nvPr/>
        </p:nvSpPr>
        <p:spPr>
          <a:xfrm>
            <a:off x="514347" y="5619750"/>
            <a:ext cx="7435433" cy="646331"/>
          </a:xfrm>
          <a:prstGeom prst="rect">
            <a:avLst/>
          </a:prstGeom>
          <a:noFill/>
        </p:spPr>
        <p:txBody>
          <a:bodyPr wrap="none" rtlCol="0">
            <a:spAutoFit/>
          </a:bodyPr>
          <a:lstStyle/>
          <a:p>
            <a:r>
              <a:rPr lang="en-US" dirty="0"/>
              <a:t>Complete Time Off Policy can be found on the Employee Website: </a:t>
            </a:r>
          </a:p>
          <a:p>
            <a:r>
              <a:rPr lang="en-US" dirty="0">
                <a:hlinkClick r:id="rId3"/>
              </a:rPr>
              <a:t>https://programs.knowledgeservices.com/docs/dfr/DFR_Time_Off_Policy.pdf</a:t>
            </a:r>
            <a:endParaRPr lang="en-US" dirty="0"/>
          </a:p>
        </p:txBody>
      </p:sp>
      <p:sp>
        <p:nvSpPr>
          <p:cNvPr id="9" name="Rectangle 8">
            <a:extLst>
              <a:ext uri="{FF2B5EF4-FFF2-40B4-BE49-F238E27FC236}">
                <a16:creationId xmlns:a16="http://schemas.microsoft.com/office/drawing/2014/main" id="{D66E0DA7-D5DF-407A-A606-DEC48849D388}"/>
              </a:ext>
            </a:extLst>
          </p:cNvPr>
          <p:cNvSpPr/>
          <p:nvPr/>
        </p:nvSpPr>
        <p:spPr>
          <a:xfrm>
            <a:off x="8429627" y="4234285"/>
            <a:ext cx="276225"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F70B7E85-5FF3-4C50-B2A5-046D95791404}"/>
              </a:ext>
            </a:extLst>
          </p:cNvPr>
          <p:cNvGrpSpPr/>
          <p:nvPr/>
        </p:nvGrpSpPr>
        <p:grpSpPr>
          <a:xfrm>
            <a:off x="733903" y="1629516"/>
            <a:ext cx="10724191" cy="2076554"/>
            <a:chOff x="733903" y="1629516"/>
            <a:chExt cx="10724191" cy="2076554"/>
          </a:xfrm>
        </p:grpSpPr>
        <p:sp>
          <p:nvSpPr>
            <p:cNvPr id="17" name="Freeform: Shape 16">
              <a:extLst>
                <a:ext uri="{FF2B5EF4-FFF2-40B4-BE49-F238E27FC236}">
                  <a16:creationId xmlns:a16="http://schemas.microsoft.com/office/drawing/2014/main" id="{8B3C6FC0-43C5-46D7-9441-4FDFB091D1D5}"/>
                </a:ext>
              </a:extLst>
            </p:cNvPr>
            <p:cNvSpPr/>
            <p:nvPr/>
          </p:nvSpPr>
          <p:spPr>
            <a:xfrm>
              <a:off x="733903"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Employee requests time off via email to DFR Management and KS</a:t>
              </a:r>
            </a:p>
          </p:txBody>
        </p:sp>
        <p:sp>
          <p:nvSpPr>
            <p:cNvPr id="18" name="Freeform: Shape 17">
              <a:extLst>
                <a:ext uri="{FF2B5EF4-FFF2-40B4-BE49-F238E27FC236}">
                  <a16:creationId xmlns:a16="http://schemas.microsoft.com/office/drawing/2014/main" id="{44218FC1-8C2A-40D8-9BD9-37A58E228E25}"/>
                </a:ext>
              </a:extLst>
            </p:cNvPr>
            <p:cNvSpPr/>
            <p:nvPr/>
          </p:nvSpPr>
          <p:spPr>
            <a:xfrm>
              <a:off x="2521268"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9" name="Freeform: Shape 18">
              <a:extLst>
                <a:ext uri="{FF2B5EF4-FFF2-40B4-BE49-F238E27FC236}">
                  <a16:creationId xmlns:a16="http://schemas.microsoft.com/office/drawing/2014/main" id="{A69D5FE3-8DE7-46D9-9342-04A4C17095C9}"/>
                </a:ext>
              </a:extLst>
            </p:cNvPr>
            <p:cNvSpPr/>
            <p:nvPr/>
          </p:nvSpPr>
          <p:spPr>
            <a:xfrm>
              <a:off x="3008732"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DFR Manager responds to email and provides recommendation based upon operational need</a:t>
              </a:r>
            </a:p>
          </p:txBody>
        </p:sp>
        <p:sp>
          <p:nvSpPr>
            <p:cNvPr id="20" name="Freeform: Shape 19">
              <a:extLst>
                <a:ext uri="{FF2B5EF4-FFF2-40B4-BE49-F238E27FC236}">
                  <a16:creationId xmlns:a16="http://schemas.microsoft.com/office/drawing/2014/main" id="{F4027051-6BE7-4EF2-808F-75982265F8F2}"/>
                </a:ext>
              </a:extLst>
            </p:cNvPr>
            <p:cNvSpPr/>
            <p:nvPr/>
          </p:nvSpPr>
          <p:spPr>
            <a:xfrm>
              <a:off x="4796097"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1" name="Freeform: Shape 20">
              <a:extLst>
                <a:ext uri="{FF2B5EF4-FFF2-40B4-BE49-F238E27FC236}">
                  <a16:creationId xmlns:a16="http://schemas.microsoft.com/office/drawing/2014/main" id="{B9C9665C-731A-4318-B119-318F679F45C3}"/>
                </a:ext>
              </a:extLst>
            </p:cNvPr>
            <p:cNvSpPr/>
            <p:nvPr/>
          </p:nvSpPr>
          <p:spPr>
            <a:xfrm>
              <a:off x="5283560"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a:solidFill>
              <a:srgbClr val="6B6B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KS approves/denies time off request and informs Employee and Manager via email</a:t>
              </a:r>
            </a:p>
          </p:txBody>
        </p:sp>
        <p:sp>
          <p:nvSpPr>
            <p:cNvPr id="22" name="Freeform: Shape 21">
              <a:extLst>
                <a:ext uri="{FF2B5EF4-FFF2-40B4-BE49-F238E27FC236}">
                  <a16:creationId xmlns:a16="http://schemas.microsoft.com/office/drawing/2014/main" id="{62592C42-BA89-480B-99BF-3DF189816042}"/>
                </a:ext>
              </a:extLst>
            </p:cNvPr>
            <p:cNvSpPr/>
            <p:nvPr/>
          </p:nvSpPr>
          <p:spPr>
            <a:xfrm>
              <a:off x="7070926"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3" name="Freeform: Shape 22">
              <a:extLst>
                <a:ext uri="{FF2B5EF4-FFF2-40B4-BE49-F238E27FC236}">
                  <a16:creationId xmlns:a16="http://schemas.microsoft.com/office/drawing/2014/main" id="{677083F8-A275-4B86-9103-6AB36F54BBAA}"/>
                </a:ext>
              </a:extLst>
            </p:cNvPr>
            <p:cNvSpPr/>
            <p:nvPr/>
          </p:nvSpPr>
          <p:spPr>
            <a:xfrm>
              <a:off x="7558389"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If approved, Employee submits online time off form to KS</a:t>
              </a:r>
            </a:p>
          </p:txBody>
        </p:sp>
        <p:sp>
          <p:nvSpPr>
            <p:cNvPr id="24" name="Freeform: Shape 23">
              <a:extLst>
                <a:ext uri="{FF2B5EF4-FFF2-40B4-BE49-F238E27FC236}">
                  <a16:creationId xmlns:a16="http://schemas.microsoft.com/office/drawing/2014/main" id="{C658DF89-03E0-4D76-B0A6-8CE3C287D73B}"/>
                </a:ext>
              </a:extLst>
            </p:cNvPr>
            <p:cNvSpPr/>
            <p:nvPr/>
          </p:nvSpPr>
          <p:spPr>
            <a:xfrm>
              <a:off x="9345754"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5" name="Freeform: Shape 24">
              <a:extLst>
                <a:ext uri="{FF2B5EF4-FFF2-40B4-BE49-F238E27FC236}">
                  <a16:creationId xmlns:a16="http://schemas.microsoft.com/office/drawing/2014/main" id="{D3F09128-289A-4033-88C2-255B32764465}"/>
                </a:ext>
              </a:extLst>
            </p:cNvPr>
            <p:cNvSpPr/>
            <p:nvPr/>
          </p:nvSpPr>
          <p:spPr>
            <a:xfrm>
              <a:off x="9833217"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Employee takes time off</a:t>
              </a:r>
            </a:p>
          </p:txBody>
        </p:sp>
      </p:grpSp>
      <p:sp>
        <p:nvSpPr>
          <p:cNvPr id="10" name="Rectangle 9">
            <a:extLst>
              <a:ext uri="{FF2B5EF4-FFF2-40B4-BE49-F238E27FC236}">
                <a16:creationId xmlns:a16="http://schemas.microsoft.com/office/drawing/2014/main" id="{5D82EAD7-30F7-42AF-B0A8-64CF9C548DB0}"/>
              </a:ext>
            </a:extLst>
          </p:cNvPr>
          <p:cNvSpPr/>
          <p:nvPr/>
        </p:nvSpPr>
        <p:spPr>
          <a:xfrm>
            <a:off x="8429626" y="5048250"/>
            <a:ext cx="276225" cy="285750"/>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37B76D-56C1-4CA5-B95A-42BB76310EFC}"/>
              </a:ext>
            </a:extLst>
          </p:cNvPr>
          <p:cNvSpPr/>
          <p:nvPr/>
        </p:nvSpPr>
        <p:spPr>
          <a:xfrm>
            <a:off x="8429626" y="4642882"/>
            <a:ext cx="276225" cy="285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B099F85-B038-4780-B5CA-00B1026DCAE2}"/>
              </a:ext>
            </a:extLst>
          </p:cNvPr>
          <p:cNvSpPr txBox="1"/>
          <p:nvPr/>
        </p:nvSpPr>
        <p:spPr>
          <a:xfrm>
            <a:off x="8689649" y="4192494"/>
            <a:ext cx="1714500" cy="369332"/>
          </a:xfrm>
          <a:prstGeom prst="rect">
            <a:avLst/>
          </a:prstGeom>
          <a:noFill/>
        </p:spPr>
        <p:txBody>
          <a:bodyPr wrap="square" rtlCol="0">
            <a:spAutoFit/>
          </a:bodyPr>
          <a:lstStyle/>
          <a:p>
            <a:r>
              <a:rPr lang="en-US" dirty="0"/>
              <a:t>KS Employee</a:t>
            </a:r>
          </a:p>
        </p:txBody>
      </p:sp>
      <p:sp>
        <p:nvSpPr>
          <p:cNvPr id="14" name="TextBox 13">
            <a:extLst>
              <a:ext uri="{FF2B5EF4-FFF2-40B4-BE49-F238E27FC236}">
                <a16:creationId xmlns:a16="http://schemas.microsoft.com/office/drawing/2014/main" id="{EDA978B2-6E18-47EC-B049-E0269269218B}"/>
              </a:ext>
            </a:extLst>
          </p:cNvPr>
          <p:cNvSpPr txBox="1"/>
          <p:nvPr/>
        </p:nvSpPr>
        <p:spPr>
          <a:xfrm>
            <a:off x="8689649" y="4600388"/>
            <a:ext cx="2057400" cy="369332"/>
          </a:xfrm>
          <a:prstGeom prst="rect">
            <a:avLst/>
          </a:prstGeom>
          <a:noFill/>
        </p:spPr>
        <p:txBody>
          <a:bodyPr wrap="square" rtlCol="0">
            <a:spAutoFit/>
          </a:bodyPr>
          <a:lstStyle/>
          <a:p>
            <a:r>
              <a:rPr lang="en-US" dirty="0"/>
              <a:t>DFR Manager</a:t>
            </a:r>
          </a:p>
        </p:txBody>
      </p:sp>
      <p:sp>
        <p:nvSpPr>
          <p:cNvPr id="15" name="TextBox 14">
            <a:extLst>
              <a:ext uri="{FF2B5EF4-FFF2-40B4-BE49-F238E27FC236}">
                <a16:creationId xmlns:a16="http://schemas.microsoft.com/office/drawing/2014/main" id="{CE1E6D81-E18C-47C2-A36D-7DD971102F32}"/>
              </a:ext>
            </a:extLst>
          </p:cNvPr>
          <p:cNvSpPr txBox="1"/>
          <p:nvPr/>
        </p:nvSpPr>
        <p:spPr>
          <a:xfrm>
            <a:off x="8689649" y="5009688"/>
            <a:ext cx="2057400" cy="369332"/>
          </a:xfrm>
          <a:prstGeom prst="rect">
            <a:avLst/>
          </a:prstGeom>
          <a:noFill/>
        </p:spPr>
        <p:txBody>
          <a:bodyPr wrap="square" rtlCol="0">
            <a:spAutoFit/>
          </a:bodyPr>
          <a:lstStyle/>
          <a:p>
            <a:r>
              <a:rPr lang="en-US" dirty="0"/>
              <a:t>KS Program Team</a:t>
            </a:r>
          </a:p>
        </p:txBody>
      </p:sp>
      <p:sp>
        <p:nvSpPr>
          <p:cNvPr id="4" name="Speech Bubble: Rectangle 3">
            <a:extLst>
              <a:ext uri="{FF2B5EF4-FFF2-40B4-BE49-F238E27FC236}">
                <a16:creationId xmlns:a16="http://schemas.microsoft.com/office/drawing/2014/main" id="{D9CE2695-AE8A-E363-5553-C7FA228E4401}"/>
              </a:ext>
            </a:extLst>
          </p:cNvPr>
          <p:cNvSpPr/>
          <p:nvPr/>
        </p:nvSpPr>
        <p:spPr>
          <a:xfrm>
            <a:off x="3083170" y="3989832"/>
            <a:ext cx="2200389" cy="1344168"/>
          </a:xfrm>
          <a:prstGeom prst="wedgeRectCallou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600" dirty="0">
                <a:solidFill>
                  <a:schemeClr val="tx1"/>
                </a:solidFill>
              </a:rPr>
              <a:t>Can I have 5/24 off for a medical procedure?</a:t>
            </a:r>
          </a:p>
          <a:p>
            <a:pPr algn="ctr"/>
            <a:r>
              <a:rPr lang="en-US" sz="1200" i="1" dirty="0">
                <a:solidFill>
                  <a:schemeClr val="accent2"/>
                </a:solidFill>
              </a:rPr>
              <a:t>instead of</a:t>
            </a:r>
          </a:p>
          <a:p>
            <a:pPr algn="ctr"/>
            <a:r>
              <a:rPr lang="en-US" sz="1600" dirty="0">
                <a:solidFill>
                  <a:schemeClr val="tx1"/>
                </a:solidFill>
              </a:rPr>
              <a:t>I will not be in on 5/24.</a:t>
            </a:r>
          </a:p>
        </p:txBody>
      </p:sp>
      <p:sp>
        <p:nvSpPr>
          <p:cNvPr id="6" name="TextBox 5">
            <a:extLst>
              <a:ext uri="{FF2B5EF4-FFF2-40B4-BE49-F238E27FC236}">
                <a16:creationId xmlns:a16="http://schemas.microsoft.com/office/drawing/2014/main" id="{FC9EA3FD-F06F-7781-095C-47161B53D43C}"/>
              </a:ext>
            </a:extLst>
          </p:cNvPr>
          <p:cNvSpPr txBox="1"/>
          <p:nvPr/>
        </p:nvSpPr>
        <p:spPr>
          <a:xfrm>
            <a:off x="1378063" y="4062578"/>
            <a:ext cx="1624878" cy="584775"/>
          </a:xfrm>
          <a:prstGeom prst="rect">
            <a:avLst/>
          </a:prstGeom>
          <a:noFill/>
        </p:spPr>
        <p:txBody>
          <a:bodyPr wrap="square" rtlCol="0">
            <a:spAutoFit/>
          </a:bodyPr>
          <a:lstStyle/>
          <a:p>
            <a:r>
              <a:rPr lang="en-US" sz="1600" dirty="0"/>
              <a:t>Remember to request, not tell:  </a:t>
            </a:r>
          </a:p>
        </p:txBody>
      </p:sp>
    </p:spTree>
    <p:extLst>
      <p:ext uri="{BB962C8B-B14F-4D97-AF65-F5344CB8AC3E}">
        <p14:creationId xmlns:p14="http://schemas.microsoft.com/office/powerpoint/2010/main" val="4025732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91947" y="393651"/>
            <a:ext cx="6286499" cy="642257"/>
          </a:xfrm>
        </p:spPr>
        <p:txBody>
          <a:bodyPr/>
          <a:lstStyle/>
          <a:p>
            <a:r>
              <a:rPr lang="en-US" b="1"/>
              <a:t>Overview</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B5B269-3D75-4E8E-A46B-258E107BC2FB}"/>
              </a:ext>
            </a:extLst>
          </p:cNvPr>
          <p:cNvSpPr txBox="1"/>
          <p:nvPr/>
        </p:nvSpPr>
        <p:spPr>
          <a:xfrm>
            <a:off x="5780388" y="1249227"/>
            <a:ext cx="6098058" cy="1477328"/>
          </a:xfrm>
          <a:prstGeom prst="rect">
            <a:avLst/>
          </a:prstGeom>
          <a:noFill/>
        </p:spPr>
        <p:txBody>
          <a:bodyPr wrap="square">
            <a:spAutoFit/>
          </a:bodyPr>
          <a:lstStyle/>
          <a:p>
            <a:pPr lvl="1"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EEO</a:t>
            </a:r>
            <a:endParaRPr lang="en-US" dirty="0">
              <a:solidFill>
                <a:schemeClr val="bg1"/>
              </a:solidFill>
            </a:endParaRPr>
          </a:p>
          <a:p>
            <a:pPr lvl="1"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Point of Contact</a:t>
            </a:r>
            <a:endParaRPr lang="en-US" dirty="0">
              <a:solidFill>
                <a:schemeClr val="bg1"/>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Employer</a:t>
            </a:r>
            <a:endParaRPr lang="en-US" dirty="0">
              <a:solidFill>
                <a:schemeClr val="bg1"/>
              </a:solidFill>
            </a:endParaRPr>
          </a:p>
          <a:p>
            <a:pPr lvl="1"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Knowledge Services and DFR Partnership</a:t>
            </a:r>
            <a:endParaRPr lang="en-US" dirty="0">
              <a:solidFill>
                <a:schemeClr val="bg1"/>
              </a:solidFill>
            </a:endParaRPr>
          </a:p>
          <a:p>
            <a:pPr lvl="1" algn="r"/>
            <a:r>
              <a:rPr lang="en-US" dirty="0">
                <a:solidFill>
                  <a:schemeClr val="bg1"/>
                </a:solidFill>
                <a:hlinkClick r:id="rId6" action="ppaction://hlinksldjump">
                  <a:extLst>
                    <a:ext uri="{A12FA001-AC4F-418D-AE19-62706E023703}">
                      <ahyp:hlinkClr xmlns:ahyp="http://schemas.microsoft.com/office/drawing/2018/hyperlinkcolor" val="tx"/>
                    </a:ext>
                  </a:extLst>
                </a:hlinkClick>
              </a:rPr>
              <a:t>Employee Website</a:t>
            </a:r>
            <a:endParaRPr lang="en-US" dirty="0">
              <a:solidFill>
                <a:schemeClr val="bg1"/>
              </a:solidFill>
            </a:endParaRPr>
          </a:p>
        </p:txBody>
      </p:sp>
    </p:spTree>
    <p:extLst>
      <p:ext uri="{BB962C8B-B14F-4D97-AF65-F5344CB8AC3E}">
        <p14:creationId xmlns:p14="http://schemas.microsoft.com/office/powerpoint/2010/main" val="1608351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PTO Submission Form</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476462"/>
            <a:ext cx="11121616" cy="3655408"/>
          </a:xfrm>
        </p:spPr>
        <p:txBody>
          <a:bodyPr>
            <a:normAutofit fontScale="92500" lnSpcReduction="10000"/>
          </a:bodyPr>
          <a:lstStyle/>
          <a:p>
            <a:r>
              <a:rPr lang="en-US" sz="2400" dirty="0"/>
              <a:t>If time off request has been approved by both KS and DFR Management, you will then submit time off request to KS through the electronic PTO Submission Form.</a:t>
            </a:r>
          </a:p>
          <a:p>
            <a:r>
              <a:rPr lang="en-US" sz="2400" dirty="0"/>
              <a:t>The PTO Submission Form is available on the employee site.</a:t>
            </a:r>
          </a:p>
          <a:p>
            <a:r>
              <a:rPr lang="en-US" sz="2400" dirty="0"/>
              <a:t>PTO Submission Forms are due by 10:00 AM EST on Mondays for the prior week.</a:t>
            </a:r>
          </a:p>
          <a:p>
            <a:pPr lvl="1"/>
            <a:r>
              <a:rPr lang="en-US" sz="2000" dirty="0"/>
              <a:t>If the PTO Submission Form is submitted past the deadline, then the PTO hours will not be processed until the following pay period.</a:t>
            </a:r>
          </a:p>
          <a:p>
            <a:r>
              <a:rPr lang="en-US" sz="2400" dirty="0"/>
              <a:t>You will receive a confirmation email when you submit the form.</a:t>
            </a:r>
          </a:p>
          <a:p>
            <a:r>
              <a:rPr lang="en-US" sz="2400" dirty="0"/>
              <a:t>On Fridays, your Knowledge Services point of contact will email you with your current PTO balance.</a:t>
            </a: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30</a:t>
            </a:fld>
            <a:endParaRPr lang="en-US"/>
          </a:p>
        </p:txBody>
      </p:sp>
    </p:spTree>
    <p:extLst>
      <p:ext uri="{BB962C8B-B14F-4D97-AF65-F5344CB8AC3E}">
        <p14:creationId xmlns:p14="http://schemas.microsoft.com/office/powerpoint/2010/main" val="585804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PTO Submission Form</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31</a:t>
            </a:fld>
            <a:endParaRPr lang="en-US"/>
          </a:p>
        </p:txBody>
      </p:sp>
      <p:pic>
        <p:nvPicPr>
          <p:cNvPr id="3" name="Picture 2">
            <a:extLst>
              <a:ext uri="{FF2B5EF4-FFF2-40B4-BE49-F238E27FC236}">
                <a16:creationId xmlns:a16="http://schemas.microsoft.com/office/drawing/2014/main" id="{1EACB25D-31E2-7CB1-2ECB-EBA8C023B1D7}"/>
              </a:ext>
            </a:extLst>
          </p:cNvPr>
          <p:cNvPicPr>
            <a:picLocks noChangeAspect="1"/>
          </p:cNvPicPr>
          <p:nvPr/>
        </p:nvPicPr>
        <p:blipFill>
          <a:blip r:embed="rId2"/>
          <a:stretch>
            <a:fillRect/>
          </a:stretch>
        </p:blipFill>
        <p:spPr>
          <a:xfrm>
            <a:off x="1145619" y="1645765"/>
            <a:ext cx="9900762" cy="3566469"/>
          </a:xfrm>
          <a:prstGeom prst="rect">
            <a:avLst/>
          </a:prstGeom>
        </p:spPr>
      </p:pic>
    </p:spTree>
    <p:extLst>
      <p:ext uri="{BB962C8B-B14F-4D97-AF65-F5344CB8AC3E}">
        <p14:creationId xmlns:p14="http://schemas.microsoft.com/office/powerpoint/2010/main" val="2960661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PTO Submission Form</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32</a:t>
            </a:fld>
            <a:endParaRPr lang="en-US"/>
          </a:p>
        </p:txBody>
      </p:sp>
      <p:pic>
        <p:nvPicPr>
          <p:cNvPr id="3" name="Picture 2">
            <a:extLst>
              <a:ext uri="{FF2B5EF4-FFF2-40B4-BE49-F238E27FC236}">
                <a16:creationId xmlns:a16="http://schemas.microsoft.com/office/drawing/2014/main" id="{5A9740C7-2574-CE57-6BD6-EAA64EE8D63F}"/>
              </a:ext>
            </a:extLst>
          </p:cNvPr>
          <p:cNvPicPr>
            <a:picLocks noChangeAspect="1"/>
          </p:cNvPicPr>
          <p:nvPr/>
        </p:nvPicPr>
        <p:blipFill>
          <a:blip r:embed="rId2"/>
          <a:stretch>
            <a:fillRect/>
          </a:stretch>
        </p:blipFill>
        <p:spPr>
          <a:xfrm>
            <a:off x="1697375" y="1337841"/>
            <a:ext cx="8321761" cy="5316173"/>
          </a:xfrm>
          <a:prstGeom prst="rect">
            <a:avLst/>
          </a:prstGeom>
        </p:spPr>
      </p:pic>
    </p:spTree>
    <p:extLst>
      <p:ext uri="{BB962C8B-B14F-4D97-AF65-F5344CB8AC3E}">
        <p14:creationId xmlns:p14="http://schemas.microsoft.com/office/powerpoint/2010/main" val="1026899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Call Off Procedure for Working Leads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lnSpcReduction="10000"/>
          </a:bodyPr>
          <a:lstStyle/>
          <a:p>
            <a:r>
              <a:rPr lang="en-US" sz="2400" dirty="0"/>
              <a:t>In the event that illness, inclement weather, or emergency prevent you from reporting to the DFR office at your scheduled time, please follow the proper call off procedure.</a:t>
            </a:r>
          </a:p>
          <a:p>
            <a:r>
              <a:rPr lang="en-US" sz="2400" dirty="0"/>
              <a:t>If you are going to be arriving after 8:00 AM, or if you are not coming in at all, you must contact the following people prior to 7:45 AM: </a:t>
            </a:r>
          </a:p>
          <a:p>
            <a:pPr lvl="1"/>
            <a:r>
              <a:rPr lang="en-US" sz="2100" dirty="0"/>
              <a:t>Your Local Office DFR SEMs – Make sure you have your SEM’s phone numbers saved in your phone and contact them via their preferred method.</a:t>
            </a:r>
          </a:p>
          <a:p>
            <a:pPr lvl="1"/>
            <a:r>
              <a:rPr lang="en-US" sz="2100" dirty="0"/>
              <a:t>Knowledge Services – You should notify your Knowledge Services Point of Contact by phone call or email. Text messages are unable to be received.</a:t>
            </a:r>
          </a:p>
          <a:p>
            <a:pPr lvl="0"/>
            <a:r>
              <a:rPr lang="en-US" sz="2400" dirty="0"/>
              <a:t>We recommend that you save the contact number for your manager and your KS Point of Contact in your phone within your first week.</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33</a:t>
            </a:fld>
            <a:endParaRPr lang="en-US"/>
          </a:p>
        </p:txBody>
      </p:sp>
    </p:spTree>
    <p:extLst>
      <p:ext uri="{BB962C8B-B14F-4D97-AF65-F5344CB8AC3E}">
        <p14:creationId xmlns:p14="http://schemas.microsoft.com/office/powerpoint/2010/main" val="4018911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0229" y="344224"/>
            <a:ext cx="6286499" cy="642257"/>
          </a:xfrm>
        </p:spPr>
        <p:txBody>
          <a:bodyPr/>
          <a:lstStyle/>
          <a:p>
            <a:r>
              <a:rPr lang="en-US" dirty="0"/>
              <a:t>Office Conduct</a:t>
            </a:r>
            <a:endParaRPr lang="en-US"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40E8FA4-C768-42DD-A711-3DECAC0E1A49}"/>
              </a:ext>
            </a:extLst>
          </p:cNvPr>
          <p:cNvSpPr txBox="1"/>
          <p:nvPr/>
        </p:nvSpPr>
        <p:spPr>
          <a:xfrm>
            <a:off x="5932300" y="1455423"/>
            <a:ext cx="6094428" cy="1754326"/>
          </a:xfrm>
          <a:prstGeom prst="rect">
            <a:avLst/>
          </a:prstGeom>
          <a:noFill/>
        </p:spPr>
        <p:txBody>
          <a:bodyPr wrap="square">
            <a:spAutoFit/>
          </a:bodyPr>
          <a:lstStyle/>
          <a:p>
            <a:pPr lvl="1"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Confidentiality</a:t>
            </a:r>
            <a:endParaRPr lang="en-US" dirty="0">
              <a:solidFill>
                <a:schemeClr val="bg1"/>
              </a:solidFill>
            </a:endParaRPr>
          </a:p>
          <a:p>
            <a:pPr lvl="1"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Professionalism and Customer Service</a:t>
            </a:r>
            <a:endParaRPr lang="en-US" dirty="0">
              <a:solidFill>
                <a:schemeClr val="bg1"/>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Office Etiquette</a:t>
            </a:r>
            <a:endParaRPr lang="en-US" dirty="0">
              <a:solidFill>
                <a:schemeClr val="bg1"/>
              </a:solidFill>
            </a:endParaRPr>
          </a:p>
          <a:p>
            <a:pPr lvl="1"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Harassment</a:t>
            </a:r>
            <a:endParaRPr lang="en-US" dirty="0">
              <a:solidFill>
                <a:schemeClr val="bg1"/>
              </a:solidFill>
            </a:endParaRPr>
          </a:p>
          <a:p>
            <a:pPr lvl="1" algn="r"/>
            <a:r>
              <a:rPr lang="en-US" dirty="0">
                <a:solidFill>
                  <a:schemeClr val="bg1"/>
                </a:solidFill>
                <a:hlinkClick r:id="rId6" action="ppaction://hlinksldjump">
                  <a:extLst>
                    <a:ext uri="{A12FA001-AC4F-418D-AE19-62706E023703}">
                      <ahyp:hlinkClr xmlns:ahyp="http://schemas.microsoft.com/office/drawing/2018/hyperlinkcolor" val="tx"/>
                    </a:ext>
                  </a:extLst>
                </a:hlinkClick>
              </a:rPr>
              <a:t>Dress Code and Professional Attire</a:t>
            </a:r>
            <a:endParaRPr lang="en-US" dirty="0">
              <a:solidFill>
                <a:schemeClr val="bg1"/>
              </a:solidFill>
            </a:endParaRPr>
          </a:p>
          <a:p>
            <a:pPr lvl="1" algn="r"/>
            <a:r>
              <a:rPr lang="en-US" dirty="0">
                <a:solidFill>
                  <a:schemeClr val="bg1"/>
                </a:solidFill>
                <a:hlinkClick r:id="rId7" action="ppaction://hlinksldjump">
                  <a:extLst>
                    <a:ext uri="{A12FA001-AC4F-418D-AE19-62706E023703}">
                      <ahyp:hlinkClr xmlns:ahyp="http://schemas.microsoft.com/office/drawing/2018/hyperlinkcolor" val="tx"/>
                    </a:ext>
                  </a:extLst>
                </a:hlinkClick>
              </a:rPr>
              <a:t>Alcohol and Drug Free Workplace</a:t>
            </a:r>
            <a:endParaRPr lang="en-US" dirty="0">
              <a:solidFill>
                <a:schemeClr val="bg1"/>
              </a:solidFill>
            </a:endParaRPr>
          </a:p>
        </p:txBody>
      </p:sp>
    </p:spTree>
    <p:extLst>
      <p:ext uri="{BB962C8B-B14F-4D97-AF65-F5344CB8AC3E}">
        <p14:creationId xmlns:p14="http://schemas.microsoft.com/office/powerpoint/2010/main" val="1933475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Standards of Performance and Conduct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158725"/>
          </a:xfrm>
        </p:spPr>
        <p:txBody>
          <a:bodyPr vert="horz" lIns="91440" tIns="45720" rIns="91440" bIns="45720" rtlCol="0" anchor="t">
            <a:normAutofit/>
          </a:bodyPr>
          <a:lstStyle/>
          <a:p>
            <a:r>
              <a:rPr lang="en-US" sz="2000" dirty="0"/>
              <a:t>We have established workplace standards of performance and conduct as a means of maintaining a productive and cohesive working environment. </a:t>
            </a:r>
          </a:p>
          <a:p>
            <a:r>
              <a:rPr lang="en-US" sz="2000" dirty="0"/>
              <a:t>Any performance issues or policy violations could result in disciplinary action up to and including immediate discharge.</a:t>
            </a:r>
            <a:endParaRPr lang="en-US" sz="2000" dirty="0">
              <a:cs typeface="Calibri"/>
            </a:endParaRP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35</a:t>
            </a:fld>
            <a:endParaRPr lang="en-US"/>
          </a:p>
        </p:txBody>
      </p:sp>
    </p:spTree>
    <p:extLst>
      <p:ext uri="{BB962C8B-B14F-4D97-AF65-F5344CB8AC3E}">
        <p14:creationId xmlns:p14="http://schemas.microsoft.com/office/powerpoint/2010/main" val="3393344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Professionalism and Customer Service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158725"/>
          </a:xfrm>
        </p:spPr>
        <p:txBody>
          <a:bodyPr vert="horz" lIns="91440" tIns="45720" rIns="91440" bIns="45720" rtlCol="0" anchor="t">
            <a:normAutofit/>
          </a:bodyPr>
          <a:lstStyle/>
          <a:p>
            <a:r>
              <a:rPr lang="en-US" sz="2000" dirty="0"/>
              <a:t>Knowledge Services employees are expected to be professional and treat every client with respect. </a:t>
            </a:r>
          </a:p>
          <a:p>
            <a:r>
              <a:rPr lang="en-US" sz="2000" dirty="0"/>
              <a:t>A goal of all positions is to provide a welcoming and respectful environment to all clients seeking assistance. </a:t>
            </a:r>
            <a:endParaRPr lang="en-US" sz="2000" dirty="0">
              <a:cs typeface="Calibri"/>
            </a:endParaRPr>
          </a:p>
          <a:p>
            <a:r>
              <a:rPr lang="en-US" sz="2000" dirty="0"/>
              <a:t>Please maintain a positive and respectful attitude in all interactions with clients and coworkers while at the DFR office. </a:t>
            </a:r>
            <a:endParaRPr lang="en-US" sz="2000" dirty="0">
              <a:cs typeface="Calibri"/>
            </a:endParaRPr>
          </a:p>
          <a:p>
            <a:r>
              <a:rPr lang="en-US" sz="2000" dirty="0"/>
              <a:t>Employees are also expected to work cooperatively with coworkers to meet the needs of all clients. </a:t>
            </a:r>
            <a:endParaRPr lang="en-US" sz="2000" dirty="0">
              <a:cs typeface="Calibri"/>
            </a:endParaRPr>
          </a:p>
          <a:p>
            <a:r>
              <a:rPr lang="en-US" sz="2000" dirty="0"/>
              <a:t>Personal matters and private client information should not be discussed at the front desk within the hearing range of clients in the office or on the phone. </a:t>
            </a:r>
            <a:endParaRPr lang="en-US" sz="2000" dirty="0">
              <a:cs typeface="Calibri"/>
            </a:endParaRPr>
          </a:p>
          <a:p>
            <a:r>
              <a:rPr lang="en-US" sz="2000" dirty="0"/>
              <a:t>Inappropriate comments and profane language are also not tolerated in the workplace, especially toward clients or in front of them. </a:t>
            </a:r>
          </a:p>
          <a:p>
            <a:r>
              <a:rPr lang="en-US" sz="2000" dirty="0">
                <a:cs typeface="Calibri"/>
              </a:rPr>
              <a:t>Please do not accept monetary or other forms of gifts from Clients or guests in the DFR office.</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36</a:t>
            </a:fld>
            <a:endParaRPr lang="en-US"/>
          </a:p>
        </p:txBody>
      </p:sp>
    </p:spTree>
    <p:extLst>
      <p:ext uri="{BB962C8B-B14F-4D97-AF65-F5344CB8AC3E}">
        <p14:creationId xmlns:p14="http://schemas.microsoft.com/office/powerpoint/2010/main" val="1330220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DAE80227-E763-4A5F-B41A-B621EC6A46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4562" y="4696195"/>
            <a:ext cx="1705328" cy="1136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162D27-13DC-476C-8812-D676E07E7C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503" y="4259701"/>
            <a:ext cx="1248205" cy="1639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Dress Code and Professional Attire</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41402"/>
            <a:ext cx="10325103" cy="4705350"/>
          </a:xfrm>
        </p:spPr>
        <p:txBody>
          <a:bodyPr>
            <a:normAutofit/>
          </a:bodyPr>
          <a:lstStyle/>
          <a:p>
            <a:r>
              <a:rPr lang="en-US" sz="2000" dirty="0"/>
              <a:t>Dress Code is business casual.</a:t>
            </a:r>
          </a:p>
          <a:p>
            <a:pPr lvl="1"/>
            <a:r>
              <a:rPr lang="en-US" sz="1600" dirty="0"/>
              <a:t>You may wear jeans on Fridays with a professional top</a:t>
            </a:r>
          </a:p>
          <a:p>
            <a:pPr>
              <a:lnSpc>
                <a:spcPct val="90000"/>
              </a:lnSpc>
              <a:spcAft>
                <a:spcPts val="600"/>
              </a:spcAft>
            </a:pPr>
            <a:r>
              <a:rPr lang="en-US" sz="2000" dirty="0"/>
              <a:t>Your attire and grooming are to be neat, clean and appropriate for your work situation as determined by your DFR Local Office Manager.</a:t>
            </a:r>
          </a:p>
          <a:p>
            <a:pPr>
              <a:lnSpc>
                <a:spcPct val="90000"/>
              </a:lnSpc>
              <a:spcAft>
                <a:spcPts val="600"/>
              </a:spcAft>
            </a:pPr>
            <a:r>
              <a:rPr lang="en-US" sz="2000" dirty="0"/>
              <a:t>If you have questions or concerns about the dress code, you are encouraged to contact your DFR Local Office Manager.</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37</a:t>
            </a:fld>
            <a:endParaRPr lang="en-US"/>
          </a:p>
        </p:txBody>
      </p:sp>
      <p:pic>
        <p:nvPicPr>
          <p:cNvPr id="8" name="Picture 7">
            <a:extLst>
              <a:ext uri="{FF2B5EF4-FFF2-40B4-BE49-F238E27FC236}">
                <a16:creationId xmlns:a16="http://schemas.microsoft.com/office/drawing/2014/main" id="{74352084-D11E-4CA3-A274-DBA5D4642237}"/>
              </a:ext>
            </a:extLst>
          </p:cNvPr>
          <p:cNvPicPr>
            <a:picLocks noChangeAspect="1"/>
          </p:cNvPicPr>
          <p:nvPr/>
        </p:nvPicPr>
        <p:blipFill>
          <a:blip r:embed="rId5"/>
          <a:stretch>
            <a:fillRect/>
          </a:stretch>
        </p:blipFill>
        <p:spPr>
          <a:xfrm>
            <a:off x="2082307" y="4181501"/>
            <a:ext cx="1125132" cy="1639479"/>
          </a:xfrm>
          <a:prstGeom prst="rect">
            <a:avLst/>
          </a:prstGeom>
        </p:spPr>
      </p:pic>
      <p:pic>
        <p:nvPicPr>
          <p:cNvPr id="16" name="Picture 15">
            <a:extLst>
              <a:ext uri="{FF2B5EF4-FFF2-40B4-BE49-F238E27FC236}">
                <a16:creationId xmlns:a16="http://schemas.microsoft.com/office/drawing/2014/main" id="{643F070A-AFC5-471A-810B-99FE3EF196B3}"/>
              </a:ext>
            </a:extLst>
          </p:cNvPr>
          <p:cNvPicPr>
            <a:picLocks noChangeAspect="1"/>
          </p:cNvPicPr>
          <p:nvPr/>
        </p:nvPicPr>
        <p:blipFill>
          <a:blip r:embed="rId6"/>
          <a:stretch>
            <a:fillRect/>
          </a:stretch>
        </p:blipFill>
        <p:spPr>
          <a:xfrm>
            <a:off x="7919249" y="4262950"/>
            <a:ext cx="1719067" cy="1639481"/>
          </a:xfrm>
          <a:prstGeom prst="rect">
            <a:avLst/>
          </a:prstGeom>
        </p:spPr>
      </p:pic>
      <p:pic>
        <p:nvPicPr>
          <p:cNvPr id="18" name="Picture 17">
            <a:extLst>
              <a:ext uri="{FF2B5EF4-FFF2-40B4-BE49-F238E27FC236}">
                <a16:creationId xmlns:a16="http://schemas.microsoft.com/office/drawing/2014/main" id="{F565DF60-8113-4A3B-B201-FE8250B61BB7}"/>
              </a:ext>
            </a:extLst>
          </p:cNvPr>
          <p:cNvPicPr>
            <a:picLocks noChangeAspect="1"/>
          </p:cNvPicPr>
          <p:nvPr/>
        </p:nvPicPr>
        <p:blipFill>
          <a:blip r:embed="rId7"/>
          <a:stretch>
            <a:fillRect/>
          </a:stretch>
        </p:blipFill>
        <p:spPr>
          <a:xfrm>
            <a:off x="3971473" y="5004063"/>
            <a:ext cx="1321302" cy="830921"/>
          </a:xfrm>
          <a:prstGeom prst="rect">
            <a:avLst/>
          </a:prstGeom>
        </p:spPr>
      </p:pic>
      <p:pic>
        <p:nvPicPr>
          <p:cNvPr id="15" name="Picture 14">
            <a:extLst>
              <a:ext uri="{FF2B5EF4-FFF2-40B4-BE49-F238E27FC236}">
                <a16:creationId xmlns:a16="http://schemas.microsoft.com/office/drawing/2014/main" id="{EC1533E8-0A2A-4654-A835-92C35E62E37D}"/>
              </a:ext>
            </a:extLst>
          </p:cNvPr>
          <p:cNvPicPr>
            <a:picLocks noChangeAspect="1"/>
          </p:cNvPicPr>
          <p:nvPr/>
        </p:nvPicPr>
        <p:blipFill>
          <a:blip r:embed="rId8"/>
          <a:stretch>
            <a:fillRect/>
          </a:stretch>
        </p:blipFill>
        <p:spPr>
          <a:xfrm>
            <a:off x="1024219" y="3970937"/>
            <a:ext cx="873202" cy="1889550"/>
          </a:xfrm>
          <a:prstGeom prst="rect">
            <a:avLst/>
          </a:prstGeom>
        </p:spPr>
      </p:pic>
      <p:pic>
        <p:nvPicPr>
          <p:cNvPr id="17" name="Picture 16">
            <a:extLst>
              <a:ext uri="{FF2B5EF4-FFF2-40B4-BE49-F238E27FC236}">
                <a16:creationId xmlns:a16="http://schemas.microsoft.com/office/drawing/2014/main" id="{39888395-B9E8-4869-936F-844F8DDB5668}"/>
              </a:ext>
            </a:extLst>
          </p:cNvPr>
          <p:cNvPicPr>
            <a:picLocks noChangeAspect="1"/>
          </p:cNvPicPr>
          <p:nvPr/>
        </p:nvPicPr>
        <p:blipFill>
          <a:blip r:embed="rId5"/>
          <a:stretch>
            <a:fillRect/>
          </a:stretch>
        </p:blipFill>
        <p:spPr>
          <a:xfrm>
            <a:off x="1989647" y="4192891"/>
            <a:ext cx="1125132" cy="1639479"/>
          </a:xfrm>
          <a:prstGeom prst="rect">
            <a:avLst/>
          </a:prstGeom>
        </p:spPr>
      </p:pic>
      <p:pic>
        <p:nvPicPr>
          <p:cNvPr id="19" name="Picture 18">
            <a:extLst>
              <a:ext uri="{FF2B5EF4-FFF2-40B4-BE49-F238E27FC236}">
                <a16:creationId xmlns:a16="http://schemas.microsoft.com/office/drawing/2014/main" id="{7F1084AC-0081-4E5B-8C9B-82091C945419}"/>
              </a:ext>
            </a:extLst>
          </p:cNvPr>
          <p:cNvPicPr>
            <a:picLocks noChangeAspect="1"/>
          </p:cNvPicPr>
          <p:nvPr/>
        </p:nvPicPr>
        <p:blipFill>
          <a:blip r:embed="rId9"/>
          <a:stretch>
            <a:fillRect/>
          </a:stretch>
        </p:blipFill>
        <p:spPr>
          <a:xfrm>
            <a:off x="3096532" y="4096227"/>
            <a:ext cx="871787" cy="1879790"/>
          </a:xfrm>
          <a:prstGeom prst="rect">
            <a:avLst/>
          </a:prstGeom>
        </p:spPr>
      </p:pic>
      <p:pic>
        <p:nvPicPr>
          <p:cNvPr id="21" name="Picture 20">
            <a:extLst>
              <a:ext uri="{FF2B5EF4-FFF2-40B4-BE49-F238E27FC236}">
                <a16:creationId xmlns:a16="http://schemas.microsoft.com/office/drawing/2014/main" id="{A965088C-99BA-4A16-ABF7-4B0C172605ED}"/>
              </a:ext>
            </a:extLst>
          </p:cNvPr>
          <p:cNvPicPr>
            <a:picLocks noChangeAspect="1"/>
          </p:cNvPicPr>
          <p:nvPr/>
        </p:nvPicPr>
        <p:blipFill>
          <a:blip r:embed="rId10"/>
          <a:stretch>
            <a:fillRect/>
          </a:stretch>
        </p:blipFill>
        <p:spPr>
          <a:xfrm>
            <a:off x="5583559" y="4173471"/>
            <a:ext cx="1350958" cy="1884671"/>
          </a:xfrm>
          <a:prstGeom prst="rect">
            <a:avLst/>
          </a:prstGeom>
        </p:spPr>
      </p:pic>
      <p:sp>
        <p:nvSpPr>
          <p:cNvPr id="4" name="Rectangle: Rounded Corners 3">
            <a:extLst>
              <a:ext uri="{FF2B5EF4-FFF2-40B4-BE49-F238E27FC236}">
                <a16:creationId xmlns:a16="http://schemas.microsoft.com/office/drawing/2014/main" id="{DEA18E22-9DA7-4B79-B7AC-F5D8288E953D}"/>
              </a:ext>
            </a:extLst>
          </p:cNvPr>
          <p:cNvSpPr/>
          <p:nvPr/>
        </p:nvSpPr>
        <p:spPr>
          <a:xfrm>
            <a:off x="810705" y="3854277"/>
            <a:ext cx="10426046" cy="2347274"/>
          </a:xfrm>
          <a:prstGeom prst="roundRect">
            <a:avLst/>
          </a:prstGeom>
          <a:noFill/>
          <a:ln w="19050">
            <a:solidFill>
              <a:srgbClr val="F58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726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Office Etiquette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158725"/>
          </a:xfrm>
        </p:spPr>
        <p:txBody>
          <a:bodyPr vert="horz" lIns="91440" tIns="45720" rIns="91440" bIns="45720" rtlCol="0" anchor="t">
            <a:normAutofit/>
          </a:bodyPr>
          <a:lstStyle/>
          <a:p>
            <a:pPr marL="342900" lvl="0" indent="-342900">
              <a:spcAft>
                <a:spcPts val="0"/>
              </a:spcAft>
              <a:buFont typeface="Calibri" panose="020F0502020204030204" pitchFamily="34" charset="0"/>
              <a:buChar char="-"/>
            </a:pPr>
            <a:r>
              <a:rPr lang="en-US" sz="2200" dirty="0">
                <a:ea typeface="Calibri" panose="020F0502020204030204" pitchFamily="34" charset="0"/>
              </a:rPr>
              <a:t>Reserve break activities for designated break times and areas. </a:t>
            </a:r>
          </a:p>
          <a:p>
            <a:pPr lvl="1">
              <a:spcAft>
                <a:spcPts val="0"/>
              </a:spcAft>
              <a:buFont typeface="Courier New" panose="02070309020205020404" pitchFamily="49" charset="0"/>
              <a:buChar char="o"/>
            </a:pPr>
            <a:r>
              <a:rPr lang="en-US" sz="2200" dirty="0">
                <a:ea typeface="Aptos" panose="020B0004020202020204" pitchFamily="34" charset="0"/>
              </a:rPr>
              <a:t>Your cell phone should be put away at all times and only be used during break times and in designated break areas.</a:t>
            </a:r>
          </a:p>
          <a:p>
            <a:pPr lvl="1">
              <a:spcAft>
                <a:spcPts val="0"/>
              </a:spcAft>
              <a:buFont typeface="Courier New" panose="02070309020205020404" pitchFamily="49" charset="0"/>
              <a:buChar char="o"/>
            </a:pPr>
            <a:r>
              <a:rPr lang="en-US" sz="2200" dirty="0">
                <a:ea typeface="Aptos" panose="020B0004020202020204" pitchFamily="34" charset="0"/>
              </a:rPr>
              <a:t>Food is not permitted at your desk area. </a:t>
            </a:r>
          </a:p>
          <a:p>
            <a:pPr lvl="1">
              <a:spcAft>
                <a:spcPts val="0"/>
              </a:spcAft>
              <a:buFont typeface="Courier New" panose="02070309020205020404" pitchFamily="49" charset="0"/>
              <a:buChar char="o"/>
            </a:pPr>
            <a:r>
              <a:rPr lang="en-US" sz="2200" dirty="0">
                <a:ea typeface="Aptos" panose="020B0004020202020204" pitchFamily="34" charset="0"/>
              </a:rPr>
              <a:t>Focus should be on assisting the clients and not socializing with your coworkers</a:t>
            </a:r>
          </a:p>
          <a:p>
            <a:pPr marL="457200" lvl="1" indent="0">
              <a:spcAft>
                <a:spcPts val="0"/>
              </a:spcAft>
              <a:buNone/>
            </a:pPr>
            <a:endParaRPr lang="en-US" sz="2200" dirty="0">
              <a:ea typeface="Aptos" panose="020B0004020202020204" pitchFamily="34" charset="0"/>
            </a:endParaRPr>
          </a:p>
          <a:p>
            <a:pPr marL="342900" indent="-342900">
              <a:spcAft>
                <a:spcPts val="0"/>
              </a:spcAft>
              <a:buFont typeface="Calibri" panose="020F0502020204030204" pitchFamily="34" charset="0"/>
              <a:buChar char="-"/>
            </a:pPr>
            <a:r>
              <a:rPr lang="en-US" sz="2200" kern="100" dirty="0">
                <a:effectLst/>
                <a:ea typeface="Calibri" panose="020F0502020204030204" pitchFamily="34" charset="0"/>
                <a:cs typeface="Times New Roman" panose="02020603050405020304" pitchFamily="18" charset="0"/>
              </a:rPr>
              <a:t>If you are in the phone queue, you are expected to answer incoming calls in a timely manner, stepping away only when needed and during break times, and updating your phone status accordingly. </a:t>
            </a:r>
          </a:p>
          <a:p>
            <a:pPr marL="0" indent="0">
              <a:spcAft>
                <a:spcPts val="0"/>
              </a:spcAft>
              <a:buNone/>
            </a:pPr>
            <a:endParaRPr lang="en-US" sz="2200" kern="100" dirty="0">
              <a:effectLst/>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n-US" sz="2200" kern="100" dirty="0">
                <a:effectLst/>
                <a:ea typeface="Calibri" panose="020F0502020204030204" pitchFamily="34" charset="0"/>
                <a:cs typeface="Times New Roman" panose="02020603050405020304" pitchFamily="18" charset="0"/>
              </a:rPr>
              <a:t>Ensure that you are following all directives from management and that you are willing to complete any additional job duties as assigned. </a:t>
            </a:r>
          </a:p>
          <a:p>
            <a:pPr marL="0" indent="0">
              <a:spcAft>
                <a:spcPts val="0"/>
              </a:spcAft>
              <a:buNone/>
            </a:pPr>
            <a:endParaRPr lang="en-US" sz="2200" kern="100" dirty="0">
              <a:effectLst/>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n-US" sz="2200" kern="100" dirty="0">
                <a:effectLst/>
                <a:ea typeface="Calibri" panose="020F0502020204030204" pitchFamily="34" charset="0"/>
                <a:cs typeface="Times New Roman" panose="02020603050405020304" pitchFamily="18" charset="0"/>
              </a:rPr>
              <a:t>You are responsible for your performance and your job duties. </a:t>
            </a:r>
          </a:p>
          <a:p>
            <a:pPr marL="342900" indent="-342900">
              <a:spcAft>
                <a:spcPts val="0"/>
              </a:spcAft>
              <a:buFont typeface="Calibri" panose="020F0502020204030204" pitchFamily="34" charset="0"/>
              <a:buChar char="-"/>
            </a:pPr>
            <a:endParaRPr lang="en-US" sz="2000" dirty="0">
              <a:effectLst/>
              <a:ea typeface="Calibri" panose="020F0502020204030204" pitchFamily="34" charset="0"/>
            </a:endParaRPr>
          </a:p>
          <a:p>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38</a:t>
            </a:fld>
            <a:endParaRPr lang="en-US"/>
          </a:p>
        </p:txBody>
      </p:sp>
    </p:spTree>
    <p:extLst>
      <p:ext uri="{BB962C8B-B14F-4D97-AF65-F5344CB8AC3E}">
        <p14:creationId xmlns:p14="http://schemas.microsoft.com/office/powerpoint/2010/main" val="2171473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Confidentiality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04925"/>
            <a:ext cx="11121616" cy="5246704"/>
          </a:xfrm>
        </p:spPr>
        <p:txBody>
          <a:bodyPr>
            <a:normAutofit fontScale="62500" lnSpcReduction="20000"/>
          </a:bodyPr>
          <a:lstStyle/>
          <a:p>
            <a:pPr>
              <a:lnSpc>
                <a:spcPct val="120000"/>
              </a:lnSpc>
              <a:spcAft>
                <a:spcPts val="600"/>
              </a:spcAft>
            </a:pPr>
            <a:r>
              <a:rPr lang="en-US" sz="3200" spc="-30" dirty="0"/>
              <a:t>You will be in contact with personal, private and confidential client information as a routine part of your job duties.  Confidential Information includes, but is not limited to, personal information such as:  </a:t>
            </a:r>
          </a:p>
          <a:p>
            <a:pPr lvl="1">
              <a:lnSpc>
                <a:spcPct val="120000"/>
              </a:lnSpc>
              <a:spcBef>
                <a:spcPts val="400"/>
              </a:spcBef>
            </a:pPr>
            <a:r>
              <a:rPr lang="en-US" sz="2900" dirty="0"/>
              <a:t>Date of Birth</a:t>
            </a:r>
          </a:p>
          <a:p>
            <a:pPr lvl="1">
              <a:lnSpc>
                <a:spcPct val="120000"/>
              </a:lnSpc>
              <a:spcBef>
                <a:spcPts val="400"/>
              </a:spcBef>
            </a:pPr>
            <a:r>
              <a:rPr lang="en-US" sz="2900" dirty="0"/>
              <a:t>Social Security Number</a:t>
            </a:r>
          </a:p>
          <a:p>
            <a:pPr lvl="1">
              <a:lnSpc>
                <a:spcPct val="120000"/>
              </a:lnSpc>
              <a:spcBef>
                <a:spcPts val="400"/>
              </a:spcBef>
            </a:pPr>
            <a:r>
              <a:rPr lang="en-US" sz="2900" dirty="0"/>
              <a:t>Identification Cards</a:t>
            </a:r>
          </a:p>
          <a:p>
            <a:pPr lvl="1">
              <a:lnSpc>
                <a:spcPct val="120000"/>
              </a:lnSpc>
              <a:spcBef>
                <a:spcPts val="400"/>
              </a:spcBef>
            </a:pPr>
            <a:r>
              <a:rPr lang="en-US" sz="2900" dirty="0"/>
              <a:t>Individual Health Information</a:t>
            </a:r>
          </a:p>
          <a:p>
            <a:pPr>
              <a:lnSpc>
                <a:spcPct val="120000"/>
              </a:lnSpc>
            </a:pPr>
            <a:r>
              <a:rPr lang="en-US" sz="3200" dirty="0"/>
              <a:t>You will receive training and additional important information from DFR/FSSA on the importance of maintaining confidentiality and upholding the security of information, as well as your obligations under the Health Insurance Portability and Accountability Act (HIPAA), state and federal law, and other relevant FSSA and DFR regulations and policies regarding the safeguarding of confidential information.  </a:t>
            </a:r>
          </a:p>
          <a:p>
            <a:pPr>
              <a:lnSpc>
                <a:spcPct val="120000"/>
              </a:lnSpc>
            </a:pPr>
            <a:r>
              <a:rPr lang="en-US" sz="3200" dirty="0"/>
              <a:t>You are to abide by such policies and procedures and acknowledge that you may be subject to disciplinary action in the event of any violation of the above.</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39</a:t>
            </a:fld>
            <a:endParaRPr lang="en-US"/>
          </a:p>
        </p:txBody>
      </p:sp>
    </p:spTree>
    <p:extLst>
      <p:ext uri="{BB962C8B-B14F-4D97-AF65-F5344CB8AC3E}">
        <p14:creationId xmlns:p14="http://schemas.microsoft.com/office/powerpoint/2010/main" val="120610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Knowledge Services Overview</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516405"/>
            <a:ext cx="10911458" cy="3825189"/>
          </a:xfrm>
        </p:spPr>
        <p:txBody>
          <a:bodyPr>
            <a:normAutofit/>
          </a:bodyPr>
          <a:lstStyle/>
          <a:p>
            <a:pPr>
              <a:lnSpc>
                <a:spcPct val="90000"/>
              </a:lnSpc>
              <a:spcAft>
                <a:spcPts val="600"/>
              </a:spcAft>
            </a:pPr>
            <a:r>
              <a:rPr lang="en-US" sz="2400" dirty="0"/>
              <a:t>Certified Woman-owned Business (WBE)</a:t>
            </a:r>
          </a:p>
          <a:p>
            <a:pPr>
              <a:lnSpc>
                <a:spcPct val="90000"/>
              </a:lnSpc>
              <a:spcAft>
                <a:spcPts val="600"/>
              </a:spcAft>
            </a:pPr>
            <a:r>
              <a:rPr lang="en-US" sz="2400" dirty="0"/>
              <a:t>Founded in 1994</a:t>
            </a:r>
          </a:p>
          <a:p>
            <a:pPr>
              <a:lnSpc>
                <a:spcPct val="90000"/>
              </a:lnSpc>
              <a:spcAft>
                <a:spcPts val="600"/>
              </a:spcAft>
            </a:pPr>
            <a:r>
              <a:rPr lang="en-US" sz="2400" dirty="0"/>
              <a:t>Headquartered in Indianapolis, IN</a:t>
            </a:r>
          </a:p>
          <a:p>
            <a:pPr>
              <a:lnSpc>
                <a:spcPct val="90000"/>
              </a:lnSpc>
              <a:spcAft>
                <a:spcPts val="600"/>
              </a:spcAft>
            </a:pPr>
            <a:r>
              <a:rPr lang="en-US" sz="2400" dirty="0"/>
              <a:t>Service Offerings</a:t>
            </a:r>
          </a:p>
          <a:p>
            <a:pPr lvl="1">
              <a:spcAft>
                <a:spcPts val="600"/>
              </a:spcAft>
            </a:pPr>
            <a:r>
              <a:rPr lang="en-US" sz="2000" dirty="0"/>
              <a:t>Consortium Management</a:t>
            </a:r>
          </a:p>
          <a:p>
            <a:pPr lvl="1">
              <a:spcAft>
                <a:spcPts val="600"/>
              </a:spcAft>
            </a:pPr>
            <a:r>
              <a:rPr lang="en-US" sz="2000" dirty="0"/>
              <a:t>Survey Solutions</a:t>
            </a:r>
          </a:p>
          <a:p>
            <a:pPr lvl="1">
              <a:spcAft>
                <a:spcPts val="600"/>
              </a:spcAft>
            </a:pPr>
            <a:r>
              <a:rPr lang="en-US" sz="2000" dirty="0"/>
              <a:t>Professional and Technical Business Solutions</a:t>
            </a:r>
          </a:p>
          <a:p>
            <a:pPr lvl="1">
              <a:spcAft>
                <a:spcPts val="600"/>
              </a:spcAft>
            </a:pPr>
            <a:r>
              <a:rPr lang="en-US" sz="2000" dirty="0"/>
              <a:t>dotStaff</a:t>
            </a:r>
          </a:p>
          <a:p>
            <a:pPr lvl="1">
              <a:spcAft>
                <a:spcPts val="600"/>
              </a:spcAft>
            </a:pPr>
            <a:r>
              <a:rPr lang="en-US" sz="2000" dirty="0"/>
              <a:t>Managed Service Provider (MSP) for Contract Labor</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a:t>
            </a:fld>
            <a:endParaRPr lang="en-US"/>
          </a:p>
        </p:txBody>
      </p:sp>
    </p:spTree>
    <p:extLst>
      <p:ext uri="{BB962C8B-B14F-4D97-AF65-F5344CB8AC3E}">
        <p14:creationId xmlns:p14="http://schemas.microsoft.com/office/powerpoint/2010/main" val="3792679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Sexual Harassment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95400"/>
            <a:ext cx="11121616" cy="4486275"/>
          </a:xfrm>
        </p:spPr>
        <p:txBody>
          <a:bodyPr>
            <a:normAutofit/>
          </a:bodyPr>
          <a:lstStyle/>
          <a:p>
            <a:pPr>
              <a:lnSpc>
                <a:spcPct val="90000"/>
              </a:lnSpc>
            </a:pPr>
            <a:r>
              <a:rPr lang="en-US" sz="2000" dirty="0"/>
              <a:t>Unwanted sexual advances</a:t>
            </a:r>
          </a:p>
          <a:p>
            <a:pPr>
              <a:lnSpc>
                <a:spcPct val="90000"/>
              </a:lnSpc>
            </a:pPr>
            <a:r>
              <a:rPr lang="en-US" sz="2000" dirty="0"/>
              <a:t>Offering benefits in exchange for sexual favors</a:t>
            </a:r>
          </a:p>
          <a:p>
            <a:pPr>
              <a:lnSpc>
                <a:spcPct val="90000"/>
              </a:lnSpc>
            </a:pPr>
            <a:r>
              <a:rPr lang="en-US" sz="2000" dirty="0"/>
              <a:t>Making or threatening reprisals after a negative response to sexual advances</a:t>
            </a:r>
          </a:p>
          <a:p>
            <a:pPr>
              <a:lnSpc>
                <a:spcPct val="90000"/>
              </a:lnSpc>
            </a:pPr>
            <a:r>
              <a:rPr lang="en-US" sz="2000" dirty="0"/>
              <a:t>Visual conduct: leering, making sexual gestures, displaying of sexually suggestive objects or pictures, cartoons or posters</a:t>
            </a:r>
          </a:p>
          <a:p>
            <a:pPr>
              <a:lnSpc>
                <a:spcPct val="90000"/>
              </a:lnSpc>
            </a:pPr>
            <a:r>
              <a:rPr lang="en-US" sz="2000" dirty="0"/>
              <a:t>Verbal conduct: making or using derogatory sexual comments, epithets, slurs, and jokes</a:t>
            </a:r>
          </a:p>
          <a:p>
            <a:pPr>
              <a:lnSpc>
                <a:spcPct val="90000"/>
              </a:lnSpc>
            </a:pPr>
            <a:r>
              <a:rPr lang="en-US" sz="2000" dirty="0"/>
              <a:t>Verbal sexual advances or propositions</a:t>
            </a:r>
          </a:p>
          <a:p>
            <a:pPr>
              <a:lnSpc>
                <a:spcPct val="90000"/>
              </a:lnSpc>
            </a:pPr>
            <a:r>
              <a:rPr lang="en-US" sz="2000" dirty="0"/>
              <a:t>Verbal abuse of sexual nature, graphic verbal commentaries about an individual’s body, sexually degrading words used to describe an individual, suggestive or obscene letters, notes or invitations</a:t>
            </a:r>
          </a:p>
          <a:p>
            <a:pPr>
              <a:lnSpc>
                <a:spcPct val="90000"/>
              </a:lnSpc>
            </a:pPr>
            <a:r>
              <a:rPr lang="en-US" sz="2000" dirty="0"/>
              <a:t>Physical conduct: touching, groping, assaulting, impeding or blocking movements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40</a:t>
            </a:fld>
            <a:endParaRPr lang="en-US"/>
          </a:p>
        </p:txBody>
      </p:sp>
    </p:spTree>
    <p:extLst>
      <p:ext uri="{BB962C8B-B14F-4D97-AF65-F5344CB8AC3E}">
        <p14:creationId xmlns:p14="http://schemas.microsoft.com/office/powerpoint/2010/main" val="1479266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Other Forms of Harassment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78172" y="1753503"/>
            <a:ext cx="5286378" cy="4286250"/>
          </a:xfrm>
        </p:spPr>
        <p:txBody>
          <a:bodyPr>
            <a:normAutofit/>
          </a:bodyPr>
          <a:lstStyle/>
          <a:p>
            <a:pPr marL="0" indent="0">
              <a:lnSpc>
                <a:spcPct val="90000"/>
              </a:lnSpc>
              <a:spcAft>
                <a:spcPts val="600"/>
              </a:spcAft>
              <a:buNone/>
            </a:pPr>
            <a:r>
              <a:rPr lang="en-US" sz="2000" dirty="0"/>
              <a:t>Other forms of harassment include:</a:t>
            </a:r>
          </a:p>
          <a:p>
            <a:pPr>
              <a:lnSpc>
                <a:spcPct val="90000"/>
              </a:lnSpc>
              <a:spcAft>
                <a:spcPts val="600"/>
              </a:spcAft>
            </a:pPr>
            <a:r>
              <a:rPr lang="en-US" sz="2000" dirty="0"/>
              <a:t>Racial or Ethnic Harassment</a:t>
            </a:r>
          </a:p>
          <a:p>
            <a:pPr marL="914400" lvl="1">
              <a:spcAft>
                <a:spcPts val="400"/>
              </a:spcAft>
            </a:pPr>
            <a:r>
              <a:rPr lang="en-US" sz="2000" dirty="0"/>
              <a:t>Slurs, jokes, or other verbal or physical conduct relating to an individual’s race, national origin or ancestry</a:t>
            </a:r>
          </a:p>
          <a:p>
            <a:pPr>
              <a:lnSpc>
                <a:spcPct val="90000"/>
              </a:lnSpc>
              <a:spcAft>
                <a:spcPts val="600"/>
              </a:spcAft>
            </a:pPr>
            <a:r>
              <a:rPr lang="en-US" sz="2000" dirty="0"/>
              <a:t>Religious Creed</a:t>
            </a:r>
          </a:p>
          <a:p>
            <a:pPr>
              <a:lnSpc>
                <a:spcPct val="90000"/>
              </a:lnSpc>
              <a:spcAft>
                <a:spcPts val="600"/>
              </a:spcAft>
            </a:pPr>
            <a:r>
              <a:rPr lang="en-US" sz="2000" dirty="0"/>
              <a:t>Physical Disability</a:t>
            </a:r>
          </a:p>
          <a:p>
            <a:pPr>
              <a:lnSpc>
                <a:spcPct val="90000"/>
              </a:lnSpc>
              <a:spcAft>
                <a:spcPts val="600"/>
              </a:spcAft>
            </a:pPr>
            <a:r>
              <a:rPr lang="en-US" sz="2000" dirty="0"/>
              <a:t>Medical Condition</a:t>
            </a:r>
          </a:p>
          <a:p>
            <a:pPr>
              <a:lnSpc>
                <a:spcPct val="90000"/>
              </a:lnSpc>
              <a:spcAft>
                <a:spcPts val="600"/>
              </a:spcAft>
            </a:pPr>
            <a:r>
              <a:rPr lang="en-US" sz="2000" dirty="0"/>
              <a:t>Marital Status</a:t>
            </a:r>
          </a:p>
          <a:p>
            <a:pPr>
              <a:lnSpc>
                <a:spcPct val="90000"/>
              </a:lnSpc>
              <a:spcAft>
                <a:spcPts val="600"/>
              </a:spcAft>
            </a:pPr>
            <a:r>
              <a:rPr lang="en-US" sz="2000" dirty="0"/>
              <a:t>Age</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a:xfrm>
            <a:off x="8995213" y="6406500"/>
            <a:ext cx="2855581" cy="365125"/>
          </a:xfrm>
        </p:spPr>
        <p:txBody>
          <a:bodyPr/>
          <a:lstStyle/>
          <a:p>
            <a:fld id="{334599CE-9AC8-493D-9636-F7C5D97DA203}" type="slidenum">
              <a:rPr lang="en-US" smtClean="0"/>
              <a:pPr/>
              <a:t>41</a:t>
            </a:fld>
            <a:endParaRPr lang="en-US" dirty="0"/>
          </a:p>
        </p:txBody>
      </p:sp>
      <p:sp>
        <p:nvSpPr>
          <p:cNvPr id="7" name="TextBox 6">
            <a:extLst>
              <a:ext uri="{FF2B5EF4-FFF2-40B4-BE49-F238E27FC236}">
                <a16:creationId xmlns:a16="http://schemas.microsoft.com/office/drawing/2014/main" id="{AB6D43AB-15D5-45EC-B5DA-B67C781719BE}"/>
              </a:ext>
            </a:extLst>
          </p:cNvPr>
          <p:cNvSpPr txBox="1"/>
          <p:nvPr/>
        </p:nvSpPr>
        <p:spPr>
          <a:xfrm>
            <a:off x="578172" y="1184937"/>
            <a:ext cx="4552950" cy="749116"/>
          </a:xfrm>
          <a:prstGeom prst="rect">
            <a:avLst/>
          </a:prstGeom>
          <a:noFill/>
        </p:spPr>
        <p:txBody>
          <a:bodyPr wrap="square" rtlCol="0">
            <a:spAutoFit/>
          </a:bodyPr>
          <a:lstStyle/>
          <a:p>
            <a:pPr lvl="0">
              <a:lnSpc>
                <a:spcPct val="90000"/>
              </a:lnSpc>
              <a:spcAft>
                <a:spcPts val="600"/>
              </a:spcAft>
            </a:pPr>
            <a:r>
              <a:rPr lang="en-US" sz="2000" b="1" dirty="0">
                <a:solidFill>
                  <a:srgbClr val="F58721"/>
                </a:solidFill>
              </a:rPr>
              <a:t>No harassment is tolerated. </a:t>
            </a:r>
          </a:p>
          <a:p>
            <a:pPr>
              <a:lnSpc>
                <a:spcPct val="80000"/>
              </a:lnSpc>
              <a:spcAft>
                <a:spcPts val="600"/>
              </a:spcAft>
            </a:pPr>
            <a:endParaRPr lang="en-US" sz="2400" dirty="0">
              <a:solidFill>
                <a:srgbClr val="E4701E"/>
              </a:solidFill>
            </a:endParaRPr>
          </a:p>
        </p:txBody>
      </p:sp>
      <p:graphicFrame>
        <p:nvGraphicFramePr>
          <p:cNvPr id="4" name="Diagram 3">
            <a:extLst>
              <a:ext uri="{FF2B5EF4-FFF2-40B4-BE49-F238E27FC236}">
                <a16:creationId xmlns:a16="http://schemas.microsoft.com/office/drawing/2014/main" id="{FD93F6DD-6465-433E-8BB9-88784A2E29B6}"/>
              </a:ext>
            </a:extLst>
          </p:cNvPr>
          <p:cNvGraphicFramePr/>
          <p:nvPr/>
        </p:nvGraphicFramePr>
        <p:xfrm>
          <a:off x="6075155" y="1756139"/>
          <a:ext cx="4295452" cy="3597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DD64734-688D-4044-91DE-E2F6A02EE564}"/>
              </a:ext>
            </a:extLst>
          </p:cNvPr>
          <p:cNvSpPr txBox="1"/>
          <p:nvPr/>
        </p:nvSpPr>
        <p:spPr>
          <a:xfrm>
            <a:off x="7286920" y="5604888"/>
            <a:ext cx="2969443" cy="400110"/>
          </a:xfrm>
          <a:prstGeom prst="rect">
            <a:avLst/>
          </a:prstGeom>
          <a:noFill/>
        </p:spPr>
        <p:txBody>
          <a:bodyPr wrap="square" rtlCol="0">
            <a:spAutoFit/>
          </a:bodyPr>
          <a:lstStyle/>
          <a:p>
            <a:r>
              <a:rPr lang="en-US" sz="2000" b="1" dirty="0">
                <a:solidFill>
                  <a:srgbClr val="F58721"/>
                </a:solidFill>
              </a:rPr>
              <a:t>Retaliation is prohibited.</a:t>
            </a:r>
          </a:p>
        </p:txBody>
      </p:sp>
      <p:sp>
        <p:nvSpPr>
          <p:cNvPr id="9" name="TextBox 8">
            <a:extLst>
              <a:ext uri="{FF2B5EF4-FFF2-40B4-BE49-F238E27FC236}">
                <a16:creationId xmlns:a16="http://schemas.microsoft.com/office/drawing/2014/main" id="{349BE3F1-0672-4CB6-93C0-0CCA8EA7A873}"/>
              </a:ext>
            </a:extLst>
          </p:cNvPr>
          <p:cNvSpPr txBox="1"/>
          <p:nvPr/>
        </p:nvSpPr>
        <p:spPr>
          <a:xfrm>
            <a:off x="6114059" y="1038710"/>
            <a:ext cx="3738814" cy="707886"/>
          </a:xfrm>
          <a:prstGeom prst="rect">
            <a:avLst/>
          </a:prstGeom>
          <a:noFill/>
        </p:spPr>
        <p:txBody>
          <a:bodyPr wrap="square" rtlCol="0">
            <a:spAutoFit/>
          </a:bodyPr>
          <a:lstStyle/>
          <a:p>
            <a:r>
              <a:rPr lang="en-US" sz="2000" dirty="0"/>
              <a:t>If you witness or experience any form of harassment:</a:t>
            </a:r>
          </a:p>
        </p:txBody>
      </p:sp>
    </p:spTree>
    <p:extLst>
      <p:ext uri="{BB962C8B-B14F-4D97-AF65-F5344CB8AC3E}">
        <p14:creationId xmlns:p14="http://schemas.microsoft.com/office/powerpoint/2010/main" val="2471354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Alcohol &amp; Drug Free Workplace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81124"/>
            <a:ext cx="11121616" cy="4227824"/>
          </a:xfrm>
        </p:spPr>
        <p:txBody>
          <a:bodyPr>
            <a:normAutofit/>
          </a:bodyPr>
          <a:lstStyle/>
          <a:p>
            <a:pPr marL="0" indent="0">
              <a:buNone/>
            </a:pPr>
            <a:r>
              <a:rPr lang="en-US" sz="2400" dirty="0"/>
              <a:t>Actionable offenses:</a:t>
            </a:r>
          </a:p>
          <a:p>
            <a:pPr lvl="1">
              <a:lnSpc>
                <a:spcPct val="150000"/>
              </a:lnSpc>
              <a:spcBef>
                <a:spcPts val="400"/>
              </a:spcBef>
              <a:spcAft>
                <a:spcPts val="600"/>
              </a:spcAft>
            </a:pPr>
            <a:r>
              <a:rPr lang="en-US" sz="2000" dirty="0"/>
              <a:t>Employees, agents, contractors, vendors and visitors are prohibited from the unlawful manufacture, distribution, dispensation, possession or use of alcohol and/or controlled substances on Knowledge Services’ or clients’ or leased property.</a:t>
            </a:r>
          </a:p>
          <a:p>
            <a:pPr lvl="1">
              <a:lnSpc>
                <a:spcPct val="150000"/>
              </a:lnSpc>
              <a:spcBef>
                <a:spcPts val="400"/>
              </a:spcBef>
              <a:spcAft>
                <a:spcPts val="600"/>
              </a:spcAft>
            </a:pPr>
            <a:r>
              <a:rPr lang="en-US" sz="2000" dirty="0"/>
              <a:t>No one shall report to work under the influence of alcohol and/or illegal drugs.</a:t>
            </a:r>
          </a:p>
          <a:p>
            <a:pPr lvl="1">
              <a:lnSpc>
                <a:spcPct val="150000"/>
              </a:lnSpc>
              <a:spcBef>
                <a:spcPts val="400"/>
              </a:spcBef>
              <a:spcAft>
                <a:spcPts val="600"/>
              </a:spcAft>
            </a:pPr>
            <a:r>
              <a:rPr lang="en-US" sz="2000" dirty="0"/>
              <a:t>Unlawful substances are not to be stored in a vehicle on Knowledge Services’ or our clients’ or leased premises.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42</a:t>
            </a:fld>
            <a:endParaRPr lang="en-US"/>
          </a:p>
        </p:txBody>
      </p:sp>
    </p:spTree>
    <p:extLst>
      <p:ext uri="{BB962C8B-B14F-4D97-AF65-F5344CB8AC3E}">
        <p14:creationId xmlns:p14="http://schemas.microsoft.com/office/powerpoint/2010/main" val="1917907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52585" y="368938"/>
            <a:ext cx="6286499" cy="642257"/>
          </a:xfrm>
        </p:spPr>
        <p:txBody>
          <a:bodyPr/>
          <a:lstStyle/>
          <a:p>
            <a:r>
              <a:rPr lang="en-US" b="1" dirty="0"/>
              <a:t>Technology Guidelines</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26D5F19-74AE-4A13-8BAC-405595A73F47}"/>
              </a:ext>
            </a:extLst>
          </p:cNvPr>
          <p:cNvSpPr txBox="1"/>
          <p:nvPr/>
        </p:nvSpPr>
        <p:spPr>
          <a:xfrm>
            <a:off x="5938296" y="1405658"/>
            <a:ext cx="6094428" cy="1477328"/>
          </a:xfrm>
          <a:prstGeom prst="rect">
            <a:avLst/>
          </a:prstGeom>
          <a:noFill/>
        </p:spPr>
        <p:txBody>
          <a:bodyPr wrap="square">
            <a:spAutoFit/>
          </a:bodyPr>
          <a:lstStyle/>
          <a:p>
            <a:pPr lvl="1" algn="r"/>
            <a:r>
              <a:rPr lang="en-US" dirty="0">
                <a:solidFill>
                  <a:srgbClr val="FFFFFF"/>
                </a:solidFill>
                <a:hlinkClick r:id="rId2" action="ppaction://hlinksldjump">
                  <a:extLst>
                    <a:ext uri="{A12FA001-AC4F-418D-AE19-62706E023703}">
                      <ahyp:hlinkClr xmlns:ahyp="http://schemas.microsoft.com/office/drawing/2018/hyperlinkcolor" val="tx"/>
                    </a:ext>
                  </a:extLst>
                </a:hlinkClick>
              </a:rPr>
              <a:t>Internet and Telephone Code of Conduct</a:t>
            </a:r>
            <a:endParaRPr lang="en-US" dirty="0">
              <a:solidFill>
                <a:srgbClr val="FFFFFF"/>
              </a:solidFill>
            </a:endParaRPr>
          </a:p>
          <a:p>
            <a:pPr lvl="1"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IRUA</a:t>
            </a:r>
            <a:endParaRPr lang="en-US" dirty="0">
              <a:solidFill>
                <a:schemeClr val="bg1"/>
              </a:solidFill>
            </a:endParaRPr>
          </a:p>
          <a:p>
            <a:pPr lvl="1" algn="r"/>
            <a:r>
              <a:rPr lang="en-US" dirty="0">
                <a:solidFill>
                  <a:srgbClr val="FFFFFF"/>
                </a:solidFill>
                <a:hlinkClick r:id="rId4" action="ppaction://hlinksldjump">
                  <a:extLst>
                    <a:ext uri="{A12FA001-AC4F-418D-AE19-62706E023703}">
                      <ahyp:hlinkClr xmlns:ahyp="http://schemas.microsoft.com/office/drawing/2018/hyperlinkcolor" val="tx"/>
                    </a:ext>
                  </a:extLst>
                </a:hlinkClick>
              </a:rPr>
              <a:t>Social Media Policy</a:t>
            </a:r>
            <a:endParaRPr lang="en-US" dirty="0">
              <a:solidFill>
                <a:srgbClr val="FFFFFF"/>
              </a:solidFill>
            </a:endParaRPr>
          </a:p>
          <a:p>
            <a:pPr lvl="1"/>
            <a:endParaRPr lang="en-US" dirty="0">
              <a:solidFill>
                <a:srgbClr val="FFFFFF"/>
              </a:solidFill>
            </a:endParaRPr>
          </a:p>
          <a:p>
            <a:r>
              <a:rPr lang="en-US" dirty="0"/>
              <a:t>	</a:t>
            </a:r>
          </a:p>
        </p:txBody>
      </p:sp>
    </p:spTree>
    <p:extLst>
      <p:ext uri="{BB962C8B-B14F-4D97-AF65-F5344CB8AC3E}">
        <p14:creationId xmlns:p14="http://schemas.microsoft.com/office/powerpoint/2010/main" val="1412979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Internet and Telephone Code of Conduct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08678"/>
            <a:ext cx="11121616" cy="5170798"/>
          </a:xfrm>
        </p:spPr>
        <p:txBody>
          <a:bodyPr>
            <a:normAutofit/>
          </a:bodyPr>
          <a:lstStyle/>
          <a:p>
            <a:pPr>
              <a:lnSpc>
                <a:spcPct val="150000"/>
              </a:lnSpc>
              <a:spcAft>
                <a:spcPts val="600"/>
              </a:spcAft>
            </a:pPr>
            <a:r>
              <a:rPr lang="en-US" sz="2000" dirty="0"/>
              <a:t>Computer equipment as well as all other client or Knowledge Services equipment is to be used strictly for company related business.</a:t>
            </a:r>
          </a:p>
          <a:p>
            <a:pPr>
              <a:lnSpc>
                <a:spcPct val="150000"/>
              </a:lnSpc>
              <a:spcAft>
                <a:spcPts val="600"/>
              </a:spcAft>
            </a:pPr>
            <a:r>
              <a:rPr lang="en-US" sz="2000" dirty="0"/>
              <a:t>Systems are intended solely for business use. Personal or improper use of these systems may result in disciplinary action. </a:t>
            </a:r>
          </a:p>
          <a:p>
            <a:pPr algn="l">
              <a:lnSpc>
                <a:spcPct val="150000"/>
              </a:lnSpc>
            </a:pPr>
            <a:r>
              <a:rPr lang="en-US" sz="2000" b="0" i="0" dirty="0">
                <a:effectLst/>
                <a:latin typeface="Calibri" panose="020F0502020204030204" pitchFamily="34" charset="0"/>
              </a:rPr>
              <a:t>Reviewing confidential information in the state systems for your own personal use and information is prohibited.</a:t>
            </a:r>
            <a:endParaRPr lang="en-US" sz="2000" b="0" i="0" dirty="0">
              <a:effectLst/>
              <a:latin typeface="Segoe UI" panose="020B0502040204020203" pitchFamily="34" charset="0"/>
            </a:endParaRPr>
          </a:p>
          <a:p>
            <a:pPr algn="l">
              <a:lnSpc>
                <a:spcPct val="150000"/>
              </a:lnSpc>
            </a:pPr>
            <a:r>
              <a:rPr lang="en-US" sz="2000" b="0" i="0" dirty="0">
                <a:effectLst/>
                <a:latin typeface="Calibri" panose="020F0502020204030204" pitchFamily="34" charset="0"/>
              </a:rPr>
              <a:t>Accessing the Public Assistance cases of friends and family members is prohibited.</a:t>
            </a:r>
            <a:endParaRPr lang="en-US" sz="2000" dirty="0"/>
          </a:p>
          <a:p>
            <a:pPr>
              <a:lnSpc>
                <a:spcPct val="150000"/>
              </a:lnSpc>
              <a:spcAft>
                <a:spcPts val="600"/>
              </a:spcAft>
            </a:pPr>
            <a:r>
              <a:rPr lang="en-US" sz="2000" dirty="0"/>
              <a:t>Abuse of your telephone privilege may result in disciplinary action.</a:t>
            </a:r>
          </a:p>
          <a:p>
            <a:pPr>
              <a:lnSpc>
                <a:spcPct val="150000"/>
              </a:lnSpc>
              <a:spcAft>
                <a:spcPts val="600"/>
              </a:spcAft>
            </a:pPr>
            <a:r>
              <a:rPr lang="en-US" sz="2000" dirty="0"/>
              <a:t>Taking photographs in the DFR office is strictly prohibited due to confidentiality.</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44</a:t>
            </a:fld>
            <a:endParaRPr lang="en-US" dirty="0"/>
          </a:p>
        </p:txBody>
      </p:sp>
    </p:spTree>
    <p:extLst>
      <p:ext uri="{BB962C8B-B14F-4D97-AF65-F5344CB8AC3E}">
        <p14:creationId xmlns:p14="http://schemas.microsoft.com/office/powerpoint/2010/main" val="4059087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Information Resources Use Agreement (IRUA)</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08678"/>
            <a:ext cx="11121616" cy="5170798"/>
          </a:xfrm>
        </p:spPr>
        <p:txBody>
          <a:bodyPr>
            <a:normAutofit fontScale="92500" lnSpcReduction="20000"/>
          </a:bodyPr>
          <a:lstStyle/>
          <a:p>
            <a:pPr>
              <a:lnSpc>
                <a:spcPct val="150000"/>
              </a:lnSpc>
              <a:spcAft>
                <a:spcPts val="600"/>
              </a:spcAft>
            </a:pPr>
            <a:r>
              <a:rPr lang="en-US" sz="1700" dirty="0">
                <a:effectLst/>
                <a:latin typeface="Calibri" panose="020F0502020204030204" pitchFamily="34" charset="0"/>
                <a:ea typeface="Calibri" panose="020F0502020204030204" pitchFamily="34" charset="0"/>
              </a:rPr>
              <a:t>The IRUA is the Information Resources Use Agreement that you signed when you started your position with the DFR and applies to the appropriate use of state hardware, software, data, information, network, personal computing devices, phones and other information technology.</a:t>
            </a:r>
          </a:p>
          <a:p>
            <a:pPr>
              <a:lnSpc>
                <a:spcPct val="150000"/>
              </a:lnSpc>
              <a:spcAft>
                <a:spcPts val="600"/>
              </a:spcAft>
            </a:pPr>
            <a:r>
              <a:rPr lang="en-US" sz="1700" dirty="0"/>
              <a:t>Examples of violations could include the following: </a:t>
            </a:r>
            <a:endParaRPr lang="en-US" sz="1700" dirty="0">
              <a:effectLst/>
              <a:latin typeface="Calibri" panose="020F0502020204030204" pitchFamily="34" charset="0"/>
              <a:ea typeface="Calibri" panose="020F0502020204030204" pitchFamily="34" charset="0"/>
            </a:endParaRPr>
          </a:p>
          <a:p>
            <a:pPr lvl="1">
              <a:lnSpc>
                <a:spcPct val="150000"/>
              </a:lnSpc>
              <a:spcAft>
                <a:spcPts val="600"/>
              </a:spcAft>
            </a:pPr>
            <a:r>
              <a:rPr lang="en-US" sz="1700" dirty="0">
                <a:effectLst/>
                <a:latin typeface="Calibri" panose="020F0502020204030204" pitchFamily="34" charset="0"/>
                <a:ea typeface="Calibri" panose="020F0502020204030204" pitchFamily="34" charset="0"/>
              </a:rPr>
              <a:t>Improperly creating public assistance (PA) cases is a direct violation of state policies and procedures (PA applications are to be created by the clients on computers provider at DFR) </a:t>
            </a:r>
          </a:p>
          <a:p>
            <a:pPr lvl="1">
              <a:lnSpc>
                <a:spcPct val="150000"/>
              </a:lnSpc>
              <a:spcAft>
                <a:spcPts val="600"/>
              </a:spcAft>
            </a:pPr>
            <a:r>
              <a:rPr lang="en-US" sz="1700" dirty="0">
                <a:effectLst/>
                <a:latin typeface="Calibri" panose="020F0502020204030204" pitchFamily="34" charset="0"/>
                <a:ea typeface="Calibri" panose="020F0502020204030204" pitchFamily="34" charset="0"/>
              </a:rPr>
              <a:t>Submitting a false statement into a PA is a criminal violation of Indiana Criminal Code 35-43-5-7, which is welfare fraud - Improperly accessing PA cases and/or the use or disclosure of such information is a breach of the Health Insurance Portability and Accountability Act (HIPAA). Protected health information (PHI) under HIPAA includes any individually identifiable health information. Identifiable refers not only to data that is explicitly linked to a particular individual. It also includes health information with data items which reasonably could be expected to allow identification of an individual. </a:t>
            </a:r>
          </a:p>
          <a:p>
            <a:pPr lvl="1">
              <a:lnSpc>
                <a:spcPct val="150000"/>
              </a:lnSpc>
              <a:spcAft>
                <a:spcPts val="600"/>
              </a:spcAft>
            </a:pPr>
            <a:endParaRPr lang="en-US" sz="1600" dirty="0"/>
          </a:p>
          <a:p>
            <a:pPr marL="0" marR="0" indent="0">
              <a:buNone/>
            </a:pPr>
            <a:r>
              <a:rPr lang="en-US" sz="1800" b="1" dirty="0">
                <a:effectLst/>
                <a:latin typeface="Calibri" panose="020F0502020204030204" pitchFamily="34" charset="0"/>
                <a:ea typeface="Calibri" panose="020F0502020204030204" pitchFamily="34" charset="0"/>
              </a:rPr>
              <a:t>If you have a case or are an authorized representative for someone with a case, always work through the RCC for any assistance. If you need support from a local office, please work directly with a SEC/SEM and never with a EA or ES in your office.</a:t>
            </a:r>
            <a:endParaRPr lang="en-US" sz="1800" dirty="0">
              <a:effectLst/>
              <a:latin typeface="Calibri" panose="020F0502020204030204" pitchFamily="34" charset="0"/>
              <a:ea typeface="Calibri" panose="020F0502020204030204" pitchFamily="34" charset="0"/>
            </a:endParaRP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45</a:t>
            </a:fld>
            <a:endParaRPr lang="en-US" dirty="0"/>
          </a:p>
        </p:txBody>
      </p:sp>
    </p:spTree>
    <p:extLst>
      <p:ext uri="{BB962C8B-B14F-4D97-AF65-F5344CB8AC3E}">
        <p14:creationId xmlns:p14="http://schemas.microsoft.com/office/powerpoint/2010/main" val="3507321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Social Media Policy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66824"/>
            <a:ext cx="11121616" cy="5089525"/>
          </a:xfrm>
        </p:spPr>
        <p:txBody>
          <a:bodyPr>
            <a:normAutofit/>
          </a:bodyPr>
          <a:lstStyle/>
          <a:p>
            <a:pPr lvl="0">
              <a:lnSpc>
                <a:spcPct val="150000"/>
              </a:lnSpc>
            </a:pPr>
            <a:r>
              <a:rPr lang="en-US" sz="2000" dirty="0"/>
              <a:t>Refrain from posting on social media about your job. You are a representative of Knowledge Services and DFR at all times.</a:t>
            </a:r>
          </a:p>
          <a:p>
            <a:pPr lvl="0">
              <a:lnSpc>
                <a:spcPct val="150000"/>
              </a:lnSpc>
            </a:pPr>
            <a:r>
              <a:rPr lang="en-US" sz="2000" dirty="0"/>
              <a:t>All data and information entered, received, or stored on company equipment is the property of the agency and there should be no expectation of privacy.</a:t>
            </a:r>
          </a:p>
          <a:p>
            <a:pPr lvl="0">
              <a:lnSpc>
                <a:spcPct val="150000"/>
              </a:lnSpc>
            </a:pPr>
            <a:r>
              <a:rPr lang="en-US" sz="2000" dirty="0"/>
              <a:t>Access social media only on personal devices and only during breaks or lunch.</a:t>
            </a:r>
          </a:p>
          <a:p>
            <a:pPr lvl="0">
              <a:lnSpc>
                <a:spcPct val="150000"/>
              </a:lnSpc>
            </a:pPr>
            <a:r>
              <a:rPr lang="en-US" sz="2000" dirty="0"/>
              <a:t>Do not use your agency email address for personal social networking accounts.</a:t>
            </a:r>
          </a:p>
          <a:p>
            <a:pPr lvl="0">
              <a:lnSpc>
                <a:spcPct val="150000"/>
              </a:lnSpc>
            </a:pPr>
            <a:r>
              <a:rPr lang="en-US" sz="2000" dirty="0"/>
              <a:t>Stop and think before posting. If you feel a post crosses into questionable territory, we encourage you to refrain from posting that information. </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46</a:t>
            </a:fld>
            <a:endParaRPr lang="en-US"/>
          </a:p>
        </p:txBody>
      </p:sp>
    </p:spTree>
    <p:extLst>
      <p:ext uri="{BB962C8B-B14F-4D97-AF65-F5344CB8AC3E}">
        <p14:creationId xmlns:p14="http://schemas.microsoft.com/office/powerpoint/2010/main" val="951097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0229" y="344224"/>
            <a:ext cx="6286499" cy="642257"/>
          </a:xfrm>
        </p:spPr>
        <p:txBody>
          <a:bodyPr/>
          <a:lstStyle/>
          <a:p>
            <a:r>
              <a:rPr lang="en-US" b="1" dirty="0"/>
              <a:t>Additional Information</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C31C1EA-B6EF-4D91-82E7-AFA0A51E34FA}"/>
              </a:ext>
            </a:extLst>
          </p:cNvPr>
          <p:cNvSpPr txBox="1"/>
          <p:nvPr/>
        </p:nvSpPr>
        <p:spPr>
          <a:xfrm>
            <a:off x="5932300" y="1276516"/>
            <a:ext cx="6094428" cy="1200329"/>
          </a:xfrm>
          <a:prstGeom prst="rect">
            <a:avLst/>
          </a:prstGeom>
          <a:noFill/>
        </p:spPr>
        <p:txBody>
          <a:bodyPr wrap="square">
            <a:spAutoFit/>
          </a:bodyPr>
          <a:lstStyle/>
          <a:p>
            <a:pPr lvl="1" algn="r"/>
            <a:r>
              <a:rPr lang="en-US" dirty="0">
                <a:solidFill>
                  <a:srgbClr val="FFFFFF"/>
                </a:solidFill>
                <a:hlinkClick r:id="rId2" action="ppaction://hlinksldjump">
                  <a:extLst>
                    <a:ext uri="{A12FA001-AC4F-418D-AE19-62706E023703}">
                      <ahyp:hlinkClr xmlns:ahyp="http://schemas.microsoft.com/office/drawing/2018/hyperlinkcolor" val="tx"/>
                    </a:ext>
                  </a:extLst>
                </a:hlinkClick>
              </a:rPr>
              <a:t>Workplace Safety</a:t>
            </a:r>
            <a:endParaRPr lang="en-US" dirty="0">
              <a:solidFill>
                <a:srgbClr val="FFFFFF"/>
              </a:solidFill>
            </a:endParaRPr>
          </a:p>
          <a:p>
            <a:pPr lvl="1" algn="r"/>
            <a:r>
              <a:rPr lang="en-US" dirty="0">
                <a:solidFill>
                  <a:srgbClr val="FFFFFF"/>
                </a:solidFill>
                <a:hlinkClick r:id="rId3" action="ppaction://hlinksldjump">
                  <a:extLst>
                    <a:ext uri="{A12FA001-AC4F-418D-AE19-62706E023703}">
                      <ahyp:hlinkClr xmlns:ahyp="http://schemas.microsoft.com/office/drawing/2018/hyperlinkcolor" val="tx"/>
                    </a:ext>
                  </a:extLst>
                </a:hlinkClick>
              </a:rPr>
              <a:t>Workplace Injury</a:t>
            </a:r>
            <a:endParaRPr lang="en-US" dirty="0">
              <a:solidFill>
                <a:srgbClr val="FFFFFF"/>
              </a:solidFill>
            </a:endParaRPr>
          </a:p>
          <a:p>
            <a:pPr lvl="1" algn="r"/>
            <a:r>
              <a:rPr lang="en-US" dirty="0">
                <a:solidFill>
                  <a:srgbClr val="FFFFFF"/>
                </a:solidFill>
                <a:hlinkClick r:id="rId4" action="ppaction://hlinksldjump">
                  <a:extLst>
                    <a:ext uri="{A12FA001-AC4F-418D-AE19-62706E023703}">
                      <ahyp:hlinkClr xmlns:ahyp="http://schemas.microsoft.com/office/drawing/2018/hyperlinkcolor" val="tx"/>
                    </a:ext>
                  </a:extLst>
                </a:hlinkClick>
              </a:rPr>
              <a:t>Employment Earnings and Verifications</a:t>
            </a:r>
            <a:endParaRPr lang="en-US" dirty="0">
              <a:solidFill>
                <a:srgbClr val="FFFFFF"/>
              </a:solidFill>
            </a:endParaRPr>
          </a:p>
          <a:p>
            <a:pPr lvl="1"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Information Updates</a:t>
            </a:r>
            <a:endParaRPr lang="en-US" dirty="0">
              <a:solidFill>
                <a:schemeClr val="bg1"/>
              </a:solidFill>
            </a:endParaRPr>
          </a:p>
        </p:txBody>
      </p:sp>
    </p:spTree>
    <p:extLst>
      <p:ext uri="{BB962C8B-B14F-4D97-AF65-F5344CB8AC3E}">
        <p14:creationId xmlns:p14="http://schemas.microsoft.com/office/powerpoint/2010/main" val="2695955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Workplace Safety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90650"/>
            <a:ext cx="11121616" cy="3158185"/>
          </a:xfrm>
        </p:spPr>
        <p:txBody>
          <a:bodyPr>
            <a:normAutofit/>
          </a:bodyPr>
          <a:lstStyle/>
          <a:p>
            <a:pPr>
              <a:lnSpc>
                <a:spcPct val="150000"/>
              </a:lnSpc>
            </a:pPr>
            <a:r>
              <a:rPr lang="en-US" sz="2400" dirty="0"/>
              <a:t>Our primary concern is the health and safety of our employees.</a:t>
            </a:r>
          </a:p>
          <a:p>
            <a:pPr>
              <a:lnSpc>
                <a:spcPct val="150000"/>
              </a:lnSpc>
            </a:pPr>
            <a:r>
              <a:rPr lang="en-US" sz="2400" dirty="0"/>
              <a:t>Report unsafe work conditions to your point of contact immediately.</a:t>
            </a:r>
          </a:p>
          <a:p>
            <a:pPr>
              <a:lnSpc>
                <a:spcPct val="150000"/>
              </a:lnSpc>
            </a:pPr>
            <a:r>
              <a:rPr lang="en-US" sz="2400" dirty="0"/>
              <a:t>Be sure your office and co-workers are following all safety standards on a daily-basis.</a:t>
            </a:r>
          </a:p>
          <a:p>
            <a:pPr>
              <a:lnSpc>
                <a:spcPct val="150000"/>
              </a:lnSpc>
            </a:pPr>
            <a:r>
              <a:rPr lang="en-US" sz="2400" dirty="0"/>
              <a:t>Read and follow the safety standards outlined in the Employee Handbook.</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48</a:t>
            </a:fld>
            <a:endParaRPr lang="en-US"/>
          </a:p>
        </p:txBody>
      </p:sp>
    </p:spTree>
    <p:extLst>
      <p:ext uri="{BB962C8B-B14F-4D97-AF65-F5344CB8AC3E}">
        <p14:creationId xmlns:p14="http://schemas.microsoft.com/office/powerpoint/2010/main" val="240356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Workplace Injury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400176"/>
            <a:ext cx="9791703" cy="5006324"/>
          </a:xfrm>
        </p:spPr>
        <p:txBody>
          <a:bodyPr>
            <a:normAutofit/>
          </a:bodyPr>
          <a:lstStyle/>
          <a:p>
            <a:pPr marL="0" lvl="0" indent="0" algn="ctr">
              <a:spcBef>
                <a:spcPct val="20000"/>
              </a:spcBef>
              <a:buNone/>
            </a:pPr>
            <a:r>
              <a:rPr lang="en-US" sz="2800" dirty="0">
                <a:solidFill>
                  <a:prstClr val="black"/>
                </a:solidFill>
                <a:latin typeface="Century Gothic"/>
              </a:rPr>
              <a:t>You are required to contact </a:t>
            </a:r>
            <a:r>
              <a:rPr lang="en-US" sz="2800" dirty="0" err="1">
                <a:solidFill>
                  <a:prstClr val="black"/>
                </a:solidFill>
                <a:latin typeface="Century Gothic"/>
              </a:rPr>
              <a:t>aFit</a:t>
            </a:r>
            <a:r>
              <a:rPr lang="en-US" sz="2800" dirty="0">
                <a:solidFill>
                  <a:prstClr val="black"/>
                </a:solidFill>
                <a:latin typeface="Century Gothic"/>
              </a:rPr>
              <a:t> Staffing at: </a:t>
            </a:r>
          </a:p>
          <a:p>
            <a:pPr marL="0" lvl="0" indent="0" algn="ctr">
              <a:spcBef>
                <a:spcPct val="20000"/>
              </a:spcBef>
              <a:buNone/>
            </a:pPr>
            <a:endParaRPr lang="en-US" sz="2000" dirty="0">
              <a:solidFill>
                <a:prstClr val="black"/>
              </a:solidFill>
              <a:latin typeface="Century Gothic"/>
            </a:endParaRPr>
          </a:p>
          <a:p>
            <a:pPr marL="0" lvl="0" indent="0" algn="ctr">
              <a:spcBef>
                <a:spcPct val="20000"/>
              </a:spcBef>
              <a:buNone/>
            </a:pPr>
            <a:r>
              <a:rPr lang="en-US" sz="5400" b="1" dirty="0">
                <a:solidFill>
                  <a:prstClr val="black"/>
                </a:solidFill>
                <a:latin typeface="Century Gothic"/>
              </a:rPr>
              <a:t>317-460-1588</a:t>
            </a:r>
            <a:r>
              <a:rPr lang="en-US" sz="3200" dirty="0">
                <a:solidFill>
                  <a:prstClr val="black"/>
                </a:solidFill>
                <a:latin typeface="Century Gothic"/>
              </a:rPr>
              <a:t> </a:t>
            </a:r>
          </a:p>
          <a:p>
            <a:pPr marL="0" lvl="0" indent="0" algn="ctr">
              <a:spcBef>
                <a:spcPct val="20000"/>
              </a:spcBef>
              <a:buNone/>
            </a:pPr>
            <a:endParaRPr lang="en-US" sz="2000" dirty="0">
              <a:solidFill>
                <a:prstClr val="black"/>
              </a:solidFill>
              <a:latin typeface="Century Gothic"/>
            </a:endParaRPr>
          </a:p>
          <a:p>
            <a:pPr marL="0" lvl="0" indent="0" algn="ctr">
              <a:spcBef>
                <a:spcPct val="20000"/>
              </a:spcBef>
              <a:buNone/>
            </a:pPr>
            <a:r>
              <a:rPr lang="en-US" sz="2800" dirty="0">
                <a:solidFill>
                  <a:prstClr val="black"/>
                </a:solidFill>
                <a:latin typeface="Century Gothic"/>
              </a:rPr>
              <a:t>to report an injury as soon as possible. </a:t>
            </a:r>
          </a:p>
          <a:p>
            <a:pPr marL="0" lvl="0" indent="0" algn="ctr">
              <a:spcBef>
                <a:spcPct val="20000"/>
              </a:spcBef>
              <a:buNone/>
            </a:pPr>
            <a:endParaRPr lang="en-US" sz="3200" dirty="0">
              <a:solidFill>
                <a:prstClr val="black"/>
              </a:solidFill>
              <a:latin typeface="Century Gothic"/>
            </a:endParaRPr>
          </a:p>
          <a:p>
            <a:pPr marL="0" lvl="0" indent="0" algn="ctr">
              <a:spcBef>
                <a:spcPct val="20000"/>
              </a:spcBef>
              <a:buNone/>
            </a:pPr>
            <a:r>
              <a:rPr lang="en-US" sz="2800" dirty="0">
                <a:solidFill>
                  <a:prstClr val="black"/>
                </a:solidFill>
                <a:latin typeface="Century Gothic"/>
              </a:rPr>
              <a:t>In an emergency – Dial 911.</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49</a:t>
            </a:fld>
            <a:endParaRPr lang="en-US"/>
          </a:p>
        </p:txBody>
      </p:sp>
    </p:spTree>
    <p:extLst>
      <p:ext uri="{BB962C8B-B14F-4D97-AF65-F5344CB8AC3E}">
        <p14:creationId xmlns:p14="http://schemas.microsoft.com/office/powerpoint/2010/main" val="3745176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Equal Employment Opportunity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6" y="1238250"/>
            <a:ext cx="10534653" cy="5248275"/>
          </a:xfrm>
        </p:spPr>
        <p:txBody>
          <a:bodyPr>
            <a:normAutofit fontScale="92500" lnSpcReduction="20000"/>
          </a:bodyPr>
          <a:lstStyle/>
          <a:p>
            <a:r>
              <a:rPr lang="en-US" sz="2000" dirty="0" err="1"/>
              <a:t>aFit</a:t>
            </a:r>
            <a:r>
              <a:rPr lang="en-US" sz="2000" dirty="0"/>
              <a:t> Staffing does not discriminate on the basis of:</a:t>
            </a:r>
          </a:p>
          <a:p>
            <a:pPr lvl="1"/>
            <a:r>
              <a:rPr lang="en-US" sz="2000" dirty="0"/>
              <a:t>Race</a:t>
            </a:r>
          </a:p>
          <a:p>
            <a:pPr lvl="1"/>
            <a:r>
              <a:rPr lang="en-US" sz="2000" dirty="0"/>
              <a:t>Color</a:t>
            </a:r>
          </a:p>
          <a:p>
            <a:pPr lvl="1"/>
            <a:r>
              <a:rPr lang="en-US" sz="2000" dirty="0"/>
              <a:t>Religion</a:t>
            </a:r>
          </a:p>
          <a:p>
            <a:pPr lvl="1"/>
            <a:r>
              <a:rPr lang="en-US" sz="2000" dirty="0"/>
              <a:t>Sex</a:t>
            </a:r>
          </a:p>
          <a:p>
            <a:pPr lvl="1"/>
            <a:r>
              <a:rPr lang="en-US" sz="2000" dirty="0"/>
              <a:t>Sexual Orientation</a:t>
            </a:r>
          </a:p>
          <a:p>
            <a:pPr lvl="1"/>
            <a:r>
              <a:rPr lang="en-US" sz="2000" dirty="0"/>
              <a:t>Pregnancy</a:t>
            </a:r>
          </a:p>
          <a:p>
            <a:pPr lvl="1"/>
            <a:r>
              <a:rPr lang="en-US" sz="2000" dirty="0"/>
              <a:t>Marital Status</a:t>
            </a:r>
          </a:p>
          <a:p>
            <a:pPr lvl="1"/>
            <a:r>
              <a:rPr lang="en-US" sz="2000" dirty="0"/>
              <a:t>National Origin</a:t>
            </a:r>
          </a:p>
          <a:p>
            <a:pPr lvl="1"/>
            <a:r>
              <a:rPr lang="en-US" sz="2000" dirty="0"/>
              <a:t>Veteran Status</a:t>
            </a:r>
          </a:p>
          <a:p>
            <a:pPr lvl="1"/>
            <a:r>
              <a:rPr lang="en-US" sz="2000" dirty="0"/>
              <a:t>Age</a:t>
            </a:r>
          </a:p>
          <a:p>
            <a:pPr lvl="1"/>
            <a:r>
              <a:rPr lang="en-US" sz="2000" dirty="0"/>
              <a:t>Physical or Mental Disability</a:t>
            </a:r>
          </a:p>
          <a:p>
            <a:pPr lvl="1"/>
            <a:r>
              <a:rPr lang="en-US" sz="2000" dirty="0"/>
              <a:t>Any other status that is unlawful by applicable Federal, State, and Local Laws</a:t>
            </a:r>
          </a:p>
          <a:p>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a:t>
            </a:fld>
            <a:endParaRPr lang="en-US"/>
          </a:p>
        </p:txBody>
      </p:sp>
    </p:spTree>
    <p:extLst>
      <p:ext uri="{BB962C8B-B14F-4D97-AF65-F5344CB8AC3E}">
        <p14:creationId xmlns:p14="http://schemas.microsoft.com/office/powerpoint/2010/main" val="2448866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Employment Earnings and Verifications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a:bodyPr>
          <a:lstStyle/>
          <a:p>
            <a:pPr>
              <a:lnSpc>
                <a:spcPct val="150000"/>
              </a:lnSpc>
            </a:pPr>
            <a:r>
              <a:rPr lang="en-US" sz="2400" dirty="0"/>
              <a:t>Contact </a:t>
            </a:r>
            <a:r>
              <a:rPr lang="en-US" sz="2400" dirty="0" err="1"/>
              <a:t>aFit</a:t>
            </a:r>
            <a:r>
              <a:rPr lang="en-US" sz="2400" dirty="0"/>
              <a:t> Staffing for any Employment Verification Forms to be completed by employer.</a:t>
            </a:r>
          </a:p>
          <a:p>
            <a:pPr>
              <a:lnSpc>
                <a:spcPct val="150000"/>
              </a:lnSpc>
            </a:pPr>
            <a:r>
              <a:rPr lang="en-US" sz="2400" dirty="0"/>
              <a:t>If you need employment verification on letterhead, email </a:t>
            </a:r>
            <a:r>
              <a:rPr lang="en-US" sz="2400" dirty="0" err="1"/>
              <a:t>aFit</a:t>
            </a:r>
            <a:r>
              <a:rPr lang="en-US" sz="2400" dirty="0"/>
              <a:t> Staffing with the specific information that you need.</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50</a:t>
            </a:fld>
            <a:endParaRPr lang="en-US"/>
          </a:p>
        </p:txBody>
      </p:sp>
    </p:spTree>
    <p:extLst>
      <p:ext uri="{BB962C8B-B14F-4D97-AF65-F5344CB8AC3E}">
        <p14:creationId xmlns:p14="http://schemas.microsoft.com/office/powerpoint/2010/main" val="2525100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Information Updates</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lnSpcReduction="10000"/>
          </a:bodyPr>
          <a:lstStyle/>
          <a:p>
            <a:r>
              <a:rPr lang="en-US" sz="2400" dirty="0"/>
              <a:t>Advise Knowledge Services and </a:t>
            </a:r>
            <a:r>
              <a:rPr lang="en-US" sz="2400" dirty="0" err="1"/>
              <a:t>aFit</a:t>
            </a:r>
            <a:r>
              <a:rPr lang="en-US" sz="2400" dirty="0"/>
              <a:t> Staffing of any of the following changes:</a:t>
            </a:r>
          </a:p>
          <a:p>
            <a:pPr lvl="1"/>
            <a:r>
              <a:rPr lang="en-US" sz="2000" dirty="0"/>
              <a:t>Name</a:t>
            </a:r>
          </a:p>
          <a:p>
            <a:pPr lvl="1"/>
            <a:r>
              <a:rPr lang="en-US" sz="2000" dirty="0"/>
              <a:t>Address</a:t>
            </a:r>
          </a:p>
          <a:p>
            <a:pPr lvl="1"/>
            <a:r>
              <a:rPr lang="en-US" sz="2000" dirty="0"/>
              <a:t>Phone Number: Work and Personal</a:t>
            </a:r>
          </a:p>
          <a:p>
            <a:pPr lvl="1"/>
            <a:r>
              <a:rPr lang="en-US" sz="2000" dirty="0"/>
              <a:t>Email Address: Work and Personal</a:t>
            </a:r>
          </a:p>
          <a:p>
            <a:pPr lvl="1"/>
            <a:r>
              <a:rPr lang="en-US" sz="2000" dirty="0"/>
              <a:t>Manager</a:t>
            </a:r>
          </a:p>
          <a:p>
            <a:pPr lvl="1"/>
            <a:r>
              <a:rPr lang="en-US" sz="2000" dirty="0"/>
              <a:t>Marital Status</a:t>
            </a:r>
          </a:p>
          <a:p>
            <a:pPr lvl="1"/>
            <a:r>
              <a:rPr lang="en-US" sz="2000" dirty="0"/>
              <a:t>Number of Dependents </a:t>
            </a:r>
          </a:p>
          <a:p>
            <a:pPr lvl="1"/>
            <a:r>
              <a:rPr lang="en-US" sz="2000" dirty="0"/>
              <a:t>Individual(s) to Notify in Case of Emergency</a:t>
            </a:r>
          </a:p>
          <a:p>
            <a:pPr lvl="1"/>
            <a:r>
              <a:rPr lang="en-US" sz="2000" dirty="0"/>
              <a:t>Beneficiary Designations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51</a:t>
            </a:fld>
            <a:endParaRPr lang="en-US"/>
          </a:p>
        </p:txBody>
      </p:sp>
      <p:sp>
        <p:nvSpPr>
          <p:cNvPr id="7" name="Rectangle: Rounded Corners 6">
            <a:extLst>
              <a:ext uri="{FF2B5EF4-FFF2-40B4-BE49-F238E27FC236}">
                <a16:creationId xmlns:a16="http://schemas.microsoft.com/office/drawing/2014/main" id="{3F99F769-9CFF-4784-8444-9C843AA3CF0E}"/>
              </a:ext>
            </a:extLst>
          </p:cNvPr>
          <p:cNvSpPr/>
          <p:nvPr/>
        </p:nvSpPr>
        <p:spPr>
          <a:xfrm>
            <a:off x="6820732" y="2260812"/>
            <a:ext cx="3374796" cy="247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Changes must be made in writing (email or fax)</a:t>
            </a:r>
          </a:p>
          <a:p>
            <a:pPr algn="ctr"/>
            <a:endParaRPr lang="en-US" dirty="0"/>
          </a:p>
          <a:p>
            <a:pPr algn="ctr"/>
            <a:r>
              <a:rPr kumimoji="0" lang="en-US" sz="1800" u="none" strike="noStrike" kern="0" cap="none" spc="0" normalizeH="0" baseline="0" noProof="0" dirty="0">
                <a:ln>
                  <a:noFill/>
                </a:ln>
                <a:solidFill>
                  <a:srgbClr val="FFFFFF"/>
                </a:solidFill>
                <a:effectLst/>
                <a:uLnTx/>
                <a:uFillTx/>
              </a:rPr>
              <a:t>Notification of these changes must be made within 30 days of occurrence</a:t>
            </a:r>
          </a:p>
          <a:p>
            <a:pPr algn="ctr"/>
            <a:endParaRPr lang="en-US" dirty="0"/>
          </a:p>
        </p:txBody>
      </p:sp>
    </p:spTree>
    <p:extLst>
      <p:ext uri="{BB962C8B-B14F-4D97-AF65-F5344CB8AC3E}">
        <p14:creationId xmlns:p14="http://schemas.microsoft.com/office/powerpoint/2010/main" val="123069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dirty="0"/>
              <a:t>Growth Opportunities and Support</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996029"/>
            <a:ext cx="6094428" cy="1754326"/>
          </a:xfrm>
          <a:prstGeom prst="rect">
            <a:avLst/>
          </a:prstGeom>
          <a:noFill/>
        </p:spPr>
        <p:txBody>
          <a:bodyPr wrap="square">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Growth Opportunities</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Office Visits</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4" action="ppaction://hlinksldjump">
                  <a:extLst>
                    <a:ext uri="{A12FA001-AC4F-418D-AE19-62706E023703}">
                      <ahyp:hlinkClr xmlns:ahyp="http://schemas.microsoft.com/office/drawing/2018/hyperlinkcolor" val="tx"/>
                    </a:ext>
                  </a:extLst>
                </a:hlinkClick>
              </a:rPr>
              <a:t>QA and TPR</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5" action="ppaction://hlinksldjump">
                  <a:extLst>
                    <a:ext uri="{A12FA001-AC4F-418D-AE19-62706E023703}">
                      <ahyp:hlinkClr xmlns:ahyp="http://schemas.microsoft.com/office/drawing/2018/hyperlinkcolor" val="tx"/>
                    </a:ext>
                  </a:extLst>
                </a:hlinkClick>
              </a:rPr>
              <a:t>EA Working Lead and ES Working Lead Support</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libri" panose="020F0502020204030204"/>
                <a:hlinkClick r:id="rId6" action="ppaction://hlinksldjump">
                  <a:extLst>
                    <a:ext uri="{A12FA001-AC4F-418D-AE19-62706E023703}">
                      <ahyp:hlinkClr xmlns:ahyp="http://schemas.microsoft.com/office/drawing/2018/hyperlinkcolor" val="tx"/>
                    </a:ext>
                  </a:extLst>
                </a:hlinkClick>
              </a:rPr>
              <a:t>Contact Information</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984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747712" y="451500"/>
            <a:ext cx="11121617" cy="580304"/>
          </a:xfrm>
        </p:spPr>
        <p:txBody>
          <a:bodyPr/>
          <a:lstStyle/>
          <a:p>
            <a:r>
              <a:rPr lang="en-US"/>
              <a:t>Growth Opportunity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313012" y="1517406"/>
            <a:ext cx="5995509" cy="4889094"/>
          </a:xfrm>
        </p:spPr>
        <p:txBody>
          <a:bodyPr>
            <a:normAutofit/>
          </a:bodyPr>
          <a:lstStyle/>
          <a:p>
            <a:r>
              <a:rPr lang="en-US" sz="2000"/>
              <a:t>Your career at the Division of Family Resources provides you with the excellent opportunity for upward mobility within the organization.</a:t>
            </a:r>
          </a:p>
          <a:p>
            <a:endParaRPr lang="en-US" sz="2000"/>
          </a:p>
          <a:p>
            <a:r>
              <a:rPr lang="en-US" sz="2000"/>
              <a:t>It is our goal to help provide growth opportunities to you to advance your career at the DFR office.</a:t>
            </a:r>
          </a:p>
          <a:p>
            <a:endParaRPr lang="en-US" sz="2000"/>
          </a:p>
          <a:p>
            <a:r>
              <a:rPr lang="en-US" sz="2000"/>
              <a:t>If you are interested in advancement, we encourage you to let your DFR manager know about your interest and to see if there are any steps that you can take now. </a:t>
            </a:r>
          </a:p>
          <a:p>
            <a:pPr>
              <a:spcAft>
                <a:spcPts val="600"/>
              </a:spcAft>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53</a:t>
            </a:fld>
            <a:endParaRPr lang="en-US"/>
          </a:p>
        </p:txBody>
      </p:sp>
      <p:grpSp>
        <p:nvGrpSpPr>
          <p:cNvPr id="8" name="Diagram group">
            <a:extLst>
              <a:ext uri="{FF2B5EF4-FFF2-40B4-BE49-F238E27FC236}">
                <a16:creationId xmlns:a16="http://schemas.microsoft.com/office/drawing/2014/main" id="{58FBD331-ECC7-4AF5-AAD9-0488A9A0DE02}"/>
              </a:ext>
            </a:extLst>
          </p:cNvPr>
          <p:cNvGrpSpPr/>
          <p:nvPr/>
        </p:nvGrpSpPr>
        <p:grpSpPr>
          <a:xfrm>
            <a:off x="7562727" y="1257300"/>
            <a:ext cx="3173730" cy="4343400"/>
            <a:chOff x="304790" y="0"/>
            <a:chExt cx="3173730" cy="4343400"/>
          </a:xfrm>
          <a:scene3d>
            <a:camera prst="perspectiveRelaxedModerately" zoom="92000"/>
            <a:lightRig rig="balanced" dir="t">
              <a:rot lat="0" lon="0" rev="12700000"/>
            </a:lightRig>
          </a:scene3d>
        </p:grpSpPr>
        <p:sp>
          <p:nvSpPr>
            <p:cNvPr id="9" name="Arrow: Right 8">
              <a:extLst>
                <a:ext uri="{FF2B5EF4-FFF2-40B4-BE49-F238E27FC236}">
                  <a16:creationId xmlns:a16="http://schemas.microsoft.com/office/drawing/2014/main" id="{93A1CE29-E511-4712-87D2-7760562F2603}"/>
                </a:ext>
              </a:extLst>
            </p:cNvPr>
            <p:cNvSpPr/>
            <p:nvPr/>
          </p:nvSpPr>
          <p:spPr>
            <a:xfrm>
              <a:off x="304790" y="0"/>
              <a:ext cx="3173730" cy="4343400"/>
            </a:xfrm>
            <a:prstGeom prst="rightArrow">
              <a:avLst/>
            </a:prstGeom>
            <a:solidFill>
              <a:srgbClr val="F07F09">
                <a:tint val="40000"/>
                <a:hueOff val="0"/>
                <a:satOff val="0"/>
                <a:lumOff val="0"/>
                <a:alphaOff val="0"/>
              </a:srgbClr>
            </a:solidFill>
            <a:ln>
              <a:noFill/>
            </a:ln>
            <a:effectLst/>
            <a:sp3d z="-152400" prstMaterial="plastic">
              <a:bevelT w="25400" h="25400"/>
              <a:bevelB w="25400" h="25400"/>
            </a:sp3d>
          </p:spPr>
          <p:txBody>
            <a:bodyPr/>
            <a:lstStyle/>
            <a:p>
              <a:endParaRPr lang="en-US"/>
            </a:p>
          </p:txBody>
        </p:sp>
      </p:grpSp>
      <p:grpSp>
        <p:nvGrpSpPr>
          <p:cNvPr id="10" name="Diagram group">
            <a:extLst>
              <a:ext uri="{FF2B5EF4-FFF2-40B4-BE49-F238E27FC236}">
                <a16:creationId xmlns:a16="http://schemas.microsoft.com/office/drawing/2014/main" id="{A3E037B7-F245-453A-A9EE-039467895529}"/>
              </a:ext>
            </a:extLst>
          </p:cNvPr>
          <p:cNvGrpSpPr/>
          <p:nvPr/>
        </p:nvGrpSpPr>
        <p:grpSpPr>
          <a:xfrm>
            <a:off x="6999375" y="2560320"/>
            <a:ext cx="1126703" cy="1737360"/>
            <a:chOff x="1823" y="1303020"/>
            <a:chExt cx="1126703" cy="1737360"/>
          </a:xfrm>
          <a:scene3d>
            <a:camera prst="perspectiveRelaxedModerately" zoom="92000"/>
            <a:lightRig rig="balanced" dir="t">
              <a:rot lat="0" lon="0" rev="12700000"/>
            </a:lightRig>
          </a:scene3d>
        </p:grpSpPr>
        <p:grpSp>
          <p:nvGrpSpPr>
            <p:cNvPr id="11" name="Group 10">
              <a:extLst>
                <a:ext uri="{FF2B5EF4-FFF2-40B4-BE49-F238E27FC236}">
                  <a16:creationId xmlns:a16="http://schemas.microsoft.com/office/drawing/2014/main" id="{878899B3-021F-4F22-90A8-E5D649E078BA}"/>
                </a:ext>
              </a:extLst>
            </p:cNvPr>
            <p:cNvGrpSpPr/>
            <p:nvPr/>
          </p:nvGrpSpPr>
          <p:grpSpPr>
            <a:xfrm>
              <a:off x="1823" y="1303020"/>
              <a:ext cx="1126703" cy="1737360"/>
              <a:chOff x="1823" y="1303020"/>
              <a:chExt cx="1126703" cy="1737360"/>
            </a:xfrm>
          </p:grpSpPr>
          <p:sp>
            <p:nvSpPr>
              <p:cNvPr id="12" name="Rectangle: Rounded Corners 11">
                <a:extLst>
                  <a:ext uri="{FF2B5EF4-FFF2-40B4-BE49-F238E27FC236}">
                    <a16:creationId xmlns:a16="http://schemas.microsoft.com/office/drawing/2014/main" id="{20BD18C3-642E-4492-B470-66A371C99921}"/>
                  </a:ext>
                </a:extLst>
              </p:cNvPr>
              <p:cNvSpPr/>
              <p:nvPr/>
            </p:nvSpPr>
            <p:spPr>
              <a:xfrm>
                <a:off x="1823"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13" name="Rectangle: Rounded Corners 4">
                <a:extLst>
                  <a:ext uri="{FF2B5EF4-FFF2-40B4-BE49-F238E27FC236}">
                    <a16:creationId xmlns:a16="http://schemas.microsoft.com/office/drawing/2014/main" id="{AD71BD13-8AA7-4C9B-BB04-930BDD703747}"/>
                  </a:ext>
                </a:extLst>
              </p:cNvPr>
              <p:cNvSpPr txBox="1"/>
              <p:nvPr/>
            </p:nvSpPr>
            <p:spPr>
              <a:xfrm>
                <a:off x="56824"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ysClr val="window" lastClr="FFFFFF"/>
                    </a:solidFill>
                    <a:effectLst/>
                    <a:uLnTx/>
                    <a:uFillTx/>
                    <a:latin typeface="Calibri"/>
                    <a:ea typeface="+mn-ea"/>
                    <a:cs typeface="+mn-cs"/>
                  </a:rPr>
                  <a:t>Eligibility Assistant</a:t>
                </a:r>
              </a:p>
            </p:txBody>
          </p:sp>
        </p:grpSp>
      </p:grpSp>
      <p:grpSp>
        <p:nvGrpSpPr>
          <p:cNvPr id="14" name="Diagram group">
            <a:extLst>
              <a:ext uri="{FF2B5EF4-FFF2-40B4-BE49-F238E27FC236}">
                <a16:creationId xmlns:a16="http://schemas.microsoft.com/office/drawing/2014/main" id="{3EFCECA5-7F0E-4D81-85AC-43AF9A444914}"/>
              </a:ext>
            </a:extLst>
          </p:cNvPr>
          <p:cNvGrpSpPr/>
          <p:nvPr/>
        </p:nvGrpSpPr>
        <p:grpSpPr>
          <a:xfrm>
            <a:off x="8311376" y="2557331"/>
            <a:ext cx="1126703" cy="1737360"/>
            <a:chOff x="1303548" y="1303020"/>
            <a:chExt cx="1126703" cy="1737360"/>
          </a:xfrm>
          <a:scene3d>
            <a:camera prst="perspectiveRelaxedModerately" zoom="92000"/>
            <a:lightRig rig="balanced" dir="t">
              <a:rot lat="0" lon="0" rev="12700000"/>
            </a:lightRig>
          </a:scene3d>
        </p:grpSpPr>
        <p:grpSp>
          <p:nvGrpSpPr>
            <p:cNvPr id="15" name="Group 14">
              <a:extLst>
                <a:ext uri="{FF2B5EF4-FFF2-40B4-BE49-F238E27FC236}">
                  <a16:creationId xmlns:a16="http://schemas.microsoft.com/office/drawing/2014/main" id="{A42F4047-7F76-4523-B5D6-9CBA5C64B59C}"/>
                </a:ext>
              </a:extLst>
            </p:cNvPr>
            <p:cNvGrpSpPr/>
            <p:nvPr/>
          </p:nvGrpSpPr>
          <p:grpSpPr>
            <a:xfrm>
              <a:off x="1303548" y="1303020"/>
              <a:ext cx="1126703" cy="1737360"/>
              <a:chOff x="1303548" y="1303020"/>
              <a:chExt cx="1126703" cy="1737360"/>
            </a:xfrm>
          </p:grpSpPr>
          <p:sp>
            <p:nvSpPr>
              <p:cNvPr id="16" name="Rectangle: Rounded Corners 15">
                <a:extLst>
                  <a:ext uri="{FF2B5EF4-FFF2-40B4-BE49-F238E27FC236}">
                    <a16:creationId xmlns:a16="http://schemas.microsoft.com/office/drawing/2014/main" id="{E0EDD0CC-3628-4581-B319-2B0B1A06F91A}"/>
                  </a:ext>
                </a:extLst>
              </p:cNvPr>
              <p:cNvSpPr/>
              <p:nvPr/>
            </p:nvSpPr>
            <p:spPr>
              <a:xfrm>
                <a:off x="1303548"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17" name="Rectangle: Rounded Corners 4">
                <a:extLst>
                  <a:ext uri="{FF2B5EF4-FFF2-40B4-BE49-F238E27FC236}">
                    <a16:creationId xmlns:a16="http://schemas.microsoft.com/office/drawing/2014/main" id="{E48A5035-732A-4FA2-AAA8-08B8EC73CE72}"/>
                  </a:ext>
                </a:extLst>
              </p:cNvPr>
              <p:cNvSpPr txBox="1"/>
              <p:nvPr/>
            </p:nvSpPr>
            <p:spPr>
              <a:xfrm>
                <a:off x="1358549"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ysClr val="window" lastClr="FFFFFF"/>
                    </a:solidFill>
                    <a:effectLst/>
                    <a:uLnTx/>
                    <a:uFillTx/>
                    <a:latin typeface="Calibri"/>
                    <a:ea typeface="+mn-ea"/>
                    <a:cs typeface="+mn-cs"/>
                  </a:rPr>
                  <a:t>Eligibility Specialist</a:t>
                </a:r>
              </a:p>
            </p:txBody>
          </p:sp>
        </p:grpSp>
      </p:grpSp>
      <p:grpSp>
        <p:nvGrpSpPr>
          <p:cNvPr id="18" name="Diagram group">
            <a:extLst>
              <a:ext uri="{FF2B5EF4-FFF2-40B4-BE49-F238E27FC236}">
                <a16:creationId xmlns:a16="http://schemas.microsoft.com/office/drawing/2014/main" id="{A14E3E7B-7D3F-4D10-935E-4655F5882BF5}"/>
              </a:ext>
            </a:extLst>
          </p:cNvPr>
          <p:cNvGrpSpPr/>
          <p:nvPr/>
        </p:nvGrpSpPr>
        <p:grpSpPr>
          <a:xfrm>
            <a:off x="9637254" y="2557331"/>
            <a:ext cx="1126703" cy="1737360"/>
            <a:chOff x="2605273" y="1303020"/>
            <a:chExt cx="1126703" cy="1737360"/>
          </a:xfrm>
          <a:scene3d>
            <a:camera prst="perspectiveRelaxedModerately" zoom="92000"/>
            <a:lightRig rig="balanced" dir="t">
              <a:rot lat="0" lon="0" rev="12700000"/>
            </a:lightRig>
          </a:scene3d>
        </p:grpSpPr>
        <p:grpSp>
          <p:nvGrpSpPr>
            <p:cNvPr id="19" name="Group 18">
              <a:extLst>
                <a:ext uri="{FF2B5EF4-FFF2-40B4-BE49-F238E27FC236}">
                  <a16:creationId xmlns:a16="http://schemas.microsoft.com/office/drawing/2014/main" id="{B1CB8855-311A-4EE9-A302-480EABFA0428}"/>
                </a:ext>
              </a:extLst>
            </p:cNvPr>
            <p:cNvGrpSpPr/>
            <p:nvPr/>
          </p:nvGrpSpPr>
          <p:grpSpPr>
            <a:xfrm>
              <a:off x="2605273" y="1303020"/>
              <a:ext cx="1126703" cy="1737360"/>
              <a:chOff x="2605273" y="1303020"/>
              <a:chExt cx="1126703" cy="1737360"/>
            </a:xfrm>
          </p:grpSpPr>
          <p:sp>
            <p:nvSpPr>
              <p:cNvPr id="20" name="Rectangle: Rounded Corners 19">
                <a:extLst>
                  <a:ext uri="{FF2B5EF4-FFF2-40B4-BE49-F238E27FC236}">
                    <a16:creationId xmlns:a16="http://schemas.microsoft.com/office/drawing/2014/main" id="{FF1C0E04-A1B7-4F9A-A0DD-8426CD963F8E}"/>
                  </a:ext>
                </a:extLst>
              </p:cNvPr>
              <p:cNvSpPr/>
              <p:nvPr/>
            </p:nvSpPr>
            <p:spPr>
              <a:xfrm>
                <a:off x="2605273"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21" name="Rectangle: Rounded Corners 4">
                <a:extLst>
                  <a:ext uri="{FF2B5EF4-FFF2-40B4-BE49-F238E27FC236}">
                    <a16:creationId xmlns:a16="http://schemas.microsoft.com/office/drawing/2014/main" id="{6B57FEE9-139D-4BD9-8AB9-0A45197C7B9B}"/>
                  </a:ext>
                </a:extLst>
              </p:cNvPr>
              <p:cNvSpPr txBox="1"/>
              <p:nvPr/>
            </p:nvSpPr>
            <p:spPr>
              <a:xfrm>
                <a:off x="2660274"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ysClr val="window" lastClr="FFFFFF"/>
                    </a:solidFill>
                    <a:effectLst/>
                    <a:uLnTx/>
                    <a:uFillTx/>
                    <a:latin typeface="Calibri"/>
                    <a:ea typeface="+mn-ea"/>
                    <a:cs typeface="+mn-cs"/>
                  </a:rPr>
                  <a:t>State Eligibility Consultant</a:t>
                </a:r>
              </a:p>
            </p:txBody>
          </p:sp>
        </p:grpSp>
      </p:grpSp>
    </p:spTree>
    <p:extLst>
      <p:ext uri="{BB962C8B-B14F-4D97-AF65-F5344CB8AC3E}">
        <p14:creationId xmlns:p14="http://schemas.microsoft.com/office/powerpoint/2010/main" val="871967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Follow-Up and Office Visits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66432"/>
            <a:ext cx="11121616" cy="4543425"/>
          </a:xfrm>
        </p:spPr>
        <p:txBody>
          <a:bodyPr>
            <a:normAutofit/>
          </a:bodyPr>
          <a:lstStyle/>
          <a:p>
            <a:pPr>
              <a:lnSpc>
                <a:spcPct val="150000"/>
              </a:lnSpc>
              <a:spcAft>
                <a:spcPts val="600"/>
              </a:spcAft>
            </a:pPr>
            <a:r>
              <a:rPr lang="en-US" sz="2400" dirty="0"/>
              <a:t>Knowledge Services will contact you regularly to check in for concerns or questions.</a:t>
            </a:r>
          </a:p>
          <a:p>
            <a:pPr>
              <a:lnSpc>
                <a:spcPct val="150000"/>
              </a:lnSpc>
              <a:spcAft>
                <a:spcPts val="600"/>
              </a:spcAft>
            </a:pPr>
            <a:r>
              <a:rPr lang="en-US" sz="2400" dirty="0"/>
              <a:t>Knowledge Services will make visits to your local office throughout the year.</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54</a:t>
            </a:fld>
            <a:endParaRPr lang="en-US"/>
          </a:p>
        </p:txBody>
      </p:sp>
    </p:spTree>
    <p:extLst>
      <p:ext uri="{BB962C8B-B14F-4D97-AF65-F5344CB8AC3E}">
        <p14:creationId xmlns:p14="http://schemas.microsoft.com/office/powerpoint/2010/main" val="4106957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EA and ES Working Leads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6" y="1228725"/>
            <a:ext cx="4781553" cy="5127625"/>
          </a:xfrm>
        </p:spPr>
        <p:txBody>
          <a:bodyPr>
            <a:normAutofit lnSpcReduction="10000"/>
          </a:bodyPr>
          <a:lstStyle/>
          <a:p>
            <a:pPr marL="0" lvl="0" indent="0">
              <a:spcBef>
                <a:spcPts val="600"/>
              </a:spcBef>
              <a:buNone/>
            </a:pPr>
            <a:r>
              <a:rPr lang="en-US" sz="2800" dirty="0">
                <a:solidFill>
                  <a:prstClr val="black">
                    <a:lumMod val="85000"/>
                    <a:lumOff val="15000"/>
                  </a:prstClr>
                </a:solidFill>
              </a:rPr>
              <a:t>- </a:t>
            </a:r>
            <a:r>
              <a:rPr lang="en-US" sz="2400" dirty="0">
                <a:solidFill>
                  <a:prstClr val="black">
                    <a:lumMod val="85000"/>
                    <a:lumOff val="15000"/>
                  </a:prstClr>
                </a:solidFill>
              </a:rPr>
              <a:t>Who are they?</a:t>
            </a:r>
          </a:p>
          <a:p>
            <a:pPr lvl="1">
              <a:spcBef>
                <a:spcPts val="600"/>
              </a:spcBef>
              <a:buFontTx/>
              <a:buChar char="-"/>
            </a:pPr>
            <a:r>
              <a:rPr lang="en-US" sz="1800" dirty="0">
                <a:solidFill>
                  <a:prstClr val="black">
                    <a:lumMod val="85000"/>
                    <a:lumOff val="15000"/>
                  </a:prstClr>
                </a:solidFill>
              </a:rPr>
              <a:t>Liaison between the DFR, EA/ESs and Knowledge Services</a:t>
            </a:r>
          </a:p>
          <a:p>
            <a:pPr marL="0" indent="0">
              <a:spcBef>
                <a:spcPts val="600"/>
              </a:spcBef>
              <a:buNone/>
            </a:pPr>
            <a:r>
              <a:rPr lang="en-US" sz="2800" dirty="0">
                <a:solidFill>
                  <a:prstClr val="black">
                    <a:lumMod val="85000"/>
                    <a:lumOff val="15000"/>
                  </a:prstClr>
                </a:solidFill>
              </a:rPr>
              <a:t>- </a:t>
            </a:r>
            <a:r>
              <a:rPr lang="en-US" sz="2400" dirty="0">
                <a:solidFill>
                  <a:prstClr val="black">
                    <a:lumMod val="85000"/>
                    <a:lumOff val="15000"/>
                  </a:prstClr>
                </a:solidFill>
              </a:rPr>
              <a:t>What do they do?</a:t>
            </a:r>
          </a:p>
          <a:p>
            <a:pPr lvl="1">
              <a:spcBef>
                <a:spcPts val="600"/>
              </a:spcBef>
              <a:buFontTx/>
              <a:buChar char="-"/>
            </a:pPr>
            <a:r>
              <a:rPr lang="en-US" sz="1800" dirty="0">
                <a:solidFill>
                  <a:prstClr val="black">
                    <a:lumMod val="85000"/>
                    <a:lumOff val="15000"/>
                  </a:prstClr>
                </a:solidFill>
              </a:rPr>
              <a:t>Visit offices</a:t>
            </a:r>
          </a:p>
          <a:p>
            <a:pPr lvl="1">
              <a:spcBef>
                <a:spcPts val="600"/>
              </a:spcBef>
              <a:buFontTx/>
              <a:buChar char="-"/>
            </a:pPr>
            <a:r>
              <a:rPr lang="en-US" sz="1800" dirty="0">
                <a:solidFill>
                  <a:prstClr val="black">
                    <a:lumMod val="85000"/>
                    <a:lumOff val="15000"/>
                  </a:prstClr>
                </a:solidFill>
              </a:rPr>
              <a:t>Assist with training, mentoring, orienting</a:t>
            </a:r>
          </a:p>
          <a:p>
            <a:pPr lvl="1">
              <a:spcBef>
                <a:spcPts val="600"/>
              </a:spcBef>
              <a:buFontTx/>
              <a:buChar char="-"/>
            </a:pPr>
            <a:r>
              <a:rPr lang="en-US" sz="1800" dirty="0">
                <a:solidFill>
                  <a:prstClr val="black">
                    <a:lumMod val="85000"/>
                    <a:lumOff val="15000"/>
                  </a:prstClr>
                </a:solidFill>
              </a:rPr>
              <a:t>Help facilitate communication</a:t>
            </a:r>
          </a:p>
          <a:p>
            <a:pPr marL="0" indent="0">
              <a:spcBef>
                <a:spcPts val="600"/>
              </a:spcBef>
              <a:buNone/>
            </a:pPr>
            <a:r>
              <a:rPr lang="en-US" sz="2800" dirty="0">
                <a:solidFill>
                  <a:prstClr val="black">
                    <a:lumMod val="85000"/>
                    <a:lumOff val="15000"/>
                  </a:prstClr>
                </a:solidFill>
              </a:rPr>
              <a:t>- </a:t>
            </a:r>
            <a:r>
              <a:rPr lang="en-US" sz="2400" dirty="0">
                <a:solidFill>
                  <a:prstClr val="black">
                    <a:lumMod val="85000"/>
                    <a:lumOff val="15000"/>
                  </a:prstClr>
                </a:solidFill>
              </a:rPr>
              <a:t>What are they not?</a:t>
            </a:r>
          </a:p>
          <a:p>
            <a:pPr lvl="1">
              <a:spcBef>
                <a:spcPts val="600"/>
              </a:spcBef>
              <a:buFontTx/>
              <a:buChar char="-"/>
            </a:pPr>
            <a:r>
              <a:rPr lang="en-US" sz="1800" dirty="0">
                <a:solidFill>
                  <a:prstClr val="black">
                    <a:lumMod val="85000"/>
                    <a:lumOff val="15000"/>
                  </a:prstClr>
                </a:solidFill>
              </a:rPr>
              <a:t>Supervisory</a:t>
            </a:r>
          </a:p>
          <a:p>
            <a:pPr lvl="1">
              <a:spcBef>
                <a:spcPts val="600"/>
              </a:spcBef>
              <a:buFontTx/>
              <a:buChar char="-"/>
            </a:pPr>
            <a:r>
              <a:rPr lang="en-US" sz="1800" dirty="0">
                <a:solidFill>
                  <a:prstClr val="black">
                    <a:lumMod val="85000"/>
                    <a:lumOff val="15000"/>
                  </a:prstClr>
                </a:solidFill>
              </a:rPr>
              <a:t>Human Resources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55</a:t>
            </a:fld>
            <a:endParaRPr lang="en-US"/>
          </a:p>
        </p:txBody>
      </p:sp>
      <p:graphicFrame>
        <p:nvGraphicFramePr>
          <p:cNvPr id="6" name="Content Placeholder 6">
            <a:extLst>
              <a:ext uri="{FF2B5EF4-FFF2-40B4-BE49-F238E27FC236}">
                <a16:creationId xmlns:a16="http://schemas.microsoft.com/office/drawing/2014/main" id="{5C55B1B5-A36F-44A8-8A08-63F064F38D05}"/>
              </a:ext>
            </a:extLst>
          </p:cNvPr>
          <p:cNvGraphicFramePr>
            <a:graphicFrameLocks/>
          </p:cNvGraphicFramePr>
          <p:nvPr/>
        </p:nvGraphicFramePr>
        <p:xfrm>
          <a:off x="6553200" y="1323975"/>
          <a:ext cx="4438650" cy="4709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113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0373-C39E-4129-9E8E-70A89D561896}"/>
              </a:ext>
            </a:extLst>
          </p:cNvPr>
          <p:cNvSpPr>
            <a:spLocks noGrp="1"/>
          </p:cNvSpPr>
          <p:nvPr>
            <p:ph type="title"/>
          </p:nvPr>
        </p:nvSpPr>
        <p:spPr/>
        <p:txBody>
          <a:bodyPr/>
          <a:lstStyle/>
          <a:p>
            <a:r>
              <a:rPr lang="en-US" dirty="0"/>
              <a:t>Quality Assurance (QA) and Third-Party Reviews (TPR)</a:t>
            </a:r>
          </a:p>
        </p:txBody>
      </p:sp>
      <p:sp>
        <p:nvSpPr>
          <p:cNvPr id="3" name="Content Placeholder 2">
            <a:extLst>
              <a:ext uri="{FF2B5EF4-FFF2-40B4-BE49-F238E27FC236}">
                <a16:creationId xmlns:a16="http://schemas.microsoft.com/office/drawing/2014/main" id="{5425187B-EACA-4FEE-870F-BAE757233DED}"/>
              </a:ext>
            </a:extLst>
          </p:cNvPr>
          <p:cNvSpPr>
            <a:spLocks noGrp="1"/>
          </p:cNvSpPr>
          <p:nvPr>
            <p:ph sz="half" idx="2"/>
          </p:nvPr>
        </p:nvSpPr>
        <p:spPr>
          <a:xfrm>
            <a:off x="514347" y="1035843"/>
            <a:ext cx="9996813" cy="5685632"/>
          </a:xfrm>
        </p:spPr>
        <p:txBody>
          <a:bodyPr>
            <a:normAutofit fontScale="55000" lnSpcReduction="20000"/>
          </a:bodyPr>
          <a:lstStyle/>
          <a:p>
            <a:pPr>
              <a:lnSpc>
                <a:spcPct val="160000"/>
              </a:lnSpc>
            </a:pPr>
            <a:r>
              <a:rPr lang="en-US" sz="3200" dirty="0"/>
              <a:t>Knowledge Services has a Quality Assurance program that is dedicated to reviewing the work of trained Eligibility Specialists.</a:t>
            </a:r>
          </a:p>
          <a:p>
            <a:pPr>
              <a:lnSpc>
                <a:spcPct val="160000"/>
              </a:lnSpc>
            </a:pPr>
            <a:r>
              <a:rPr lang="en-US" sz="3200" dirty="0"/>
              <a:t>The QA process, conducting Third – Party Reviews (TPRs), begins 60 days after the successful completion of new hire ES Training.</a:t>
            </a:r>
          </a:p>
          <a:p>
            <a:pPr>
              <a:lnSpc>
                <a:spcPct val="160000"/>
              </a:lnSpc>
            </a:pPr>
            <a:r>
              <a:rPr lang="en-US" sz="3200" dirty="0"/>
              <a:t>A minimum of two (2) TPRs will be performed and coached each month by the Peer Review Working Leads.</a:t>
            </a:r>
          </a:p>
          <a:p>
            <a:pPr>
              <a:lnSpc>
                <a:spcPct val="160000"/>
              </a:lnSpc>
            </a:pPr>
            <a:r>
              <a:rPr lang="en-US" sz="3200" dirty="0"/>
              <a:t>The goal of these processes is to provide tools and resources to the ES staff to set you up for success and help you grow in your role.</a:t>
            </a:r>
          </a:p>
          <a:p>
            <a:pPr>
              <a:lnSpc>
                <a:spcPct val="160000"/>
              </a:lnSpc>
            </a:pPr>
            <a:r>
              <a:rPr lang="en-US" sz="3300" dirty="0"/>
              <a:t>The Knowledge Services QA team will contact you to provide further information closer to the end of your ES Training.</a:t>
            </a:r>
          </a:p>
          <a:p>
            <a:pPr marL="0" indent="0" algn="ctr">
              <a:buNone/>
            </a:pPr>
            <a:r>
              <a:rPr lang="en-US" sz="3300" dirty="0"/>
              <a:t>Team Email Addresses:</a:t>
            </a:r>
          </a:p>
          <a:p>
            <a:pPr marL="0" indent="0" algn="ctr">
              <a:buNone/>
            </a:pPr>
            <a:r>
              <a:rPr lang="en-US" sz="3300" u="sng" dirty="0">
                <a:hlinkClick r:id="rId3"/>
              </a:rPr>
              <a:t>DFRTPR@knowledgeservices.com</a:t>
            </a:r>
            <a:endParaRPr lang="en-US" u="sng" dirty="0"/>
          </a:p>
        </p:txBody>
      </p:sp>
      <p:sp>
        <p:nvSpPr>
          <p:cNvPr id="5" name="Slide Number Placeholder 4">
            <a:extLst>
              <a:ext uri="{FF2B5EF4-FFF2-40B4-BE49-F238E27FC236}">
                <a16:creationId xmlns:a16="http://schemas.microsoft.com/office/drawing/2014/main" id="{FF165916-F40B-4705-AABC-C040916FB8DC}"/>
              </a:ext>
            </a:extLst>
          </p:cNvPr>
          <p:cNvSpPr>
            <a:spLocks noGrp="1"/>
          </p:cNvSpPr>
          <p:nvPr>
            <p:ph type="sldNum" sz="quarter" idx="16"/>
          </p:nvPr>
        </p:nvSpPr>
        <p:spPr/>
        <p:txBody>
          <a:bodyPr/>
          <a:lstStyle/>
          <a:p>
            <a:fld id="{334599CE-9AC8-493D-9636-F7C5D97DA203}" type="slidenum">
              <a:rPr lang="en-US" smtClean="0"/>
              <a:pPr/>
              <a:t>56</a:t>
            </a:fld>
            <a:endParaRPr lang="en-US"/>
          </a:p>
        </p:txBody>
      </p:sp>
    </p:spTree>
    <p:extLst>
      <p:ext uri="{BB962C8B-B14F-4D97-AF65-F5344CB8AC3E}">
        <p14:creationId xmlns:p14="http://schemas.microsoft.com/office/powerpoint/2010/main" val="2190218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11852"/>
            <a:ext cx="7143753" cy="5094648"/>
          </a:xfrm>
        </p:spPr>
        <p:txBody>
          <a:bodyPr>
            <a:normAutofit lnSpcReduction="10000"/>
          </a:bodyPr>
          <a:lstStyle/>
          <a:p>
            <a:pPr>
              <a:spcBef>
                <a:spcPts val="1200"/>
              </a:spcBef>
            </a:pPr>
            <a:r>
              <a:rPr lang="en-US" sz="2400" dirty="0"/>
              <a:t>Please let us know if you need the contact information for your Point of Contact</a:t>
            </a:r>
          </a:p>
          <a:p>
            <a:pPr>
              <a:spcBef>
                <a:spcPts val="1200"/>
              </a:spcBef>
            </a:pPr>
            <a:r>
              <a:rPr lang="en-US" sz="2400" dirty="0"/>
              <a:t>Employee Relations Team</a:t>
            </a:r>
          </a:p>
          <a:p>
            <a:pPr lvl="1"/>
            <a:r>
              <a:rPr lang="en-US" sz="1800" dirty="0"/>
              <a:t>The KS Employee Relations Team will be available if your Point of Contact is out of the office, and you have an immediate need, or your matter is urgent.</a:t>
            </a:r>
          </a:p>
          <a:p>
            <a:pPr lvl="1"/>
            <a:r>
              <a:rPr lang="en-US" sz="1800" dirty="0"/>
              <a:t>Toll Free:   877-256-6948</a:t>
            </a:r>
          </a:p>
          <a:p>
            <a:pPr lvl="1"/>
            <a:r>
              <a:rPr lang="en-US" sz="1800" dirty="0"/>
              <a:t> Fax:   866-541-0083</a:t>
            </a:r>
          </a:p>
          <a:p>
            <a:pPr lvl="1"/>
            <a:r>
              <a:rPr lang="en-US" sz="1800" dirty="0">
                <a:hlinkClick r:id="rId2"/>
              </a:rPr>
              <a:t>KSDFR@KnowledgeServices.com</a:t>
            </a:r>
            <a:endParaRPr lang="en-US" sz="1800" dirty="0"/>
          </a:p>
          <a:p>
            <a:pPr lvl="0">
              <a:lnSpc>
                <a:spcPct val="90000"/>
              </a:lnSpc>
              <a:spcAft>
                <a:spcPts val="600"/>
              </a:spcAft>
            </a:pPr>
            <a:r>
              <a:rPr lang="en-US" sz="2400" dirty="0" err="1">
                <a:solidFill>
                  <a:prstClr val="black">
                    <a:lumMod val="85000"/>
                    <a:lumOff val="15000"/>
                  </a:prstClr>
                </a:solidFill>
              </a:rPr>
              <a:t>aFit</a:t>
            </a:r>
            <a:r>
              <a:rPr lang="en-US" sz="2400" dirty="0">
                <a:solidFill>
                  <a:prstClr val="black">
                    <a:lumMod val="85000"/>
                    <a:lumOff val="15000"/>
                  </a:prstClr>
                </a:solidFill>
              </a:rPr>
              <a:t> Staffing Team</a:t>
            </a:r>
          </a:p>
          <a:p>
            <a:pPr lvl="1">
              <a:lnSpc>
                <a:spcPct val="90000"/>
              </a:lnSpc>
              <a:spcAft>
                <a:spcPts val="600"/>
              </a:spcAft>
            </a:pPr>
            <a:r>
              <a:rPr lang="en-US" sz="2000" dirty="0">
                <a:solidFill>
                  <a:prstClr val="black">
                    <a:lumMod val="85000"/>
                    <a:lumOff val="15000"/>
                  </a:prstClr>
                </a:solidFill>
                <a:hlinkClick r:id="rId3"/>
              </a:rPr>
              <a:t>Operations@afitstaffing.com</a:t>
            </a:r>
            <a:endParaRPr lang="en-US" sz="2000" dirty="0">
              <a:solidFill>
                <a:prstClr val="black">
                  <a:lumMod val="85000"/>
                  <a:lumOff val="15000"/>
                </a:prstClr>
              </a:solidFill>
            </a:endParaRPr>
          </a:p>
          <a:p>
            <a:pPr lvl="1">
              <a:lnSpc>
                <a:spcPct val="90000"/>
              </a:lnSpc>
              <a:spcAft>
                <a:spcPts val="600"/>
              </a:spcAft>
            </a:pPr>
            <a:r>
              <a:rPr lang="en-US" sz="1800" dirty="0"/>
              <a:t>Phone:  317-460-1588</a:t>
            </a:r>
          </a:p>
          <a:p>
            <a:pPr marL="914400" lvl="2" indent="0">
              <a:buNone/>
            </a:pPr>
            <a:r>
              <a:rPr lang="en-US" sz="1800" dirty="0"/>
              <a:t> </a:t>
            </a:r>
            <a:endParaRPr lang="en-US" sz="4100" dirty="0"/>
          </a:p>
          <a:p>
            <a:endParaRPr lang="en-US" sz="2200" dirty="0"/>
          </a:p>
          <a:p>
            <a:pPr>
              <a:spcAft>
                <a:spcPts val="600"/>
              </a:spcAft>
            </a:pPr>
            <a:endParaRPr lang="en-US"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57</a:t>
            </a:fld>
            <a:endParaRPr lang="en-US"/>
          </a:p>
        </p:txBody>
      </p:sp>
      <p:sp>
        <p:nvSpPr>
          <p:cNvPr id="6" name="Content Placeholder 2">
            <a:extLst>
              <a:ext uri="{FF2B5EF4-FFF2-40B4-BE49-F238E27FC236}">
                <a16:creationId xmlns:a16="http://schemas.microsoft.com/office/drawing/2014/main" id="{5057C77C-1E5F-40E5-A78D-91FE0B05E389}"/>
              </a:ext>
            </a:extLst>
          </p:cNvPr>
          <p:cNvSpPr txBox="1">
            <a:spLocks/>
          </p:cNvSpPr>
          <p:nvPr/>
        </p:nvSpPr>
        <p:spPr>
          <a:xfrm>
            <a:off x="7201928" y="3962089"/>
            <a:ext cx="3953494" cy="1745673"/>
          </a:xfrm>
          <a:prstGeom prst="roundRect">
            <a:avLst/>
          </a:prstGeom>
          <a:solidFill>
            <a:sysClr val="window" lastClr="FFFFFF"/>
          </a:solidFill>
          <a:ln w="25400" cap="flat" cmpd="sng" algn="ctr">
            <a:solidFill>
              <a:srgbClr val="E4701E"/>
            </a:solidFill>
            <a:prstDash val="solid"/>
          </a:ln>
          <a:effectLst/>
        </p:spPr>
        <p:txBody>
          <a:bodyPr vert="horz" anchor="ctr" anchorCtr="1">
            <a:noAutofit/>
          </a:bodyPr>
          <a:lstStyle>
            <a:defPPr>
              <a:defRPr lang="en-US"/>
            </a:defPPr>
            <a:lvl1pPr marR="0" lvl="0" indent="0" algn="ctr" fontAlgn="auto">
              <a:lnSpc>
                <a:spcPct val="100000"/>
              </a:lnSpc>
              <a:spcBef>
                <a:spcPts val="0"/>
              </a:spcBef>
              <a:spcAft>
                <a:spcPts val="1200"/>
              </a:spcAft>
              <a:buClr>
                <a:schemeClr val="accent1"/>
              </a:buClr>
              <a:buSzPct val="85000"/>
              <a:buFontTx/>
              <a:buNone/>
              <a:tabLst/>
              <a:defRPr kumimoji="0" b="1" i="0" u="none" strike="noStrike" cap="none" spc="50" normalizeH="0" baseline="0">
                <a:ln>
                  <a:noFill/>
                </a:ln>
                <a:solidFill>
                  <a:schemeClr val="tx1"/>
                </a:solidFill>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1200"/>
              </a:spcAft>
              <a:buClr>
                <a:srgbClr val="F07F09"/>
              </a:buClr>
              <a:buSzPct val="85000"/>
              <a:buFontTx/>
              <a:buNone/>
              <a:tabLst/>
              <a:defRPr/>
            </a:pPr>
            <a:r>
              <a:rPr kumimoji="0" lang="en-US" sz="1600" b="1" i="0" u="none" strike="noStrike" kern="0" cap="none" spc="50" normalizeH="0" baseline="0" noProof="0">
                <a:ln>
                  <a:noFill/>
                </a:ln>
                <a:solidFill>
                  <a:prstClr val="black"/>
                </a:solidFill>
                <a:effectLst/>
                <a:uLnTx/>
                <a:uFillTx/>
                <a:latin typeface="Calibri"/>
                <a:ea typeface="+mn-ea"/>
                <a:cs typeface="+mn-cs"/>
              </a:rPr>
              <a:t>We look forward to working with you.  </a:t>
            </a:r>
          </a:p>
          <a:p>
            <a:pPr marL="0" marR="0" lvl="0" indent="0" algn="ctr" defTabSz="914400" eaLnBrk="1" fontAlgn="auto" latinLnBrk="0" hangingPunct="1">
              <a:lnSpc>
                <a:spcPct val="100000"/>
              </a:lnSpc>
              <a:spcBef>
                <a:spcPts val="0"/>
              </a:spcBef>
              <a:spcAft>
                <a:spcPts val="1200"/>
              </a:spcAft>
              <a:buClr>
                <a:srgbClr val="F07F09"/>
              </a:buClr>
              <a:buSzPct val="85000"/>
              <a:buFontTx/>
              <a:buNone/>
              <a:tabLst/>
              <a:defRPr/>
            </a:pPr>
            <a:r>
              <a:rPr kumimoji="0" lang="en-US" sz="1600" b="1" i="0" u="none" strike="noStrike" kern="0" cap="none" spc="50" normalizeH="0" baseline="0" noProof="0">
                <a:ln>
                  <a:noFill/>
                </a:ln>
                <a:solidFill>
                  <a:prstClr val="black"/>
                </a:solidFill>
                <a:effectLst/>
                <a:uLnTx/>
                <a:uFillTx/>
                <a:latin typeface="Calibri"/>
                <a:ea typeface="+mn-ea"/>
                <a:cs typeface="+mn-cs"/>
              </a:rPr>
              <a:t>Please know we are here </a:t>
            </a:r>
            <a:br>
              <a:rPr kumimoji="0" lang="en-US" sz="1600" b="1" i="0" u="none" strike="noStrike" kern="0" cap="none" spc="50" normalizeH="0" baseline="0" noProof="0">
                <a:ln>
                  <a:noFill/>
                </a:ln>
                <a:solidFill>
                  <a:prstClr val="black"/>
                </a:solidFill>
                <a:effectLst/>
                <a:uLnTx/>
                <a:uFillTx/>
                <a:latin typeface="Calibri"/>
                <a:ea typeface="+mn-ea"/>
                <a:cs typeface="+mn-cs"/>
              </a:rPr>
            </a:br>
            <a:r>
              <a:rPr kumimoji="0" lang="en-US" sz="1600" b="1" i="0" u="none" strike="noStrike" kern="0" cap="none" spc="50" normalizeH="0" baseline="0" noProof="0">
                <a:ln>
                  <a:noFill/>
                </a:ln>
                <a:solidFill>
                  <a:prstClr val="black"/>
                </a:solidFill>
                <a:effectLst/>
                <a:uLnTx/>
                <a:uFillTx/>
                <a:latin typeface="Calibri"/>
                <a:ea typeface="+mn-ea"/>
                <a:cs typeface="+mn-cs"/>
              </a:rPr>
              <a:t>to answer any questions.</a:t>
            </a:r>
          </a:p>
        </p:txBody>
      </p:sp>
    </p:spTree>
    <p:extLst>
      <p:ext uri="{BB962C8B-B14F-4D97-AF65-F5344CB8AC3E}">
        <p14:creationId xmlns:p14="http://schemas.microsoft.com/office/powerpoint/2010/main" val="13170213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dirty="0"/>
              <a:t>FMLA and E-Verify</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756332"/>
            <a:ext cx="6094428" cy="923330"/>
          </a:xfrm>
          <a:prstGeom prst="rect">
            <a:avLst/>
          </a:prstGeom>
          <a:noFill/>
        </p:spPr>
        <p:txBody>
          <a:bodyPr wrap="square">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FMLA</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E-Verify</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765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514347" y="828674"/>
            <a:ext cx="11121617" cy="203129"/>
          </a:xfrm>
        </p:spPr>
        <p:txBody>
          <a:bodyPr>
            <a:noAutofit/>
          </a:bodyPr>
          <a:lstStyle/>
          <a:p>
            <a:r>
              <a:rPr lang="en-US">
                <a:solidFill>
                  <a:prstClr val="black">
                    <a:lumMod val="85000"/>
                    <a:lumOff val="15000"/>
                  </a:prstClr>
                </a:solidFill>
              </a:rPr>
              <a:t>E-Verify – USCIS Employment Eligibility Verification</a:t>
            </a:r>
            <a:br>
              <a:rPr lang="en-US"/>
            </a:b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59</a:t>
            </a:fld>
            <a:endParaRPr lang="en-US"/>
          </a:p>
        </p:txBody>
      </p:sp>
      <p:pic>
        <p:nvPicPr>
          <p:cNvPr id="6" name="Picture 3">
            <a:extLst>
              <a:ext uri="{FF2B5EF4-FFF2-40B4-BE49-F238E27FC236}">
                <a16:creationId xmlns:a16="http://schemas.microsoft.com/office/drawing/2014/main" id="{CF0A8436-9598-44C5-B786-F0CB3BDB306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1525" y="1209801"/>
            <a:ext cx="4038600" cy="5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72E902D9-9954-4346-BC84-C118CA6D93C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9821" y="2923933"/>
            <a:ext cx="4294215" cy="332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485F985-6A30-465F-B23C-64CDABF4E828}"/>
              </a:ext>
            </a:extLst>
          </p:cNvPr>
          <p:cNvSpPr/>
          <p:nvPr/>
        </p:nvSpPr>
        <p:spPr>
          <a:xfrm>
            <a:off x="4943475" y="1209801"/>
            <a:ext cx="6096000" cy="1508105"/>
          </a:xfrm>
          <a:prstGeom prst="rect">
            <a:avLst/>
          </a:prstGeom>
        </p:spPr>
        <p:txBody>
          <a:bodyPr>
            <a:spAutoFit/>
          </a:bodyPr>
          <a:lstStyle/>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In accordance with federal regulation, the following information is available for all employees to review. </a:t>
            </a:r>
          </a:p>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E-Verify Poster – Notice to Employee (left)</a:t>
            </a:r>
          </a:p>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Right to Work Poster – Department of Justice (right)  </a:t>
            </a:r>
          </a:p>
        </p:txBody>
      </p:sp>
    </p:spTree>
    <p:extLst>
      <p:ext uri="{BB962C8B-B14F-4D97-AF65-F5344CB8AC3E}">
        <p14:creationId xmlns:p14="http://schemas.microsoft.com/office/powerpoint/2010/main" val="599177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err="1">
                <a:solidFill>
                  <a:prstClr val="black">
                    <a:lumMod val="85000"/>
                    <a:lumOff val="15000"/>
                  </a:prstClr>
                </a:solidFill>
              </a:rPr>
              <a:t>aFit</a:t>
            </a:r>
            <a:r>
              <a:rPr lang="en-US" dirty="0">
                <a:solidFill>
                  <a:prstClr val="black">
                    <a:lumMod val="85000"/>
                    <a:lumOff val="15000"/>
                  </a:prstClr>
                </a:solidFill>
              </a:rPr>
              <a:t> </a:t>
            </a:r>
            <a:r>
              <a:rPr lang="en-US" dirty="0" err="1">
                <a:solidFill>
                  <a:prstClr val="black">
                    <a:lumMod val="85000"/>
                    <a:lumOff val="15000"/>
                  </a:prstClr>
                </a:solidFill>
              </a:rPr>
              <a:t>StaffingOverview</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85001"/>
            <a:ext cx="11121616" cy="5221499"/>
          </a:xfrm>
        </p:spPr>
        <p:txBody>
          <a:bodyPr>
            <a:normAutofit/>
          </a:bodyPr>
          <a:lstStyle/>
          <a:p>
            <a:pPr>
              <a:lnSpc>
                <a:spcPct val="120000"/>
              </a:lnSpc>
            </a:pPr>
            <a:r>
              <a:rPr lang="en-US" sz="2000" dirty="0"/>
              <a:t>Knowledge Services works in partnership with </a:t>
            </a:r>
            <a:r>
              <a:rPr lang="en-US" sz="2000" dirty="0" err="1"/>
              <a:t>aFit</a:t>
            </a:r>
            <a:r>
              <a:rPr lang="en-US" sz="2000" dirty="0"/>
              <a:t> Staffing, who serves as the Employer/Payroll provider for the DFR project.</a:t>
            </a:r>
          </a:p>
          <a:p>
            <a:pPr lvl="1">
              <a:lnSpc>
                <a:spcPct val="120000"/>
              </a:lnSpc>
            </a:pPr>
            <a:r>
              <a:rPr lang="en-US" sz="2000" dirty="0"/>
              <a:t>Even though your Employer/Payroll provider will be </a:t>
            </a:r>
            <a:r>
              <a:rPr lang="en-US" sz="2000" dirty="0" err="1"/>
              <a:t>aFit</a:t>
            </a:r>
            <a:r>
              <a:rPr lang="en-US" sz="2000" dirty="0"/>
              <a:t> Staffing, you will be recognized as Knowledge Services Staff.</a:t>
            </a:r>
          </a:p>
          <a:p>
            <a:r>
              <a:rPr lang="en-US" sz="2000" b="1" dirty="0"/>
              <a:t>DFR Management </a:t>
            </a:r>
            <a:r>
              <a:rPr lang="en-US" sz="2000" dirty="0"/>
              <a:t>will direct the day-to-day operational activities for each Local Office EA/ES/WL Employee.</a:t>
            </a:r>
          </a:p>
          <a:p>
            <a:r>
              <a:rPr lang="en-US" sz="2000" b="1" dirty="0"/>
              <a:t>Knowledge Services </a:t>
            </a:r>
            <a:r>
              <a:rPr lang="en-US" sz="2000" dirty="0"/>
              <a:t>will be the central point of contact regarding all Employee Relations, performance related issues, time entry, etc.</a:t>
            </a:r>
          </a:p>
          <a:p>
            <a:r>
              <a:rPr lang="en-US" sz="2000" b="1" dirty="0" err="1"/>
              <a:t>aFit</a:t>
            </a:r>
            <a:r>
              <a:rPr lang="en-US" sz="2000" b="1" dirty="0"/>
              <a:t> Staffing </a:t>
            </a:r>
            <a:r>
              <a:rPr lang="en-US" sz="2000" dirty="0"/>
              <a:t>will serve to address all matters regarding your payroll and medical benefit information.</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a:t>
            </a:fld>
            <a:endParaRPr lang="en-US"/>
          </a:p>
        </p:txBody>
      </p:sp>
      <p:pic>
        <p:nvPicPr>
          <p:cNvPr id="4" name="Picture 3">
            <a:extLst>
              <a:ext uri="{FF2B5EF4-FFF2-40B4-BE49-F238E27FC236}">
                <a16:creationId xmlns:a16="http://schemas.microsoft.com/office/drawing/2014/main" id="{12202253-5418-210B-76FF-75A4B9E4737F}"/>
              </a:ext>
            </a:extLst>
          </p:cNvPr>
          <p:cNvPicPr>
            <a:picLocks noChangeAspect="1"/>
          </p:cNvPicPr>
          <p:nvPr/>
        </p:nvPicPr>
        <p:blipFill>
          <a:blip r:embed="rId2"/>
          <a:stretch>
            <a:fillRect/>
          </a:stretch>
        </p:blipFill>
        <p:spPr>
          <a:xfrm>
            <a:off x="4923282" y="5110162"/>
            <a:ext cx="1943100" cy="1428750"/>
          </a:xfrm>
          <a:prstGeom prst="rect">
            <a:avLst/>
          </a:prstGeom>
        </p:spPr>
      </p:pic>
    </p:spTree>
    <p:extLst>
      <p:ext uri="{BB962C8B-B14F-4D97-AF65-F5344CB8AC3E}">
        <p14:creationId xmlns:p14="http://schemas.microsoft.com/office/powerpoint/2010/main" val="2180852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514347" y="828674"/>
            <a:ext cx="11121617" cy="203129"/>
          </a:xfrm>
        </p:spPr>
        <p:txBody>
          <a:bodyPr>
            <a:noAutofit/>
          </a:bodyPr>
          <a:lstStyle/>
          <a:p>
            <a:r>
              <a:rPr lang="en-US">
                <a:solidFill>
                  <a:prstClr val="black">
                    <a:lumMod val="85000"/>
                    <a:lumOff val="15000"/>
                  </a:prstClr>
                </a:solidFill>
              </a:rPr>
              <a:t>E-Verify – USCIS Employment Eligibility Verification</a:t>
            </a:r>
            <a:br>
              <a:rPr lang="en-US"/>
            </a:b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60</a:t>
            </a:fld>
            <a:endParaRPr lang="en-US"/>
          </a:p>
        </p:txBody>
      </p:sp>
      <p:pic>
        <p:nvPicPr>
          <p:cNvPr id="7" name="Picture 2">
            <a:extLst>
              <a:ext uri="{FF2B5EF4-FFF2-40B4-BE49-F238E27FC236}">
                <a16:creationId xmlns:a16="http://schemas.microsoft.com/office/drawing/2014/main" id="{72E902D9-9954-4346-BC84-C118CA6D93C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39821" y="2923933"/>
            <a:ext cx="4294215" cy="332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485F985-6A30-465F-B23C-64CDABF4E828}"/>
              </a:ext>
            </a:extLst>
          </p:cNvPr>
          <p:cNvSpPr/>
          <p:nvPr/>
        </p:nvSpPr>
        <p:spPr>
          <a:xfrm>
            <a:off x="4943475" y="1209801"/>
            <a:ext cx="6096000" cy="1508105"/>
          </a:xfrm>
          <a:prstGeom prst="rect">
            <a:avLst/>
          </a:prstGeom>
        </p:spPr>
        <p:txBody>
          <a:bodyPr>
            <a:spAutoFit/>
          </a:bodyPr>
          <a:lstStyle/>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In accordance with federal regulation, the following information is available for all employees to review. </a:t>
            </a:r>
          </a:p>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E-Verify Poster – Notice to Employee (left)</a:t>
            </a:r>
          </a:p>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Right to Work Poster – Department of Justice (right)  </a:t>
            </a:r>
          </a:p>
        </p:txBody>
      </p:sp>
      <p:pic>
        <p:nvPicPr>
          <p:cNvPr id="8" name="Picture 7">
            <a:extLst>
              <a:ext uri="{FF2B5EF4-FFF2-40B4-BE49-F238E27FC236}">
                <a16:creationId xmlns:a16="http://schemas.microsoft.com/office/drawing/2014/main" id="{F8B289AA-CED3-4818-A612-67DD399B74E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1050" y="1209801"/>
            <a:ext cx="4043776" cy="524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738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Family and Medical Leave Act</a:t>
            </a: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61</a:t>
            </a:fld>
            <a:endParaRPr lang="en-US"/>
          </a:p>
        </p:txBody>
      </p:sp>
      <p:pic>
        <p:nvPicPr>
          <p:cNvPr id="7" name="Picture 6">
            <a:extLst>
              <a:ext uri="{FF2B5EF4-FFF2-40B4-BE49-F238E27FC236}">
                <a16:creationId xmlns:a16="http://schemas.microsoft.com/office/drawing/2014/main" id="{172B44CB-EF9D-4754-9100-BF3306F175A5}"/>
              </a:ext>
            </a:extLst>
          </p:cNvPr>
          <p:cNvPicPr>
            <a:picLocks noChangeAspect="1"/>
          </p:cNvPicPr>
          <p:nvPr/>
        </p:nvPicPr>
        <p:blipFill>
          <a:blip r:embed="rId2"/>
          <a:stretch>
            <a:fillRect/>
          </a:stretch>
        </p:blipFill>
        <p:spPr>
          <a:xfrm>
            <a:off x="1930530" y="1031804"/>
            <a:ext cx="8330939" cy="5433474"/>
          </a:xfrm>
          <a:prstGeom prst="rect">
            <a:avLst/>
          </a:prstGeom>
        </p:spPr>
      </p:pic>
    </p:spTree>
    <p:extLst>
      <p:ext uri="{BB962C8B-B14F-4D97-AF65-F5344CB8AC3E}">
        <p14:creationId xmlns:p14="http://schemas.microsoft.com/office/powerpoint/2010/main" val="4059504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Family and Medical Leave Act</a:t>
            </a:r>
            <a:endParaRPr lang="en-US"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62</a:t>
            </a:fld>
            <a:endParaRPr lang="en-US" dirty="0"/>
          </a:p>
        </p:txBody>
      </p:sp>
      <p:sp>
        <p:nvSpPr>
          <p:cNvPr id="6" name="Content Placeholder 2">
            <a:extLst>
              <a:ext uri="{FF2B5EF4-FFF2-40B4-BE49-F238E27FC236}">
                <a16:creationId xmlns:a16="http://schemas.microsoft.com/office/drawing/2014/main" id="{2BBD7947-48A0-4BAB-B91A-FC843E542C7D}"/>
              </a:ext>
            </a:extLst>
          </p:cNvPr>
          <p:cNvSpPr>
            <a:spLocks noGrp="1"/>
          </p:cNvSpPr>
          <p:nvPr>
            <p:ph sz="half" idx="2"/>
          </p:nvPr>
        </p:nvSpPr>
        <p:spPr>
          <a:xfrm>
            <a:off x="514347" y="1506097"/>
            <a:ext cx="5441924" cy="521537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ormAutofit fontScale="25000" lnSpcReduction="20000"/>
          </a:bodyPr>
          <a:lstStyle/>
          <a:p>
            <a:pPr marL="0" indent="0" algn="ctr">
              <a:lnSpc>
                <a:spcPct val="120000"/>
              </a:lnSpc>
              <a:spcBef>
                <a:spcPct val="20000"/>
              </a:spcBef>
              <a:buNone/>
            </a:pPr>
            <a:r>
              <a:rPr lang="en-US" sz="8800" b="1" dirty="0">
                <a:solidFill>
                  <a:schemeClr val="bg2"/>
                </a:solidFill>
              </a:rPr>
              <a:t>Family and Medical Leave Act (FMLA)</a:t>
            </a:r>
          </a:p>
          <a:p>
            <a:pPr>
              <a:lnSpc>
                <a:spcPct val="120000"/>
              </a:lnSpc>
              <a:spcBef>
                <a:spcPct val="20000"/>
              </a:spcBef>
            </a:pPr>
            <a:r>
              <a:rPr lang="en-US" sz="6400" dirty="0">
                <a:solidFill>
                  <a:schemeClr val="bg2"/>
                </a:solidFill>
              </a:rPr>
              <a:t>Eligible employees are those who have been employed by the Company for at least 12 months (not necessarily consecutive), have worked at least 1,250 hours during the 12 months immediately prior to the family and medical leave of absence may request FMLA.</a:t>
            </a:r>
          </a:p>
          <a:p>
            <a:pPr>
              <a:lnSpc>
                <a:spcPct val="120000"/>
              </a:lnSpc>
              <a:spcBef>
                <a:spcPct val="20000"/>
              </a:spcBef>
            </a:pPr>
            <a:r>
              <a:rPr lang="en-US" sz="6400" dirty="0">
                <a:solidFill>
                  <a:schemeClr val="bg2"/>
                </a:solidFill>
              </a:rPr>
              <a:t>A family and medical leave may be taken for the following reasons: </a:t>
            </a:r>
          </a:p>
          <a:p>
            <a:pPr lvl="1">
              <a:lnSpc>
                <a:spcPct val="120000"/>
              </a:lnSpc>
              <a:spcBef>
                <a:spcPct val="20000"/>
              </a:spcBef>
            </a:pPr>
            <a:r>
              <a:rPr lang="en-US" sz="5600" dirty="0">
                <a:solidFill>
                  <a:schemeClr val="bg2"/>
                </a:solidFill>
              </a:rPr>
              <a:t>The birth of an employee’s child or the placement of a child with the employee for foster care or adoption, so long as the leave is completed within 12 months of the birth or placement of the child</a:t>
            </a:r>
          </a:p>
          <a:p>
            <a:pPr lvl="1">
              <a:lnSpc>
                <a:spcPct val="120000"/>
              </a:lnSpc>
              <a:spcBef>
                <a:spcPct val="20000"/>
              </a:spcBef>
            </a:pPr>
            <a:r>
              <a:rPr lang="en-US" sz="5600" dirty="0">
                <a:solidFill>
                  <a:schemeClr val="bg2"/>
                </a:solidFill>
              </a:rPr>
              <a:t>The care of the employee’s spouse, child or parent with a “serious health condition”</a:t>
            </a:r>
          </a:p>
          <a:p>
            <a:pPr lvl="1">
              <a:lnSpc>
                <a:spcPct val="120000"/>
              </a:lnSpc>
              <a:spcBef>
                <a:spcPct val="20000"/>
              </a:spcBef>
            </a:pPr>
            <a:r>
              <a:rPr lang="en-US" sz="5600" dirty="0">
                <a:solidFill>
                  <a:schemeClr val="bg2"/>
                </a:solidFill>
              </a:rPr>
              <a:t>The “serious health condition” of the employee</a:t>
            </a:r>
          </a:p>
        </p:txBody>
      </p:sp>
      <p:sp>
        <p:nvSpPr>
          <p:cNvPr id="8" name="Content Placeholder 6">
            <a:extLst>
              <a:ext uri="{FF2B5EF4-FFF2-40B4-BE49-F238E27FC236}">
                <a16:creationId xmlns:a16="http://schemas.microsoft.com/office/drawing/2014/main" id="{51933132-6C6B-412A-9E60-A5D1627B28CC}"/>
              </a:ext>
            </a:extLst>
          </p:cNvPr>
          <p:cNvSpPr txBox="1">
            <a:spLocks/>
          </p:cNvSpPr>
          <p:nvPr/>
        </p:nvSpPr>
        <p:spPr>
          <a:xfrm>
            <a:off x="6096000" y="1506097"/>
            <a:ext cx="5400234" cy="521537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0" bIns="45720" rtlCol="0">
            <a:normAutofit/>
          </a:bodyPr>
          <a:lstStyle>
            <a:lvl1pPr marL="342900" indent="-342900" algn="l" defTabSz="914400" rtl="0" eaLnBrk="1" latinLnBrk="0" hangingPunct="1">
              <a:spcBef>
                <a:spcPct val="20000"/>
              </a:spcBef>
              <a:buFontTx/>
              <a:buBlip>
                <a:blip r:embed="rId2"/>
              </a:buBlip>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200" b="1" i="0" u="none" strike="noStrike" kern="1200" cap="none" spc="-50" normalizeH="0" baseline="0" noProof="0" dirty="0">
                <a:ln>
                  <a:noFill/>
                </a:ln>
                <a:solidFill>
                  <a:schemeClr val="bg2"/>
                </a:solidFill>
                <a:effectLst/>
                <a:uLnTx/>
                <a:uFillTx/>
                <a:latin typeface="Calibri"/>
                <a:ea typeface="+mn-ea"/>
                <a:cs typeface="+mn-cs"/>
              </a:rPr>
              <a:t>Leave of Absence (LOA)</a:t>
            </a:r>
          </a:p>
          <a:p>
            <a:pPr marR="0" lvl="0" algn="l" defTabSz="914400" rtl="0" eaLnBrk="1" fontAlgn="auto" latinLnBrk="0" hangingPunct="1">
              <a:lnSpc>
                <a:spcPct val="100000"/>
              </a:lnSpc>
              <a:spcBef>
                <a:spcPts val="1200"/>
              </a:spcBef>
              <a:spcAft>
                <a:spcPts val="0"/>
              </a:spcAft>
              <a:buClrTx/>
              <a:buSzTx/>
              <a:buFontTx/>
              <a:buChar char="-"/>
              <a:tabLst/>
              <a:defRPr/>
            </a:pPr>
            <a:r>
              <a:rPr lang="en-US" sz="1800" dirty="0">
                <a:solidFill>
                  <a:schemeClr val="bg2"/>
                </a:solidFill>
              </a:rPr>
              <a:t>In the event an employee does not meet minimum eligibility requirements for FMLA, LOA may be approved by the DFR, in its discretion, outside of the standard FMLA coverage.</a:t>
            </a:r>
          </a:p>
          <a:p>
            <a:pPr marR="0" lvl="0" algn="l" defTabSz="914400" rtl="0" eaLnBrk="1" fontAlgn="auto" latinLnBrk="0" hangingPunct="1">
              <a:lnSpc>
                <a:spcPct val="100000"/>
              </a:lnSpc>
              <a:spcBef>
                <a:spcPts val="1200"/>
              </a:spcBef>
              <a:spcAft>
                <a:spcPts val="0"/>
              </a:spcAft>
              <a:buClrTx/>
              <a:buSzTx/>
              <a:buFontTx/>
              <a:buChar char="-"/>
              <a:tabLst/>
              <a:defRPr/>
            </a:pPr>
            <a:r>
              <a:rPr lang="en-US" sz="1800" dirty="0">
                <a:solidFill>
                  <a:schemeClr val="bg2"/>
                </a:solidFill>
              </a:rPr>
              <a:t>When approved by DFR, in its sole discretion, an employee’s position may be held open, for a reasonable amount of time, until employee is able to return to the office.</a:t>
            </a:r>
          </a:p>
          <a:p>
            <a:pPr marR="0" lvl="0" algn="l" defTabSz="914400" rtl="0" eaLnBrk="1" fontAlgn="auto" latinLnBrk="0" hangingPunct="1">
              <a:lnSpc>
                <a:spcPct val="100000"/>
              </a:lnSpc>
              <a:spcBef>
                <a:spcPts val="1200"/>
              </a:spcBef>
              <a:spcAft>
                <a:spcPts val="0"/>
              </a:spcAft>
              <a:buClrTx/>
              <a:buSzTx/>
              <a:buFontTx/>
              <a:buChar char="-"/>
              <a:tabLst/>
              <a:defRPr/>
            </a:pPr>
            <a:r>
              <a:rPr lang="en-US" sz="1800" dirty="0">
                <a:solidFill>
                  <a:schemeClr val="bg2"/>
                </a:solidFill>
              </a:rPr>
              <a:t>Payment arrangements will be made in advance, if applicable, to cover insurance premiums to maintain insurance coverage during the LOA.</a:t>
            </a:r>
          </a:p>
        </p:txBody>
      </p:sp>
      <p:sp>
        <p:nvSpPr>
          <p:cNvPr id="10" name="TextBox 9">
            <a:extLst>
              <a:ext uri="{FF2B5EF4-FFF2-40B4-BE49-F238E27FC236}">
                <a16:creationId xmlns:a16="http://schemas.microsoft.com/office/drawing/2014/main" id="{CDFAE6BA-290F-4B1E-A2E3-51793EC3528F}"/>
              </a:ext>
            </a:extLst>
          </p:cNvPr>
          <p:cNvSpPr txBox="1"/>
          <p:nvPr/>
        </p:nvSpPr>
        <p:spPr>
          <a:xfrm>
            <a:off x="514347" y="1004626"/>
            <a:ext cx="11536052" cy="369332"/>
          </a:xfrm>
          <a:prstGeom prst="rect">
            <a:avLst/>
          </a:prstGeom>
          <a:noFill/>
        </p:spPr>
        <p:txBody>
          <a:bodyPr wrap="square">
            <a:spAutoFit/>
          </a:bodyPr>
          <a:lstStyle/>
          <a:p>
            <a:pPr marL="0" indent="0">
              <a:buNone/>
            </a:pPr>
            <a:r>
              <a:rPr lang="en-US" sz="1800" dirty="0"/>
              <a:t>Knowledge Services, in partnership with the DFR, will provide reasonable accommodations regarding Leave of Absences.  </a:t>
            </a:r>
          </a:p>
        </p:txBody>
      </p:sp>
    </p:spTree>
    <p:extLst>
      <p:ext uri="{BB962C8B-B14F-4D97-AF65-F5344CB8AC3E}">
        <p14:creationId xmlns:p14="http://schemas.microsoft.com/office/powerpoint/2010/main" val="3711875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51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3FDB-5264-487B-BA02-1F53589547EA}"/>
              </a:ext>
            </a:extLst>
          </p:cNvPr>
          <p:cNvSpPr>
            <a:spLocks noGrp="1"/>
          </p:cNvSpPr>
          <p:nvPr>
            <p:ph type="title"/>
          </p:nvPr>
        </p:nvSpPr>
        <p:spPr/>
        <p:txBody>
          <a:bodyPr/>
          <a:lstStyle/>
          <a:p>
            <a:r>
              <a:rPr lang="en-US">
                <a:solidFill>
                  <a:prstClr val="black">
                    <a:lumMod val="85000"/>
                    <a:lumOff val="15000"/>
                  </a:prstClr>
                </a:solidFill>
              </a:rPr>
              <a:t>Knowledge Services Point of Contact</a:t>
            </a:r>
            <a:endParaRPr lang="en-US"/>
          </a:p>
        </p:txBody>
      </p:sp>
      <p:sp>
        <p:nvSpPr>
          <p:cNvPr id="5" name="Slide Number Placeholder 4">
            <a:extLst>
              <a:ext uri="{FF2B5EF4-FFF2-40B4-BE49-F238E27FC236}">
                <a16:creationId xmlns:a16="http://schemas.microsoft.com/office/drawing/2014/main" id="{A7C0E243-D3D0-4D43-A342-88B72CDC677E}"/>
              </a:ext>
            </a:extLst>
          </p:cNvPr>
          <p:cNvSpPr>
            <a:spLocks noGrp="1"/>
          </p:cNvSpPr>
          <p:nvPr>
            <p:ph type="sldNum" sz="quarter" idx="16"/>
          </p:nvPr>
        </p:nvSpPr>
        <p:spPr/>
        <p:txBody>
          <a:bodyPr/>
          <a:lstStyle/>
          <a:p>
            <a:fld id="{334599CE-9AC8-493D-9636-F7C5D97DA203}" type="slidenum">
              <a:rPr lang="en-US" smtClean="0"/>
              <a:pPr/>
              <a:t>7</a:t>
            </a:fld>
            <a:endParaRPr lang="en-US"/>
          </a:p>
        </p:txBody>
      </p:sp>
      <p:sp>
        <p:nvSpPr>
          <p:cNvPr id="6" name="Content Placeholder 2">
            <a:extLst>
              <a:ext uri="{FF2B5EF4-FFF2-40B4-BE49-F238E27FC236}">
                <a16:creationId xmlns:a16="http://schemas.microsoft.com/office/drawing/2014/main" id="{AD3112FF-1CC9-4A53-8CC4-85865E3C10B3}"/>
              </a:ext>
            </a:extLst>
          </p:cNvPr>
          <p:cNvSpPr txBox="1">
            <a:spLocks/>
          </p:cNvSpPr>
          <p:nvPr/>
        </p:nvSpPr>
        <p:spPr>
          <a:xfrm>
            <a:off x="514346" y="1293777"/>
            <a:ext cx="10392465"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t>Knowledge Services is your point of contact on behalf of </a:t>
            </a:r>
            <a:r>
              <a:rPr lang="en-US" sz="2400" dirty="0" err="1"/>
              <a:t>aFit</a:t>
            </a:r>
            <a:r>
              <a:rPr lang="en-US" sz="2400" dirty="0"/>
              <a:t> Staffing for the following reasons, but not limited to:</a:t>
            </a:r>
          </a:p>
          <a:p>
            <a:pPr lvl="1">
              <a:spcAft>
                <a:spcPts val="600"/>
              </a:spcAft>
              <a:buFontTx/>
              <a:buChar char="-"/>
            </a:pPr>
            <a:r>
              <a:rPr lang="en-US" sz="2000" dirty="0"/>
              <a:t>Time Entry</a:t>
            </a:r>
          </a:p>
          <a:p>
            <a:pPr lvl="1">
              <a:spcAft>
                <a:spcPts val="600"/>
              </a:spcAft>
              <a:buFontTx/>
              <a:buChar char="-"/>
            </a:pPr>
            <a:r>
              <a:rPr lang="en-US" sz="2000" dirty="0"/>
              <a:t>Policies</a:t>
            </a:r>
          </a:p>
          <a:p>
            <a:pPr lvl="1">
              <a:spcAft>
                <a:spcPts val="600"/>
              </a:spcAft>
              <a:buFontTx/>
              <a:buChar char="-"/>
            </a:pPr>
            <a:r>
              <a:rPr lang="en-US" sz="2000" dirty="0"/>
              <a:t>Workplace Concerns</a:t>
            </a:r>
          </a:p>
          <a:p>
            <a:pPr lvl="1">
              <a:spcAft>
                <a:spcPts val="600"/>
              </a:spcAft>
              <a:buFontTx/>
              <a:buChar char="-"/>
            </a:pPr>
            <a:r>
              <a:rPr lang="en-US" sz="2000" dirty="0"/>
              <a:t>Expenses</a:t>
            </a:r>
          </a:p>
          <a:p>
            <a:pPr lvl="1">
              <a:spcAft>
                <a:spcPts val="600"/>
              </a:spcAft>
              <a:buFontTx/>
              <a:buChar char="-"/>
            </a:pPr>
            <a:r>
              <a:rPr lang="en-US" sz="2000" dirty="0"/>
              <a:t>PTO accrual</a:t>
            </a:r>
          </a:p>
          <a:p>
            <a:pPr lvl="1">
              <a:spcAft>
                <a:spcPts val="600"/>
              </a:spcAft>
              <a:buFontTx/>
              <a:buChar char="-"/>
            </a:pPr>
            <a:r>
              <a:rPr lang="en-US" sz="2000" dirty="0"/>
              <a:t>Pay rate</a:t>
            </a:r>
          </a:p>
          <a:p>
            <a:pPr lvl="1">
              <a:spcAft>
                <a:spcPts val="600"/>
              </a:spcAft>
              <a:buFontTx/>
              <a:buChar char="-"/>
            </a:pPr>
            <a:r>
              <a:rPr lang="en-US" sz="2000" dirty="0"/>
              <a:t>Call Off Procedures</a:t>
            </a:r>
          </a:p>
          <a:p>
            <a:pPr lvl="1">
              <a:spcAft>
                <a:spcPts val="600"/>
              </a:spcAft>
              <a:buFontTx/>
              <a:buChar char="-"/>
            </a:pPr>
            <a:r>
              <a:rPr lang="en-US" sz="2000" dirty="0"/>
              <a:t>Any employee relations related questions</a:t>
            </a:r>
          </a:p>
          <a:p>
            <a:pPr lvl="1">
              <a:spcBef>
                <a:spcPts val="400"/>
              </a:spcBef>
              <a:spcAft>
                <a:spcPts val="400"/>
              </a:spcAft>
            </a:pPr>
            <a:endParaRPr lang="en-US" sz="2000" dirty="0"/>
          </a:p>
        </p:txBody>
      </p:sp>
    </p:spTree>
    <p:extLst>
      <p:ext uri="{BB962C8B-B14F-4D97-AF65-F5344CB8AC3E}">
        <p14:creationId xmlns:p14="http://schemas.microsoft.com/office/powerpoint/2010/main" val="1136539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3FDB-5264-487B-BA02-1F53589547EA}"/>
              </a:ext>
            </a:extLst>
          </p:cNvPr>
          <p:cNvSpPr>
            <a:spLocks noGrp="1"/>
          </p:cNvSpPr>
          <p:nvPr>
            <p:ph type="title"/>
          </p:nvPr>
        </p:nvSpPr>
        <p:spPr>
          <a:xfrm>
            <a:off x="512065" y="451500"/>
            <a:ext cx="11123900" cy="580304"/>
          </a:xfrm>
        </p:spPr>
        <p:txBody>
          <a:bodyPr/>
          <a:lstStyle/>
          <a:p>
            <a:r>
              <a:rPr lang="en-US" dirty="0" err="1"/>
              <a:t>aFit</a:t>
            </a:r>
            <a:r>
              <a:rPr lang="en-US" dirty="0"/>
              <a:t> Staffing as your Employer</a:t>
            </a:r>
          </a:p>
        </p:txBody>
      </p:sp>
      <p:sp>
        <p:nvSpPr>
          <p:cNvPr id="5" name="Slide Number Placeholder 4">
            <a:extLst>
              <a:ext uri="{FF2B5EF4-FFF2-40B4-BE49-F238E27FC236}">
                <a16:creationId xmlns:a16="http://schemas.microsoft.com/office/drawing/2014/main" id="{A7C0E243-D3D0-4D43-A342-88B72CDC677E}"/>
              </a:ext>
            </a:extLst>
          </p:cNvPr>
          <p:cNvSpPr>
            <a:spLocks noGrp="1"/>
          </p:cNvSpPr>
          <p:nvPr>
            <p:ph type="sldNum" sz="quarter" idx="16"/>
          </p:nvPr>
        </p:nvSpPr>
        <p:spPr/>
        <p:txBody>
          <a:bodyPr/>
          <a:lstStyle/>
          <a:p>
            <a:fld id="{334599CE-9AC8-493D-9636-F7C5D97DA203}" type="slidenum">
              <a:rPr lang="en-US" smtClean="0"/>
              <a:pPr/>
              <a:t>8</a:t>
            </a:fld>
            <a:endParaRPr lang="en-US"/>
          </a:p>
        </p:txBody>
      </p:sp>
      <p:sp>
        <p:nvSpPr>
          <p:cNvPr id="6" name="Content Placeholder 2">
            <a:extLst>
              <a:ext uri="{FF2B5EF4-FFF2-40B4-BE49-F238E27FC236}">
                <a16:creationId xmlns:a16="http://schemas.microsoft.com/office/drawing/2014/main" id="{AD3112FF-1CC9-4A53-8CC4-85865E3C10B3}"/>
              </a:ext>
            </a:extLst>
          </p:cNvPr>
          <p:cNvSpPr txBox="1">
            <a:spLocks/>
          </p:cNvSpPr>
          <p:nvPr/>
        </p:nvSpPr>
        <p:spPr>
          <a:xfrm>
            <a:off x="608202" y="1397815"/>
            <a:ext cx="10854792"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FontTx/>
              <a:buChar char="-"/>
            </a:pPr>
            <a:r>
              <a:rPr lang="en-US" sz="2400" dirty="0"/>
              <a:t>You are an </a:t>
            </a:r>
            <a:r>
              <a:rPr lang="en-US" sz="2400" dirty="0" err="1"/>
              <a:t>aFit</a:t>
            </a:r>
            <a:r>
              <a:rPr lang="en-US" sz="2400" dirty="0"/>
              <a:t> Staffing employee for the duration of your assignment in this position.</a:t>
            </a:r>
          </a:p>
          <a:p>
            <a:pPr>
              <a:spcAft>
                <a:spcPts val="600"/>
              </a:spcAft>
              <a:buFontTx/>
              <a:buChar char="-"/>
            </a:pPr>
            <a:r>
              <a:rPr lang="en-US" sz="2400" dirty="0"/>
              <a:t>Any and all issues, questions, concerns regarding your employment shall be directed to Knowledge Services on behalf of </a:t>
            </a:r>
            <a:r>
              <a:rPr lang="en-US" sz="2400" dirty="0" err="1"/>
              <a:t>aFit</a:t>
            </a:r>
            <a:r>
              <a:rPr lang="en-US" sz="2400" dirty="0"/>
              <a:t> Staffing and not DFR.</a:t>
            </a:r>
          </a:p>
          <a:p>
            <a:pPr lvl="1">
              <a:spcAft>
                <a:spcPts val="600"/>
              </a:spcAft>
              <a:buFontTx/>
              <a:buChar char="-"/>
            </a:pPr>
            <a:r>
              <a:rPr lang="en-US" sz="1800" dirty="0"/>
              <a:t>i.e. pay, policies, performance, etc.</a:t>
            </a:r>
          </a:p>
          <a:p>
            <a:pPr>
              <a:spcAft>
                <a:spcPts val="600"/>
              </a:spcAft>
              <a:buFontTx/>
              <a:buChar char="-"/>
            </a:pPr>
            <a:r>
              <a:rPr lang="en-US" sz="2400" dirty="0"/>
              <a:t>All recognition, performance, and/or employee issues will be addressed by Knowledge Services on behalf of </a:t>
            </a:r>
            <a:r>
              <a:rPr lang="en-US" sz="2400" dirty="0" err="1"/>
              <a:t>aFit</a:t>
            </a:r>
            <a:r>
              <a:rPr lang="en-US" sz="2400" dirty="0"/>
              <a:t> Staffing and not by DFR.</a:t>
            </a:r>
          </a:p>
          <a:p>
            <a:pPr lvl="1">
              <a:spcAft>
                <a:spcPts val="600"/>
              </a:spcAft>
              <a:buFontTx/>
              <a:buChar char="-"/>
            </a:pPr>
            <a:r>
              <a:rPr lang="en-US" sz="1800" dirty="0"/>
              <a:t>Please</a:t>
            </a:r>
            <a:r>
              <a:rPr lang="en-US" sz="2000" dirty="0"/>
              <a:t> </a:t>
            </a:r>
            <a:r>
              <a:rPr lang="en-US" sz="1800" dirty="0"/>
              <a:t>notify Knowledge Services immediately if any of this is being addressed by DFR.</a:t>
            </a:r>
          </a:p>
          <a:p>
            <a:pPr marL="457200" lvl="1" indent="0">
              <a:spcBef>
                <a:spcPts val="400"/>
              </a:spcBef>
              <a:spcAft>
                <a:spcPts val="400"/>
              </a:spcAft>
              <a:buNone/>
            </a:pPr>
            <a:endParaRPr lang="en-US" sz="2000" dirty="0"/>
          </a:p>
        </p:txBody>
      </p:sp>
    </p:spTree>
    <p:extLst>
      <p:ext uri="{BB962C8B-B14F-4D97-AF65-F5344CB8AC3E}">
        <p14:creationId xmlns:p14="http://schemas.microsoft.com/office/powerpoint/2010/main" val="3309918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3FDB-5264-487B-BA02-1F53589547EA}"/>
              </a:ext>
            </a:extLst>
          </p:cNvPr>
          <p:cNvSpPr>
            <a:spLocks noGrp="1"/>
          </p:cNvSpPr>
          <p:nvPr>
            <p:ph type="title"/>
          </p:nvPr>
        </p:nvSpPr>
        <p:spPr/>
        <p:txBody>
          <a:bodyPr/>
          <a:lstStyle/>
          <a:p>
            <a:r>
              <a:rPr lang="en-US" dirty="0"/>
              <a:t>Knowledge Services, </a:t>
            </a:r>
            <a:r>
              <a:rPr lang="en-US" dirty="0" err="1"/>
              <a:t>aFit</a:t>
            </a:r>
            <a:r>
              <a:rPr lang="en-US" dirty="0"/>
              <a:t> Staffing and DFR Roles</a:t>
            </a:r>
          </a:p>
        </p:txBody>
      </p:sp>
      <p:sp>
        <p:nvSpPr>
          <p:cNvPr id="5" name="Slide Number Placeholder 4">
            <a:extLst>
              <a:ext uri="{FF2B5EF4-FFF2-40B4-BE49-F238E27FC236}">
                <a16:creationId xmlns:a16="http://schemas.microsoft.com/office/drawing/2014/main" id="{A7C0E243-D3D0-4D43-A342-88B72CDC677E}"/>
              </a:ext>
            </a:extLst>
          </p:cNvPr>
          <p:cNvSpPr>
            <a:spLocks noGrp="1"/>
          </p:cNvSpPr>
          <p:nvPr>
            <p:ph type="sldNum" sz="quarter" idx="16"/>
          </p:nvPr>
        </p:nvSpPr>
        <p:spPr/>
        <p:txBody>
          <a:bodyPr/>
          <a:lstStyle/>
          <a:p>
            <a:fld id="{334599CE-9AC8-493D-9636-F7C5D97DA203}" type="slidenum">
              <a:rPr lang="en-US" smtClean="0"/>
              <a:pPr/>
              <a:t>9</a:t>
            </a:fld>
            <a:endParaRPr lang="en-US"/>
          </a:p>
        </p:txBody>
      </p:sp>
      <p:sp>
        <p:nvSpPr>
          <p:cNvPr id="6" name="Content Placeholder 2">
            <a:extLst>
              <a:ext uri="{FF2B5EF4-FFF2-40B4-BE49-F238E27FC236}">
                <a16:creationId xmlns:a16="http://schemas.microsoft.com/office/drawing/2014/main" id="{AD3112FF-1CC9-4A53-8CC4-85865E3C10B3}"/>
              </a:ext>
            </a:extLst>
          </p:cNvPr>
          <p:cNvSpPr txBox="1">
            <a:spLocks/>
          </p:cNvSpPr>
          <p:nvPr/>
        </p:nvSpPr>
        <p:spPr>
          <a:xfrm>
            <a:off x="608202" y="1397815"/>
            <a:ext cx="8229600"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FontTx/>
              <a:buChar char="-"/>
            </a:pPr>
            <a:r>
              <a:rPr lang="en-US" sz="2000" dirty="0"/>
              <a:t>Knowledge Services’ Role</a:t>
            </a:r>
          </a:p>
          <a:p>
            <a:pPr lvl="1">
              <a:spcAft>
                <a:spcPts val="600"/>
              </a:spcAft>
              <a:buFontTx/>
              <a:buChar char="-"/>
            </a:pPr>
            <a:r>
              <a:rPr lang="en-US" sz="1800" dirty="0"/>
              <a:t>Dedicated Point of Contact</a:t>
            </a:r>
          </a:p>
          <a:p>
            <a:pPr lvl="1">
              <a:spcAft>
                <a:spcPts val="600"/>
              </a:spcAft>
              <a:buFontTx/>
              <a:buChar char="-"/>
            </a:pPr>
            <a:r>
              <a:rPr lang="en-US" sz="1800" dirty="0"/>
              <a:t>Performance Management </a:t>
            </a:r>
          </a:p>
          <a:p>
            <a:pPr lvl="1">
              <a:spcAft>
                <a:spcPts val="600"/>
              </a:spcAft>
              <a:buFontTx/>
              <a:buChar char="-"/>
            </a:pPr>
            <a:r>
              <a:rPr lang="en-US" sz="1800" dirty="0"/>
              <a:t>Employee Onboarding and Off-boarding*</a:t>
            </a:r>
          </a:p>
          <a:p>
            <a:pPr>
              <a:spcBef>
                <a:spcPts val="400"/>
              </a:spcBef>
              <a:spcAft>
                <a:spcPts val="400"/>
              </a:spcAft>
              <a:buFontTx/>
              <a:buChar char="-"/>
            </a:pPr>
            <a:r>
              <a:rPr lang="en-US" sz="2000" dirty="0" err="1"/>
              <a:t>aFit</a:t>
            </a:r>
            <a:r>
              <a:rPr lang="en-US" sz="2000" dirty="0"/>
              <a:t> Staffing’s Role</a:t>
            </a:r>
          </a:p>
          <a:p>
            <a:pPr lvl="1">
              <a:spcBef>
                <a:spcPts val="400"/>
              </a:spcBef>
              <a:spcAft>
                <a:spcPts val="400"/>
              </a:spcAft>
              <a:buFontTx/>
              <a:buChar char="-"/>
            </a:pPr>
            <a:r>
              <a:rPr lang="en-US" sz="1800" dirty="0"/>
              <a:t>Payroll Processing</a:t>
            </a:r>
          </a:p>
          <a:p>
            <a:pPr lvl="1">
              <a:spcBef>
                <a:spcPts val="400"/>
              </a:spcBef>
              <a:spcAft>
                <a:spcPts val="400"/>
              </a:spcAft>
              <a:buFontTx/>
              <a:buChar char="-"/>
            </a:pPr>
            <a:r>
              <a:rPr lang="en-US" sz="1800" dirty="0"/>
              <a:t>Provides Medical Benefits</a:t>
            </a:r>
          </a:p>
          <a:p>
            <a:pPr lvl="1">
              <a:spcBef>
                <a:spcPts val="400"/>
              </a:spcBef>
              <a:spcAft>
                <a:spcPts val="400"/>
              </a:spcAft>
              <a:buFontTx/>
              <a:buChar char="-"/>
            </a:pPr>
            <a:r>
              <a:rPr lang="en-US" sz="1800" dirty="0"/>
              <a:t>Employee Onboarding and Off-boarding*</a:t>
            </a:r>
          </a:p>
          <a:p>
            <a:pPr>
              <a:spcBef>
                <a:spcPts val="400"/>
              </a:spcBef>
              <a:spcAft>
                <a:spcPts val="400"/>
              </a:spcAft>
              <a:buFontTx/>
              <a:buChar char="-"/>
            </a:pPr>
            <a:r>
              <a:rPr lang="en-US" sz="2000" dirty="0"/>
              <a:t>DFR Manager’s Role</a:t>
            </a:r>
          </a:p>
          <a:p>
            <a:pPr lvl="1">
              <a:spcBef>
                <a:spcPts val="400"/>
              </a:spcBef>
              <a:spcAft>
                <a:spcPts val="400"/>
              </a:spcAft>
              <a:buFontTx/>
              <a:buChar char="-"/>
            </a:pPr>
            <a:r>
              <a:rPr lang="en-US" sz="1800" dirty="0"/>
              <a:t>Manage the day-to-day work product</a:t>
            </a:r>
          </a:p>
          <a:p>
            <a:pPr lvl="1">
              <a:spcBef>
                <a:spcPts val="400"/>
              </a:spcBef>
              <a:spcAft>
                <a:spcPts val="400"/>
              </a:spcAft>
              <a:buFontTx/>
              <a:buChar char="-"/>
            </a:pPr>
            <a:r>
              <a:rPr lang="en-US" sz="1800" dirty="0"/>
              <a:t>Approve/deny time submitted by employee</a:t>
            </a:r>
          </a:p>
          <a:p>
            <a:pPr marL="0" indent="0">
              <a:spcBef>
                <a:spcPts val="400"/>
              </a:spcBef>
              <a:spcAft>
                <a:spcPts val="400"/>
              </a:spcAft>
              <a:buNone/>
            </a:pPr>
            <a:endParaRPr lang="en-US" sz="1400" dirty="0"/>
          </a:p>
          <a:p>
            <a:pPr marL="0" indent="0">
              <a:spcBef>
                <a:spcPts val="400"/>
              </a:spcBef>
              <a:spcAft>
                <a:spcPts val="400"/>
              </a:spcAft>
              <a:buNone/>
            </a:pPr>
            <a:r>
              <a:rPr lang="en-US" sz="1800" dirty="0"/>
              <a:t>*Responsibility will be shared between KS and </a:t>
            </a:r>
            <a:r>
              <a:rPr lang="en-US" sz="1800" dirty="0" err="1"/>
              <a:t>aFit</a:t>
            </a:r>
            <a:r>
              <a:rPr lang="en-US" sz="1800" dirty="0"/>
              <a:t> Staffing</a:t>
            </a:r>
          </a:p>
          <a:p>
            <a:pPr marL="457200" lvl="1" indent="0">
              <a:spcBef>
                <a:spcPts val="400"/>
              </a:spcBef>
              <a:spcAft>
                <a:spcPts val="400"/>
              </a:spcAft>
              <a:buNone/>
            </a:pPr>
            <a:endParaRPr lang="en-US" sz="2000" dirty="0"/>
          </a:p>
        </p:txBody>
      </p:sp>
    </p:spTree>
    <p:extLst>
      <p:ext uri="{BB962C8B-B14F-4D97-AF65-F5344CB8AC3E}">
        <p14:creationId xmlns:p14="http://schemas.microsoft.com/office/powerpoint/2010/main" val="1498029838"/>
      </p:ext>
    </p:extLst>
  </p:cSld>
  <p:clrMapOvr>
    <a:masterClrMapping/>
  </p:clrMapOvr>
</p:sld>
</file>

<file path=ppt/theme/theme1.xml><?xml version="1.0" encoding="utf-8"?>
<a:theme xmlns:a="http://schemas.openxmlformats.org/drawingml/2006/main" name="Presentation1_theme">
  <a:themeElements>
    <a:clrScheme name="Rebrand Test">
      <a:dk1>
        <a:srgbClr val="1F1F1F"/>
      </a:dk1>
      <a:lt1>
        <a:srgbClr val="FFFFFF"/>
      </a:lt1>
      <a:dk2>
        <a:srgbClr val="1F1F1F"/>
      </a:dk2>
      <a:lt2>
        <a:srgbClr val="FFFFFF"/>
      </a:lt2>
      <a:accent1>
        <a:srgbClr val="F58721"/>
      </a:accent1>
      <a:accent2>
        <a:srgbClr val="5098D1"/>
      </a:accent2>
      <a:accent3>
        <a:srgbClr val="72ABDC"/>
      </a:accent3>
      <a:accent4>
        <a:srgbClr val="94BEE7"/>
      </a:accent4>
      <a:accent5>
        <a:srgbClr val="F7F7F7"/>
      </a:accent5>
      <a:accent6>
        <a:srgbClr val="2B3438"/>
      </a:accent6>
      <a:hlink>
        <a:srgbClr val="4C7FAC"/>
      </a:hlink>
      <a:folHlink>
        <a:srgbClr val="6D4BA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_theme" id="{8F3540A4-E390-4D05-945C-025C8721B29E}" vid="{CD82BD52-384C-407C-93A8-32E04CA37462}"/>
    </a:ext>
  </a:extLst>
</a:theme>
</file>

<file path=ppt/theme/theme2.xml><?xml version="1.0" encoding="utf-8"?>
<a:theme xmlns:a="http://schemas.openxmlformats.org/drawingml/2006/main" name="1_Presentation1_theme">
  <a:themeElements>
    <a:clrScheme name="Rebrand Test">
      <a:dk1>
        <a:srgbClr val="1F1F1F"/>
      </a:dk1>
      <a:lt1>
        <a:srgbClr val="FFFFFF"/>
      </a:lt1>
      <a:dk2>
        <a:srgbClr val="1F1F1F"/>
      </a:dk2>
      <a:lt2>
        <a:srgbClr val="FFFFFF"/>
      </a:lt2>
      <a:accent1>
        <a:srgbClr val="F58721"/>
      </a:accent1>
      <a:accent2>
        <a:srgbClr val="5098D1"/>
      </a:accent2>
      <a:accent3>
        <a:srgbClr val="72ABDC"/>
      </a:accent3>
      <a:accent4>
        <a:srgbClr val="94BEE7"/>
      </a:accent4>
      <a:accent5>
        <a:srgbClr val="F7F7F7"/>
      </a:accent5>
      <a:accent6>
        <a:srgbClr val="2B3438"/>
      </a:accent6>
      <a:hlink>
        <a:srgbClr val="4C7FAC"/>
      </a:hlink>
      <a:folHlink>
        <a:srgbClr val="6D4BA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_theme" id="{8F3540A4-E390-4D05-945C-025C8721B29E}" vid="{CD82BD52-384C-407C-93A8-32E04CA37462}"/>
    </a:ext>
  </a:extLst>
</a:theme>
</file>

<file path=ppt/theme/theme3.xml><?xml version="1.0" encoding="utf-8"?>
<a:theme xmlns:a="http://schemas.openxmlformats.org/drawingml/2006/main" name="Knowledge Services 2012">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ad2079e-06c4-4815-b8af-4298ec44dfde">
      <Terms xmlns="http://schemas.microsoft.com/office/infopath/2007/PartnerControls"/>
    </lcf76f155ced4ddcb4097134ff3c332f>
    <TaxCatchAll xmlns="0ae222be-700a-4839-994d-d2b08c2bf9d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AD195D6FF9824FB22BFF5ACE69CE81" ma:contentTypeVersion="18" ma:contentTypeDescription="Create a new document." ma:contentTypeScope="" ma:versionID="91951165d4a76c87e1cf683b74b693b2">
  <xsd:schema xmlns:xsd="http://www.w3.org/2001/XMLSchema" xmlns:xs="http://www.w3.org/2001/XMLSchema" xmlns:p="http://schemas.microsoft.com/office/2006/metadata/properties" xmlns:ns2="fad2079e-06c4-4815-b8af-4298ec44dfde" xmlns:ns3="0ae222be-700a-4839-994d-d2b08c2bf9d3" targetNamespace="http://schemas.microsoft.com/office/2006/metadata/properties" ma:root="true" ma:fieldsID="d16296d86c223dac315a1226c50604f7" ns2:_="" ns3:_="">
    <xsd:import namespace="fad2079e-06c4-4815-b8af-4298ec44dfde"/>
    <xsd:import namespace="0ae222be-700a-4839-994d-d2b08c2bf9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d2079e-06c4-4815-b8af-4298ec44df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a67a2ac-2b19-456f-9b7b-6bf7774f6f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ae222be-700a-4839-994d-d2b08c2bf9d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a86263-d6dc-4d6e-96fa-41d77a8bbd93}" ma:internalName="TaxCatchAll" ma:showField="CatchAllData" ma:web="0ae222be-700a-4839-994d-d2b08c2bf9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452D06-BDA9-4219-BFA1-FEF01C183655}">
  <ds:schemaRefs>
    <ds:schemaRef ds:uri="http://schemas.microsoft.com/sharepoint/v3/contenttype/forms"/>
  </ds:schemaRefs>
</ds:datastoreItem>
</file>

<file path=customXml/itemProps2.xml><?xml version="1.0" encoding="utf-8"?>
<ds:datastoreItem xmlns:ds="http://schemas.openxmlformats.org/officeDocument/2006/customXml" ds:itemID="{FE219731-4611-422B-802D-05D36584F6C5}">
  <ds:schemaRefs>
    <ds:schemaRef ds:uri="7325e10e-9110-4740-94d9-6277b724edd0"/>
    <ds:schemaRef ds:uri="http://purl.org/dc/elements/1.1/"/>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F0E89FB7-D761-4D7D-832C-AE6E608EB06B}"/>
</file>

<file path=docProps/app.xml><?xml version="1.0" encoding="utf-8"?>
<Properties xmlns="http://schemas.openxmlformats.org/officeDocument/2006/extended-properties" xmlns:vt="http://schemas.openxmlformats.org/officeDocument/2006/docPropsVTypes">
  <Template>Presentation1_theme</Template>
  <TotalTime>271</TotalTime>
  <Words>4609</Words>
  <Application>Microsoft Office PowerPoint</Application>
  <PresentationFormat>Widescreen</PresentationFormat>
  <Paragraphs>525</Paragraphs>
  <Slides>63</Slides>
  <Notes>16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63</vt:i4>
      </vt:variant>
    </vt:vector>
  </HeadingPairs>
  <TitlesOfParts>
    <vt:vector size="77" baseType="lpstr">
      <vt:lpstr>Aptos</vt:lpstr>
      <vt:lpstr>Arial</vt:lpstr>
      <vt:lpstr>Calibri</vt:lpstr>
      <vt:lpstr>Calibri Light</vt:lpstr>
      <vt:lpstr>Century Gothic</vt:lpstr>
      <vt:lpstr>Courier New</vt:lpstr>
      <vt:lpstr>Garamond</vt:lpstr>
      <vt:lpstr>Graphik Semibold</vt:lpstr>
      <vt:lpstr>Open Sans</vt:lpstr>
      <vt:lpstr>Palatino Linotype</vt:lpstr>
      <vt:lpstr>Segoe UI</vt:lpstr>
      <vt:lpstr>Presentation1_theme</vt:lpstr>
      <vt:lpstr>1_Presentation1_theme</vt:lpstr>
      <vt:lpstr>Knowledge Services 2012</vt:lpstr>
      <vt:lpstr>PowerPoint Presentation</vt:lpstr>
      <vt:lpstr>PowerPoint Presentation</vt:lpstr>
      <vt:lpstr>PowerPoint Presentation</vt:lpstr>
      <vt:lpstr>Knowledge Services Overview</vt:lpstr>
      <vt:lpstr>Equal Employment Opportunity</vt:lpstr>
      <vt:lpstr>aFit StaffingOverview</vt:lpstr>
      <vt:lpstr>Knowledge Services Point of Contact</vt:lpstr>
      <vt:lpstr>aFit Staffing as your Employer</vt:lpstr>
      <vt:lpstr>Knowledge Services, aFit Staffing and DFR Roles</vt:lpstr>
      <vt:lpstr>Employee Website</vt:lpstr>
      <vt:lpstr>PowerPoint Presentation</vt:lpstr>
      <vt:lpstr>Holidays</vt:lpstr>
      <vt:lpstr>Medical Insurance</vt:lpstr>
      <vt:lpstr>Paid Time Off Accrual</vt:lpstr>
      <vt:lpstr>Bereavement Policy</vt:lpstr>
      <vt:lpstr>PowerPoint Presentation</vt:lpstr>
      <vt:lpstr>dotStaff™ Time Entry Process</vt:lpstr>
      <vt:lpstr>Time Submittal - dotStaff™</vt:lpstr>
      <vt:lpstr>Time and Pay</vt:lpstr>
      <vt:lpstr>How to Add a Timesheet in dotStaff™</vt:lpstr>
      <vt:lpstr>Blank Timesheet</vt:lpstr>
      <vt:lpstr>Time Entered</vt:lpstr>
      <vt:lpstr>Expenses - Travel</vt:lpstr>
      <vt:lpstr>PowerPoint Presentation</vt:lpstr>
      <vt:lpstr>Attendance for Working Leads</vt:lpstr>
      <vt:lpstr>Attendance Continued</vt:lpstr>
      <vt:lpstr>Training Attendance Policy</vt:lpstr>
      <vt:lpstr>Paid Time Off Use</vt:lpstr>
      <vt:lpstr>Time Off Request Process</vt:lpstr>
      <vt:lpstr>PTO Submission Form</vt:lpstr>
      <vt:lpstr>PTO Submission Form</vt:lpstr>
      <vt:lpstr>PTO Submission Form</vt:lpstr>
      <vt:lpstr>Call Off Procedure for Working Leads</vt:lpstr>
      <vt:lpstr>PowerPoint Presentation</vt:lpstr>
      <vt:lpstr>Standards of Performance and Conduct</vt:lpstr>
      <vt:lpstr>Professionalism and Customer Service</vt:lpstr>
      <vt:lpstr>Dress Code and Professional Attire</vt:lpstr>
      <vt:lpstr>Office Etiquette</vt:lpstr>
      <vt:lpstr>Confidentiality </vt:lpstr>
      <vt:lpstr>Sexual Harassment</vt:lpstr>
      <vt:lpstr>Other Forms of Harassment</vt:lpstr>
      <vt:lpstr>Alcohol &amp; Drug Free Workplace</vt:lpstr>
      <vt:lpstr>PowerPoint Presentation</vt:lpstr>
      <vt:lpstr>Internet and Telephone Code of Conduct</vt:lpstr>
      <vt:lpstr>Information Resources Use Agreement (IRUA)</vt:lpstr>
      <vt:lpstr>Social Media Policy </vt:lpstr>
      <vt:lpstr>PowerPoint Presentation</vt:lpstr>
      <vt:lpstr>Workplace Safety</vt:lpstr>
      <vt:lpstr>Workplace Injury</vt:lpstr>
      <vt:lpstr>Employment Earnings and Verifications</vt:lpstr>
      <vt:lpstr>Information Updates</vt:lpstr>
      <vt:lpstr>PowerPoint Presentation</vt:lpstr>
      <vt:lpstr>Growth Opportunity</vt:lpstr>
      <vt:lpstr>Follow-Up and Office Visits</vt:lpstr>
      <vt:lpstr>EA and ES Working Leads</vt:lpstr>
      <vt:lpstr>Quality Assurance (QA) and Third-Party Reviews (TPR)</vt:lpstr>
      <vt:lpstr>Contact Information</vt:lpstr>
      <vt:lpstr>PowerPoint Presentation</vt:lpstr>
      <vt:lpstr>E-Verify – USCIS Employment Eligibility Verification </vt:lpstr>
      <vt:lpstr>E-Verify – USCIS Employment Eligibility Verification </vt:lpstr>
      <vt:lpstr>Family and Medical Leave Act</vt:lpstr>
      <vt:lpstr>Family and Medical Leave 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Klare</dc:creator>
  <cp:lastModifiedBy>Rachel Joray</cp:lastModifiedBy>
  <cp:revision>39</cp:revision>
  <dcterms:created xsi:type="dcterms:W3CDTF">2017-11-09T20:45:32Z</dcterms:created>
  <dcterms:modified xsi:type="dcterms:W3CDTF">2024-05-21T16:58:54Z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0x010100DA5CD95548F34F4087631F4022D8A714</vt:lpwstr>
  </property>
  <property fmtid="{D5CDD505-2E9C-101B-9397-08002B2CF9AE}" pid="3" name="AuthorIds_UIVersion_1024">
    <vt:lpwstr>16</vt:lpwstr>
  </property>
</Properties>
</file>